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8"/>
  </p:notesMasterIdLst>
  <p:sldIdLst>
    <p:sldId id="339" r:id="rId4"/>
    <p:sldId id="283" r:id="rId5"/>
    <p:sldId id="358" r:id="rId6"/>
    <p:sldId id="263" r:id="rId7"/>
    <p:sldId id="359" r:id="rId8"/>
    <p:sldId id="340" r:id="rId9"/>
    <p:sldId id="360" r:id="rId10"/>
    <p:sldId id="361" r:id="rId11"/>
    <p:sldId id="362" r:id="rId12"/>
    <p:sldId id="342" r:id="rId13"/>
    <p:sldId id="343" r:id="rId14"/>
    <p:sldId id="344" r:id="rId15"/>
    <p:sldId id="345" r:id="rId16"/>
    <p:sldId id="363" r:id="rId17"/>
    <p:sldId id="364" r:id="rId18"/>
    <p:sldId id="269" r:id="rId19"/>
    <p:sldId id="365" r:id="rId20"/>
    <p:sldId id="347" r:id="rId21"/>
    <p:sldId id="366" r:id="rId22"/>
    <p:sldId id="349" r:id="rId23"/>
    <p:sldId id="350" r:id="rId24"/>
    <p:sldId id="354" r:id="rId25"/>
    <p:sldId id="367" r:id="rId26"/>
    <p:sldId id="271" r:id="rId27"/>
    <p:sldId id="272" r:id="rId28"/>
    <p:sldId id="285" r:id="rId29"/>
    <p:sldId id="284" r:id="rId30"/>
    <p:sldId id="273" r:id="rId31"/>
    <p:sldId id="276" r:id="rId32"/>
    <p:sldId id="290" r:id="rId33"/>
    <p:sldId id="368" r:id="rId34"/>
    <p:sldId id="292" r:id="rId35"/>
    <p:sldId id="293" r:id="rId36"/>
    <p:sldId id="301"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36"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AA19AA0-3697-4D76-9BA1-3E087EAB7873}" type="datetimeFigureOut">
              <a:rPr lang="en-US"/>
              <a:pPr>
                <a:defRPr/>
              </a:pPr>
              <a:t>7/29/2019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8DD1CE2-69E8-4306-AFEB-D5C086451B02}" type="slidenum">
              <a:rPr lang="en-US"/>
              <a:pPr>
                <a:defRPr/>
              </a:pPr>
              <a:t>‹#›</a:t>
            </a:fld>
            <a:endParaRPr lang="en-US"/>
          </a:p>
        </p:txBody>
      </p:sp>
    </p:spTree>
    <p:extLst>
      <p:ext uri="{BB962C8B-B14F-4D97-AF65-F5344CB8AC3E}">
        <p14:creationId xmlns:p14="http://schemas.microsoft.com/office/powerpoint/2010/main" val="4039985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631E3A6-1C45-4AA8-AFEE-30AF0C073A3C}" type="slidenum">
              <a:rPr lang="en-US" altLang="en-US"/>
              <a:pPr fontAlgn="base">
                <a:spcBef>
                  <a:spcPct val="0"/>
                </a:spcBef>
                <a:spcAft>
                  <a:spcPct val="0"/>
                </a:spcAft>
              </a:pPr>
              <a:t>3</a:t>
            </a:fld>
            <a:endParaRPr lang="en-US" altLang="en-US"/>
          </a:p>
        </p:txBody>
      </p:sp>
    </p:spTree>
    <p:extLst>
      <p:ext uri="{BB962C8B-B14F-4D97-AF65-F5344CB8AC3E}">
        <p14:creationId xmlns:p14="http://schemas.microsoft.com/office/powerpoint/2010/main" val="2741945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D186DC3-2BCD-45A6-98CE-98F0C4715067}" type="slidenum">
              <a:rPr lang="en-US" altLang="en-US"/>
              <a:pPr fontAlgn="base">
                <a:spcBef>
                  <a:spcPct val="0"/>
                </a:spcBef>
                <a:spcAft>
                  <a:spcPct val="0"/>
                </a:spcAft>
              </a:pPr>
              <a:t>17</a:t>
            </a:fld>
            <a:endParaRPr lang="en-US" altLang="en-US"/>
          </a:p>
        </p:txBody>
      </p:sp>
      <p:sp>
        <p:nvSpPr>
          <p:cNvPr id="84995"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6"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15</a:t>
            </a:r>
          </a:p>
        </p:txBody>
      </p:sp>
      <p:sp>
        <p:nvSpPr>
          <p:cNvPr id="84997"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8"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4999"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5000"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1251819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DC921F5-1F6B-4D30-B9AC-7CC2E066F7C9}" type="slidenum">
              <a:rPr lang="en-US" altLang="en-US"/>
              <a:pPr fontAlgn="base">
                <a:spcBef>
                  <a:spcPct val="0"/>
                </a:spcBef>
                <a:spcAft>
                  <a:spcPct val="0"/>
                </a:spcAft>
              </a:pPr>
              <a:t>18</a:t>
            </a:fld>
            <a:endParaRPr lang="en-US" altLang="en-US"/>
          </a:p>
        </p:txBody>
      </p:sp>
      <p:sp>
        <p:nvSpPr>
          <p:cNvPr id="9830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0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3</a:t>
            </a:r>
          </a:p>
        </p:txBody>
      </p:sp>
      <p:sp>
        <p:nvSpPr>
          <p:cNvPr id="9830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1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8311"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12"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460372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A3344DC-AE5C-4A20-90F4-AB3D4167E0F2}" type="slidenum">
              <a:rPr lang="en-US" altLang="en-US"/>
              <a:pPr fontAlgn="base">
                <a:spcBef>
                  <a:spcPct val="0"/>
                </a:spcBef>
                <a:spcAft>
                  <a:spcPct val="0"/>
                </a:spcAft>
              </a:pPr>
              <a:t>19</a:t>
            </a:fld>
            <a:endParaRPr lang="en-US" altLang="en-US"/>
          </a:p>
        </p:txBody>
      </p:sp>
      <p:sp>
        <p:nvSpPr>
          <p:cNvPr id="9933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4</a:t>
            </a:r>
          </a:p>
        </p:txBody>
      </p:sp>
      <p:sp>
        <p:nvSpPr>
          <p:cNvPr id="9933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9335"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6"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269299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4DEE890-9EB5-4213-9B63-76099233C11B}" type="slidenum">
              <a:rPr lang="en-US" altLang="en-US"/>
              <a:pPr fontAlgn="base">
                <a:spcBef>
                  <a:spcPct val="0"/>
                </a:spcBef>
                <a:spcAft>
                  <a:spcPct val="0"/>
                </a:spcAft>
              </a:pPr>
              <a:t>20</a:t>
            </a:fld>
            <a:endParaRPr lang="en-US" altLang="en-US"/>
          </a:p>
        </p:txBody>
      </p:sp>
      <p:sp>
        <p:nvSpPr>
          <p:cNvPr id="100355" name="Rectangle 2"/>
          <p:cNvSpPr>
            <a:spLocks noGrp="1" noRot="1" noChangeAspect="1" noChangeArrowheads="1" noTextEdit="1"/>
          </p:cNvSpPr>
          <p:nvPr>
            <p:ph type="sldImg"/>
          </p:nvPr>
        </p:nvSpPr>
        <p:spPr bwMode="auto">
          <a:xfrm>
            <a:off x="1152525" y="692150"/>
            <a:ext cx="4554538" cy="3416300"/>
          </a:xfrm>
          <a:solidFill>
            <a:srgbClr val="FFFFFF"/>
          </a:solidFill>
          <a:ln cap="flat">
            <a:solidFill>
              <a:schemeClr val="tx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9549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5C637DB-5341-426D-9E21-EE830647483A}" type="slidenum">
              <a:rPr lang="en-US" altLang="en-US"/>
              <a:pPr fontAlgn="base">
                <a:spcBef>
                  <a:spcPct val="0"/>
                </a:spcBef>
                <a:spcAft>
                  <a:spcPct val="0"/>
                </a:spcAft>
              </a:pPr>
              <a:t>24</a:t>
            </a:fld>
            <a:endParaRPr lang="en-US" altLang="en-US"/>
          </a:p>
        </p:txBody>
      </p:sp>
      <p:sp>
        <p:nvSpPr>
          <p:cNvPr id="8601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16</a:t>
            </a:r>
          </a:p>
        </p:txBody>
      </p:sp>
      <p:sp>
        <p:nvSpPr>
          <p:cNvPr id="8602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6023"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24"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698121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409D9F4-D99B-4365-9F46-74FF16820ED6}" type="slidenum">
              <a:rPr lang="en-US" altLang="en-US"/>
              <a:pPr fontAlgn="base">
                <a:spcBef>
                  <a:spcPct val="0"/>
                </a:spcBef>
                <a:spcAft>
                  <a:spcPct val="0"/>
                </a:spcAft>
              </a:pPr>
              <a:t>25</a:t>
            </a:fld>
            <a:endParaRPr lang="en-US" altLang="en-US"/>
          </a:p>
        </p:txBody>
      </p:sp>
      <p:sp>
        <p:nvSpPr>
          <p:cNvPr id="8704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16</a:t>
            </a:r>
          </a:p>
        </p:txBody>
      </p:sp>
      <p:sp>
        <p:nvSpPr>
          <p:cNvPr id="8704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7047"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7048"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76376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C47A481-3D75-4190-B0FF-3A7A6A8074D9}" type="slidenum">
              <a:rPr lang="en-US" altLang="en-US"/>
              <a:pPr fontAlgn="base">
                <a:spcBef>
                  <a:spcPct val="0"/>
                </a:spcBef>
                <a:spcAft>
                  <a:spcPct val="0"/>
                </a:spcAft>
              </a:pPr>
              <a:t>28</a:t>
            </a:fld>
            <a:endParaRPr lang="en-US" altLang="en-US"/>
          </a:p>
        </p:txBody>
      </p:sp>
      <p:sp>
        <p:nvSpPr>
          <p:cNvPr id="8806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6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17</a:t>
            </a:r>
          </a:p>
        </p:txBody>
      </p:sp>
      <p:sp>
        <p:nvSpPr>
          <p:cNvPr id="8806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7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8071"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72"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4176379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93F22A-1335-4DC9-8E16-FDBD49419599}" type="slidenum">
              <a:rPr lang="en-US" altLang="en-US"/>
              <a:pPr fontAlgn="base">
                <a:spcBef>
                  <a:spcPct val="0"/>
                </a:spcBef>
                <a:spcAft>
                  <a:spcPct val="0"/>
                </a:spcAft>
              </a:pPr>
              <a:t>29</a:t>
            </a:fld>
            <a:endParaRPr lang="en-US" altLang="en-US"/>
          </a:p>
        </p:txBody>
      </p:sp>
      <p:sp>
        <p:nvSpPr>
          <p:cNvPr id="8909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21</a:t>
            </a:r>
          </a:p>
        </p:txBody>
      </p:sp>
      <p:sp>
        <p:nvSpPr>
          <p:cNvPr id="8909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9095"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9096"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4098516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7BABED9-F61A-4C96-8573-C7C8EE86A09D}" type="slidenum">
              <a:rPr lang="en-US" altLang="en-US"/>
              <a:pPr fontAlgn="base">
                <a:spcBef>
                  <a:spcPct val="0"/>
                </a:spcBef>
                <a:spcAft>
                  <a:spcPct val="0"/>
                </a:spcAft>
              </a:pPr>
              <a:t>32</a:t>
            </a:fld>
            <a:endParaRPr lang="en-US" altLang="en-US"/>
          </a:p>
        </p:txBody>
      </p:sp>
      <p:sp>
        <p:nvSpPr>
          <p:cNvPr id="9216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6</a:t>
            </a:r>
          </a:p>
        </p:txBody>
      </p:sp>
      <p:sp>
        <p:nvSpPr>
          <p:cNvPr id="9216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2167"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8"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2515617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0E35CC-6738-4452-8A71-3CC5B3BA45D1}" type="slidenum">
              <a:rPr lang="en-US" altLang="en-US"/>
              <a:pPr fontAlgn="base">
                <a:spcBef>
                  <a:spcPct val="0"/>
                </a:spcBef>
                <a:spcAft>
                  <a:spcPct val="0"/>
                </a:spcAft>
              </a:pPr>
              <a:t>34</a:t>
            </a:fld>
            <a:endParaRPr lang="en-US" altLang="en-US"/>
          </a:p>
        </p:txBody>
      </p:sp>
      <p:sp>
        <p:nvSpPr>
          <p:cNvPr id="9318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8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13</a:t>
            </a:r>
          </a:p>
        </p:txBody>
      </p:sp>
      <p:sp>
        <p:nvSpPr>
          <p:cNvPr id="9318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9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93191"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92"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3107367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9CB9BD4-959B-4A77-A1BE-70781D1CE8EB}" type="slidenum">
              <a:rPr lang="en-US" altLang="en-US"/>
              <a:pPr fontAlgn="base">
                <a:spcBef>
                  <a:spcPct val="0"/>
                </a:spcBef>
                <a:spcAft>
                  <a:spcPct val="0"/>
                </a:spcAft>
              </a:pPr>
              <a:t>4</a:t>
            </a:fld>
            <a:endParaRPr lang="en-US" altLang="en-US"/>
          </a:p>
        </p:txBody>
      </p:sp>
      <p:sp>
        <p:nvSpPr>
          <p:cNvPr id="76803"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4"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2804504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0D816DE-E1AC-4C27-AAF0-7FF83B6C0E24}" type="slidenum">
              <a:rPr lang="en-US" altLang="en-US"/>
              <a:pPr fontAlgn="base">
                <a:spcBef>
                  <a:spcPct val="0"/>
                </a:spcBef>
                <a:spcAft>
                  <a:spcPct val="0"/>
                </a:spcAft>
              </a:pPr>
              <a:t>5</a:t>
            </a:fld>
            <a:endParaRPr lang="en-US" altLang="en-US"/>
          </a:p>
        </p:txBody>
      </p:sp>
      <p:sp>
        <p:nvSpPr>
          <p:cNvPr id="77827" name="Rectangle 2"/>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8" name="Rectangle 3"/>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42026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DFA112-28FD-433B-B448-A79D25CF8773}" type="slidenum">
              <a:rPr lang="en-US" altLang="en-US"/>
              <a:pPr>
                <a:spcBef>
                  <a:spcPct val="0"/>
                </a:spcBef>
              </a:pPr>
              <a:t>7</a:t>
            </a:fld>
            <a:endParaRPr lang="en-US" altLang="en-US"/>
          </a:p>
        </p:txBody>
      </p:sp>
      <p:sp>
        <p:nvSpPr>
          <p:cNvPr id="3481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r>
              <a:rPr lang="en-US" altLang="en-US" sz="1000">
                <a:latin typeface="Times New Roman" panose="02020603050405020304" pitchFamily="18" charset="0"/>
              </a:rPr>
              <a:t>9</a:t>
            </a:r>
          </a:p>
        </p:txBody>
      </p:sp>
      <p:sp>
        <p:nvSpPr>
          <p:cNvPr id="3482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34823"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4"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eaLnBrk="1" hangingPunct="1">
              <a:spcBef>
                <a:spcPct val="0"/>
              </a:spcBef>
            </a:pPr>
            <a:endParaRPr lang="en-US" altLang="en-US" sz="2400"/>
          </a:p>
        </p:txBody>
      </p:sp>
    </p:spTree>
    <p:extLst>
      <p:ext uri="{BB962C8B-B14F-4D97-AF65-F5344CB8AC3E}">
        <p14:creationId xmlns:p14="http://schemas.microsoft.com/office/powerpoint/2010/main" val="386764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F819D47-FAB2-4EF0-906C-B21DC3D9E3FA}" type="slidenum">
              <a:rPr lang="en-US" altLang="en-US"/>
              <a:pPr fontAlgn="base">
                <a:spcBef>
                  <a:spcPct val="0"/>
                </a:spcBef>
                <a:spcAft>
                  <a:spcPct val="0"/>
                </a:spcAft>
              </a:pPr>
              <a:t>8</a:t>
            </a:fld>
            <a:endParaRPr lang="en-US" altLang="en-US"/>
          </a:p>
        </p:txBody>
      </p:sp>
      <p:sp>
        <p:nvSpPr>
          <p:cNvPr id="79875"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6"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10</a:t>
            </a:r>
          </a:p>
        </p:txBody>
      </p:sp>
      <p:sp>
        <p:nvSpPr>
          <p:cNvPr id="79877"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8"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79879"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80"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76923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169F0A2-E6B1-4AB6-A2E8-3F35931C116D}" type="slidenum">
              <a:rPr lang="en-US" altLang="en-US"/>
              <a:pPr fontAlgn="base">
                <a:spcBef>
                  <a:spcPct val="0"/>
                </a:spcBef>
                <a:spcAft>
                  <a:spcPct val="0"/>
                </a:spcAft>
              </a:pPr>
              <a:t>9</a:t>
            </a:fld>
            <a:endParaRPr lang="en-US" altLang="en-US"/>
          </a:p>
        </p:txBody>
      </p:sp>
      <p:sp>
        <p:nvSpPr>
          <p:cNvPr id="80899"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0"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14</a:t>
            </a:r>
          </a:p>
        </p:txBody>
      </p:sp>
      <p:sp>
        <p:nvSpPr>
          <p:cNvPr id="80901"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2"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0903"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4"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99799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F5F4946-FED7-4039-B62F-21AC5F5BD341}" type="slidenum">
              <a:rPr lang="en-US" altLang="en-US"/>
              <a:pPr fontAlgn="base">
                <a:spcBef>
                  <a:spcPct val="0"/>
                </a:spcBef>
                <a:spcAft>
                  <a:spcPct val="0"/>
                </a:spcAft>
              </a:pPr>
              <a:t>12</a:t>
            </a:fld>
            <a:endParaRPr lang="en-US" altLang="en-US"/>
          </a:p>
        </p:txBody>
      </p:sp>
      <p:sp>
        <p:nvSpPr>
          <p:cNvPr id="81923"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4"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21</a:t>
            </a:r>
          </a:p>
        </p:txBody>
      </p:sp>
      <p:sp>
        <p:nvSpPr>
          <p:cNvPr id="81925"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6"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1927" name="Rectangle 6"/>
          <p:cNvSpPr>
            <a:spLocks noGrp="1" noRot="1" noChangeAspect="1" noChangeArrowheads="1" noTextEdit="1"/>
          </p:cNvSpPr>
          <p:nvPr>
            <p:ph type="sldImg"/>
          </p:nvPr>
        </p:nvSpPr>
        <p:spPr bwMode="auto">
          <a:xfrm>
            <a:off x="1152525" y="692150"/>
            <a:ext cx="4554538"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8"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2066" tIns="46033" rIns="92066" bIns="46033" numCol="1" anchor="t"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2710835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5B52172-DE44-4385-9353-11032F2AB3C4}" type="slidenum">
              <a:rPr lang="en-US" altLang="en-US"/>
              <a:pPr fontAlgn="base">
                <a:spcBef>
                  <a:spcPct val="0"/>
                </a:spcBef>
                <a:spcAft>
                  <a:spcPct val="0"/>
                </a:spcAft>
              </a:pPr>
              <a:t>14</a:t>
            </a:fld>
            <a:endParaRPr lang="en-US" altLang="en-US"/>
          </a:p>
        </p:txBody>
      </p:sp>
      <p:sp>
        <p:nvSpPr>
          <p:cNvPr id="82947"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48"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11</a:t>
            </a:r>
          </a:p>
        </p:txBody>
      </p:sp>
      <p:sp>
        <p:nvSpPr>
          <p:cNvPr id="82949"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50"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2951"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52"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503623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FCF6CDB-732D-4070-BBCB-470667592D0B}" type="slidenum">
              <a:rPr lang="en-US" altLang="en-US"/>
              <a:pPr fontAlgn="base">
                <a:spcBef>
                  <a:spcPct val="0"/>
                </a:spcBef>
                <a:spcAft>
                  <a:spcPct val="0"/>
                </a:spcAft>
              </a:pPr>
              <a:t>16</a:t>
            </a:fld>
            <a:endParaRPr lang="en-US" altLang="en-US"/>
          </a:p>
        </p:txBody>
      </p:sp>
      <p:sp>
        <p:nvSpPr>
          <p:cNvPr id="83971"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2" name="Rectangle 3"/>
          <p:cNvSpPr>
            <a:spLocks noChangeArrowheads="1"/>
          </p:cNvSpPr>
          <p:nvPr/>
        </p:nvSpPr>
        <p:spPr bwMode="auto">
          <a:xfrm>
            <a:off x="3884613" y="8685213"/>
            <a:ext cx="2973387"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9" tIns="0" rIns="19049" bIns="0"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n-US" altLang="en-US" sz="1000">
                <a:latin typeface="Times New Roman" pitchFamily="18" charset="0"/>
              </a:rPr>
              <a:t>12</a:t>
            </a:r>
          </a:p>
        </p:txBody>
      </p:sp>
      <p:sp>
        <p:nvSpPr>
          <p:cNvPr id="83973" name="Rectangle 4"/>
          <p:cNvSpPr>
            <a:spLocks noChangeArrowheads="1"/>
          </p:cNvSpPr>
          <p:nvPr/>
        </p:nvSpPr>
        <p:spPr bwMode="auto">
          <a:xfrm>
            <a:off x="-1588" y="8685213"/>
            <a:ext cx="2971801"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4" name="Rectangle 5"/>
          <p:cNvSpPr>
            <a:spLocks noChangeArrowheads="1"/>
          </p:cNvSpPr>
          <p:nvPr/>
        </p:nvSpPr>
        <p:spPr bwMode="auto">
          <a:xfrm>
            <a:off x="-1588" y="0"/>
            <a:ext cx="2971801"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83975" name="Rectangle 6"/>
          <p:cNvSpPr>
            <a:spLocks noGrp="1" noRot="1" noChangeAspect="1" noChangeArrowheads="1" noTextEdit="1"/>
          </p:cNvSpPr>
          <p:nvPr>
            <p:ph type="sldImg"/>
          </p:nvPr>
        </p:nvSpPr>
        <p:spPr bwMode="auto">
          <a:xfrm>
            <a:off x="1150938" y="692150"/>
            <a:ext cx="4556125" cy="3416300"/>
          </a:xfrm>
          <a:solidFill>
            <a:srgbClr val="FFFFFF"/>
          </a:solidFill>
          <a:ln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6" name="Rectangle 7"/>
          <p:cNvSpPr>
            <a:spLocks noGrp="1" noChangeAspect="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numCol="1" anchor="t" anchorCtr="0" compatLnSpc="1">
            <a:prstTxWarp prst="textNoShape">
              <a:avLst/>
            </a:prstTxWarp>
          </a:bodyPr>
          <a:lstStyle/>
          <a:p>
            <a:pPr>
              <a:spcBef>
                <a:spcPct val="0"/>
              </a:spcBef>
            </a:pPr>
            <a:endParaRPr lang="en-US" altLang="en-US" sz="2400"/>
          </a:p>
        </p:txBody>
      </p:sp>
    </p:spTree>
    <p:extLst>
      <p:ext uri="{BB962C8B-B14F-4D97-AF65-F5344CB8AC3E}">
        <p14:creationId xmlns:p14="http://schemas.microsoft.com/office/powerpoint/2010/main" val="348276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D9385B-710C-450C-90C1-A7099D4132E6}"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27B9CE-6D83-4921-BE01-4F9F8E8DB921}" type="slidenum">
              <a:rPr lang="en-US"/>
              <a:pPr>
                <a:defRPr/>
              </a:pPr>
              <a:t>‹#›</a:t>
            </a:fld>
            <a:endParaRPr lang="en-US"/>
          </a:p>
        </p:txBody>
      </p:sp>
    </p:spTree>
    <p:extLst>
      <p:ext uri="{BB962C8B-B14F-4D97-AF65-F5344CB8AC3E}">
        <p14:creationId xmlns:p14="http://schemas.microsoft.com/office/powerpoint/2010/main" val="71960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171610F-5978-4037-B62F-83DEBF509088}"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FEF1B9-6A00-45E9-B384-776A26B8959D}" type="slidenum">
              <a:rPr lang="en-US"/>
              <a:pPr>
                <a:defRPr/>
              </a:pPr>
              <a:t>‹#›</a:t>
            </a:fld>
            <a:endParaRPr lang="en-US"/>
          </a:p>
        </p:txBody>
      </p:sp>
    </p:spTree>
    <p:extLst>
      <p:ext uri="{BB962C8B-B14F-4D97-AF65-F5344CB8AC3E}">
        <p14:creationId xmlns:p14="http://schemas.microsoft.com/office/powerpoint/2010/main" val="12882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1374858-FC27-4F6C-A532-0517524FC292}"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712B14-94E3-4891-AEE5-2C08BBD1E572}" type="slidenum">
              <a:rPr lang="en-US"/>
              <a:pPr>
                <a:defRPr/>
              </a:pPr>
              <a:t>‹#›</a:t>
            </a:fld>
            <a:endParaRPr lang="en-US"/>
          </a:p>
        </p:txBody>
      </p:sp>
    </p:spTree>
    <p:extLst>
      <p:ext uri="{BB962C8B-B14F-4D97-AF65-F5344CB8AC3E}">
        <p14:creationId xmlns:p14="http://schemas.microsoft.com/office/powerpoint/2010/main" val="3402824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20B15C-BD2D-46D9-BA7B-D77926E306FE}"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3EAE385-B6DF-41AC-9190-8D9F021FC203}" type="slidenum">
              <a:rPr lang="en-US"/>
              <a:pPr>
                <a:defRPr/>
              </a:pPr>
              <a:t>‹#›</a:t>
            </a:fld>
            <a:endParaRPr lang="en-US"/>
          </a:p>
        </p:txBody>
      </p:sp>
    </p:spTree>
    <p:extLst>
      <p:ext uri="{BB962C8B-B14F-4D97-AF65-F5344CB8AC3E}">
        <p14:creationId xmlns:p14="http://schemas.microsoft.com/office/powerpoint/2010/main" val="1037023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15C75D1-3BA7-4E0D-B62A-C641CD1F7FF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1AEFB70-BDC8-4992-B281-CD0DCC1FD280}" type="slidenum">
              <a:rPr lang="en-US"/>
              <a:pPr>
                <a:defRPr/>
              </a:pPr>
              <a:t>‹#›</a:t>
            </a:fld>
            <a:endParaRPr lang="en-US"/>
          </a:p>
        </p:txBody>
      </p:sp>
    </p:spTree>
    <p:extLst>
      <p:ext uri="{BB962C8B-B14F-4D97-AF65-F5344CB8AC3E}">
        <p14:creationId xmlns:p14="http://schemas.microsoft.com/office/powerpoint/2010/main" val="33034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06790EF-6897-4417-B81E-D1BB221A86F8}"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982273A-C55A-4D80-942B-A5214486C507}" type="slidenum">
              <a:rPr lang="en-US"/>
              <a:pPr>
                <a:defRPr/>
              </a:pPr>
              <a:t>‹#›</a:t>
            </a:fld>
            <a:endParaRPr lang="en-US"/>
          </a:p>
        </p:txBody>
      </p:sp>
    </p:spTree>
    <p:extLst>
      <p:ext uri="{BB962C8B-B14F-4D97-AF65-F5344CB8AC3E}">
        <p14:creationId xmlns:p14="http://schemas.microsoft.com/office/powerpoint/2010/main" val="3543588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8FC2C84-6C9E-4369-B09C-C62077467F25}" type="datetimeFigureOut">
              <a:rPr lang="en-US"/>
              <a:pPr>
                <a:defRPr/>
              </a:pPr>
              <a:t>7/29/2019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3783F08-46E4-40C5-823F-D16FA6DAFE5C}" type="slidenum">
              <a:rPr lang="en-US"/>
              <a:pPr>
                <a:defRPr/>
              </a:pPr>
              <a:t>‹#›</a:t>
            </a:fld>
            <a:endParaRPr lang="en-US"/>
          </a:p>
        </p:txBody>
      </p:sp>
    </p:spTree>
    <p:extLst>
      <p:ext uri="{BB962C8B-B14F-4D97-AF65-F5344CB8AC3E}">
        <p14:creationId xmlns:p14="http://schemas.microsoft.com/office/powerpoint/2010/main" val="2648654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59BC5A-A8BB-44D8-A256-CFC158376FFA}" type="datetimeFigureOut">
              <a:rPr lang="en-US"/>
              <a:pPr>
                <a:defRPr/>
              </a:pPr>
              <a:t>7/29/2019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4493C58-B1DE-45EE-A362-F0B90F289A92}" type="slidenum">
              <a:rPr lang="en-US"/>
              <a:pPr>
                <a:defRPr/>
              </a:pPr>
              <a:t>‹#›</a:t>
            </a:fld>
            <a:endParaRPr lang="en-US"/>
          </a:p>
        </p:txBody>
      </p:sp>
    </p:spTree>
    <p:extLst>
      <p:ext uri="{BB962C8B-B14F-4D97-AF65-F5344CB8AC3E}">
        <p14:creationId xmlns:p14="http://schemas.microsoft.com/office/powerpoint/2010/main" val="179072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28B689-2BE2-494A-A020-CE3F19E5C1E9}" type="datetimeFigureOut">
              <a:rPr lang="en-US"/>
              <a:pPr>
                <a:defRPr/>
              </a:pPr>
              <a:t>7/29/2019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8B42577-636F-407F-B8FC-951EE60E5798}" type="slidenum">
              <a:rPr lang="en-US"/>
              <a:pPr>
                <a:defRPr/>
              </a:pPr>
              <a:t>‹#›</a:t>
            </a:fld>
            <a:endParaRPr lang="en-US"/>
          </a:p>
        </p:txBody>
      </p:sp>
    </p:spTree>
    <p:extLst>
      <p:ext uri="{BB962C8B-B14F-4D97-AF65-F5344CB8AC3E}">
        <p14:creationId xmlns:p14="http://schemas.microsoft.com/office/powerpoint/2010/main" val="2108575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E41FB33-25B7-43F3-8E81-FC9A7F656D2E}"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A84C17D-DFC5-4D02-8832-A6B524D1CF69}" type="slidenum">
              <a:rPr lang="en-US"/>
              <a:pPr>
                <a:defRPr/>
              </a:pPr>
              <a:t>‹#›</a:t>
            </a:fld>
            <a:endParaRPr lang="en-US"/>
          </a:p>
        </p:txBody>
      </p:sp>
    </p:spTree>
    <p:extLst>
      <p:ext uri="{BB962C8B-B14F-4D97-AF65-F5344CB8AC3E}">
        <p14:creationId xmlns:p14="http://schemas.microsoft.com/office/powerpoint/2010/main" val="811377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BC88109-0C80-4308-B306-5F9D0555CE1A}"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4B27063-3BA9-4D11-8273-5FEBCC91044E}" type="slidenum">
              <a:rPr lang="en-US"/>
              <a:pPr>
                <a:defRPr/>
              </a:pPr>
              <a:t>‹#›</a:t>
            </a:fld>
            <a:endParaRPr lang="en-US"/>
          </a:p>
        </p:txBody>
      </p:sp>
    </p:spTree>
    <p:extLst>
      <p:ext uri="{BB962C8B-B14F-4D97-AF65-F5344CB8AC3E}">
        <p14:creationId xmlns:p14="http://schemas.microsoft.com/office/powerpoint/2010/main" val="223752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4FC289-7482-40B3-87D0-99428F332BE7}"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EA401-5917-49CA-814B-2D591DA38473}" type="slidenum">
              <a:rPr lang="en-US"/>
              <a:pPr>
                <a:defRPr/>
              </a:pPr>
              <a:t>‹#›</a:t>
            </a:fld>
            <a:endParaRPr lang="en-US"/>
          </a:p>
        </p:txBody>
      </p:sp>
    </p:spTree>
    <p:extLst>
      <p:ext uri="{BB962C8B-B14F-4D97-AF65-F5344CB8AC3E}">
        <p14:creationId xmlns:p14="http://schemas.microsoft.com/office/powerpoint/2010/main" val="9629544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3C42456-0BCB-4E57-ACB5-DCA58EF5DBE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DC9B3C9-7D3E-4EEC-8577-A2F674C98B82}" type="slidenum">
              <a:rPr lang="en-US"/>
              <a:pPr>
                <a:defRPr/>
              </a:pPr>
              <a:t>‹#›</a:t>
            </a:fld>
            <a:endParaRPr lang="en-US"/>
          </a:p>
        </p:txBody>
      </p:sp>
    </p:spTree>
    <p:extLst>
      <p:ext uri="{BB962C8B-B14F-4D97-AF65-F5344CB8AC3E}">
        <p14:creationId xmlns:p14="http://schemas.microsoft.com/office/powerpoint/2010/main" val="348861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E46C6D-FFDF-4305-939E-E88F11741B06}"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F5C4BC7-E943-4168-B438-A6E127139884}" type="slidenum">
              <a:rPr lang="en-US"/>
              <a:pPr>
                <a:defRPr/>
              </a:pPr>
              <a:t>‹#›</a:t>
            </a:fld>
            <a:endParaRPr lang="en-US"/>
          </a:p>
        </p:txBody>
      </p:sp>
    </p:spTree>
    <p:extLst>
      <p:ext uri="{BB962C8B-B14F-4D97-AF65-F5344CB8AC3E}">
        <p14:creationId xmlns:p14="http://schemas.microsoft.com/office/powerpoint/2010/main" val="1029470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FB67A5-A9CD-412D-9809-C58798DB07C7}"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8AC3900-E0F3-456F-B0B4-D5A763C2A028}" type="slidenum">
              <a:rPr lang="en-US"/>
              <a:pPr>
                <a:defRPr/>
              </a:pPr>
              <a:t>‹#›</a:t>
            </a:fld>
            <a:endParaRPr lang="en-US"/>
          </a:p>
        </p:txBody>
      </p:sp>
    </p:spTree>
    <p:extLst>
      <p:ext uri="{BB962C8B-B14F-4D97-AF65-F5344CB8AC3E}">
        <p14:creationId xmlns:p14="http://schemas.microsoft.com/office/powerpoint/2010/main" val="3773083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5A2B560-25CE-4102-82F2-351C68886DD1}"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76D4230-08AD-4282-A135-DD254F85CD88}" type="slidenum">
              <a:rPr lang="en-US"/>
              <a:pPr>
                <a:defRPr/>
              </a:pPr>
              <a:t>‹#›</a:t>
            </a:fld>
            <a:endParaRPr lang="en-US"/>
          </a:p>
        </p:txBody>
      </p:sp>
    </p:spTree>
    <p:extLst>
      <p:ext uri="{BB962C8B-B14F-4D97-AF65-F5344CB8AC3E}">
        <p14:creationId xmlns:p14="http://schemas.microsoft.com/office/powerpoint/2010/main" val="1101554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711184A-62D5-42FC-BEB7-AA3086360788}"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3EC8D94-EC68-4F74-9D0F-92A903502C01}" type="slidenum">
              <a:rPr lang="en-US"/>
              <a:pPr>
                <a:defRPr/>
              </a:pPr>
              <a:t>‹#›</a:t>
            </a:fld>
            <a:endParaRPr lang="en-US"/>
          </a:p>
        </p:txBody>
      </p:sp>
    </p:spTree>
    <p:extLst>
      <p:ext uri="{BB962C8B-B14F-4D97-AF65-F5344CB8AC3E}">
        <p14:creationId xmlns:p14="http://schemas.microsoft.com/office/powerpoint/2010/main" val="12968812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9CA643D-8F39-4468-A188-0AA7C151B883}" type="datetimeFigureOut">
              <a:rPr lang="en-US"/>
              <a:pPr>
                <a:defRPr/>
              </a:pPr>
              <a:t>7/29/2019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B97D5B-F3BF-4A74-A411-A1D89B93AA68}" type="slidenum">
              <a:rPr lang="en-US"/>
              <a:pPr>
                <a:defRPr/>
              </a:pPr>
              <a:t>‹#›</a:t>
            </a:fld>
            <a:endParaRPr lang="en-US"/>
          </a:p>
        </p:txBody>
      </p:sp>
    </p:spTree>
    <p:extLst>
      <p:ext uri="{BB962C8B-B14F-4D97-AF65-F5344CB8AC3E}">
        <p14:creationId xmlns:p14="http://schemas.microsoft.com/office/powerpoint/2010/main" val="1195433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8C4BF40-F03C-4961-9F56-FE46DA8B3DFB}" type="datetimeFigureOut">
              <a:rPr lang="en-US"/>
              <a:pPr>
                <a:defRPr/>
              </a:pPr>
              <a:t>7/29/2019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801083-2150-4E5F-80FA-B014F43D2BAE}" type="slidenum">
              <a:rPr lang="en-US"/>
              <a:pPr>
                <a:defRPr/>
              </a:pPr>
              <a:t>‹#›</a:t>
            </a:fld>
            <a:endParaRPr lang="en-US"/>
          </a:p>
        </p:txBody>
      </p:sp>
    </p:spTree>
    <p:extLst>
      <p:ext uri="{BB962C8B-B14F-4D97-AF65-F5344CB8AC3E}">
        <p14:creationId xmlns:p14="http://schemas.microsoft.com/office/powerpoint/2010/main" val="1824395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956248-C131-4AC6-A4C0-20DC80A5547C}" type="datetimeFigureOut">
              <a:rPr lang="en-US"/>
              <a:pPr>
                <a:defRPr/>
              </a:pPr>
              <a:t>7/29/2019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507ABE0-BEBF-40C3-87BE-65B911352DF0}" type="slidenum">
              <a:rPr lang="en-US"/>
              <a:pPr>
                <a:defRPr/>
              </a:pPr>
              <a:t>‹#›</a:t>
            </a:fld>
            <a:endParaRPr lang="en-US"/>
          </a:p>
        </p:txBody>
      </p:sp>
    </p:spTree>
    <p:extLst>
      <p:ext uri="{BB962C8B-B14F-4D97-AF65-F5344CB8AC3E}">
        <p14:creationId xmlns:p14="http://schemas.microsoft.com/office/powerpoint/2010/main" val="3920057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BF86F3A-0376-4107-9181-DEEB2A412EEC}"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312F813-BBA1-4787-88E2-CC50A615B9D0}" type="slidenum">
              <a:rPr lang="en-US"/>
              <a:pPr>
                <a:defRPr/>
              </a:pPr>
              <a:t>‹#›</a:t>
            </a:fld>
            <a:endParaRPr lang="en-US"/>
          </a:p>
        </p:txBody>
      </p:sp>
    </p:spTree>
    <p:extLst>
      <p:ext uri="{BB962C8B-B14F-4D97-AF65-F5344CB8AC3E}">
        <p14:creationId xmlns:p14="http://schemas.microsoft.com/office/powerpoint/2010/main" val="228631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1E1A88E-4BCA-4FB6-A69E-7A15EB41842A}" type="datetimeFigureOut">
              <a:rPr lang="en-US"/>
              <a:pPr>
                <a:defRPr/>
              </a:pPr>
              <a:t>7/29/2019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AF6589-6202-4F93-BCD5-5F8A8C935397}" type="slidenum">
              <a:rPr lang="en-US"/>
              <a:pPr>
                <a:defRPr/>
              </a:pPr>
              <a:t>‹#›</a:t>
            </a:fld>
            <a:endParaRPr lang="en-US"/>
          </a:p>
        </p:txBody>
      </p:sp>
    </p:spTree>
    <p:extLst>
      <p:ext uri="{BB962C8B-B14F-4D97-AF65-F5344CB8AC3E}">
        <p14:creationId xmlns:p14="http://schemas.microsoft.com/office/powerpoint/2010/main" val="57102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09CFD4-06E5-4102-9FDE-56AE79532859}" type="datetimeFigureOut">
              <a:rPr lang="en-US"/>
              <a:pPr>
                <a:defRPr/>
              </a:pPr>
              <a:t>7/29/2019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65EF75-A635-407A-8073-58C6821BF0C9}" type="slidenum">
              <a:rPr lang="en-US"/>
              <a:pPr>
                <a:defRPr/>
              </a:pPr>
              <a:t>‹#›</a:t>
            </a:fld>
            <a:endParaRPr lang="en-US"/>
          </a:p>
        </p:txBody>
      </p:sp>
    </p:spTree>
    <p:extLst>
      <p:ext uri="{BB962C8B-B14F-4D97-AF65-F5344CB8AC3E}">
        <p14:creationId xmlns:p14="http://schemas.microsoft.com/office/powerpoint/2010/main" val="34202690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B8E4AC5-9709-4488-A91B-C5A8C92B930B}"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E4E0AA8-BC69-4805-88F7-7C06CB259F67}" type="slidenum">
              <a:rPr lang="en-US"/>
              <a:pPr>
                <a:defRPr/>
              </a:pPr>
              <a:t>‹#›</a:t>
            </a:fld>
            <a:endParaRPr lang="en-US"/>
          </a:p>
        </p:txBody>
      </p:sp>
    </p:spTree>
    <p:extLst>
      <p:ext uri="{BB962C8B-B14F-4D97-AF65-F5344CB8AC3E}">
        <p14:creationId xmlns:p14="http://schemas.microsoft.com/office/powerpoint/2010/main" val="31004780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F996094-FCE2-419E-8903-B666C61913BD}" type="datetimeFigureOut">
              <a:rPr lang="en-US"/>
              <a:pPr>
                <a:defRPr/>
              </a:pPr>
              <a:t>7/29/2019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F0496A-FB93-4F1F-B101-7F3136F0213E}" type="slidenum">
              <a:rPr lang="en-US"/>
              <a:pPr>
                <a:defRPr/>
              </a:pPr>
              <a:t>‹#›</a:t>
            </a:fld>
            <a:endParaRPr lang="en-US"/>
          </a:p>
        </p:txBody>
      </p:sp>
    </p:spTree>
    <p:extLst>
      <p:ext uri="{BB962C8B-B14F-4D97-AF65-F5344CB8AC3E}">
        <p14:creationId xmlns:p14="http://schemas.microsoft.com/office/powerpoint/2010/main" val="128221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4499ECE-C824-4D59-9C0A-84E1848D8ADA}"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B2A29E-5BEF-4EB1-81E0-B3F2BD19FCF2}" type="slidenum">
              <a:rPr lang="en-US"/>
              <a:pPr>
                <a:defRPr/>
              </a:pPr>
              <a:t>‹#›</a:t>
            </a:fld>
            <a:endParaRPr lang="en-US"/>
          </a:p>
        </p:txBody>
      </p:sp>
    </p:spTree>
    <p:extLst>
      <p:ext uri="{BB962C8B-B14F-4D97-AF65-F5344CB8AC3E}">
        <p14:creationId xmlns:p14="http://schemas.microsoft.com/office/powerpoint/2010/main" val="251803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EED1053-628B-42CA-B0CF-7AB556FFCB78}" type="datetimeFigureOut">
              <a:rPr lang="en-US"/>
              <a:pPr>
                <a:defRPr/>
              </a:pPr>
              <a:t>7/29/2019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A143703-0487-4963-B341-A4B964863603}" type="slidenum">
              <a:rPr lang="en-US"/>
              <a:pPr>
                <a:defRPr/>
              </a:pPr>
              <a:t>‹#›</a:t>
            </a:fld>
            <a:endParaRPr lang="en-US"/>
          </a:p>
        </p:txBody>
      </p:sp>
    </p:spTree>
    <p:extLst>
      <p:ext uri="{BB962C8B-B14F-4D97-AF65-F5344CB8AC3E}">
        <p14:creationId xmlns:p14="http://schemas.microsoft.com/office/powerpoint/2010/main" val="416711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F7F5F5C-1850-42B7-8BD8-1579207C1793}" type="datetimeFigureOut">
              <a:rPr lang="en-US"/>
              <a:pPr>
                <a:defRPr/>
              </a:pPr>
              <a:t>7/29/2019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00E3329-E83B-41EF-9635-BFE593E30E22}" type="slidenum">
              <a:rPr lang="en-US"/>
              <a:pPr>
                <a:defRPr/>
              </a:pPr>
              <a:t>‹#›</a:t>
            </a:fld>
            <a:endParaRPr lang="en-US"/>
          </a:p>
        </p:txBody>
      </p:sp>
    </p:spTree>
    <p:extLst>
      <p:ext uri="{BB962C8B-B14F-4D97-AF65-F5344CB8AC3E}">
        <p14:creationId xmlns:p14="http://schemas.microsoft.com/office/powerpoint/2010/main" val="344744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9D6571-ADF9-4135-8E10-7D0375E09CB3}" type="datetimeFigureOut">
              <a:rPr lang="en-US"/>
              <a:pPr>
                <a:defRPr/>
              </a:pPr>
              <a:t>7/29/2019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CBA08C-8EB2-41D0-9055-DA198D544552}" type="slidenum">
              <a:rPr lang="en-US"/>
              <a:pPr>
                <a:defRPr/>
              </a:pPr>
              <a:t>‹#›</a:t>
            </a:fld>
            <a:endParaRPr lang="en-US"/>
          </a:p>
        </p:txBody>
      </p:sp>
    </p:spTree>
    <p:extLst>
      <p:ext uri="{BB962C8B-B14F-4D97-AF65-F5344CB8AC3E}">
        <p14:creationId xmlns:p14="http://schemas.microsoft.com/office/powerpoint/2010/main" val="83165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139AA3-F723-4AC1-AD1A-6584D49FC2C2}"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B8D48E-A25E-43C6-83B5-DFABC9334685}" type="slidenum">
              <a:rPr lang="en-US"/>
              <a:pPr>
                <a:defRPr/>
              </a:pPr>
              <a:t>‹#›</a:t>
            </a:fld>
            <a:endParaRPr lang="en-US"/>
          </a:p>
        </p:txBody>
      </p:sp>
    </p:spTree>
    <p:extLst>
      <p:ext uri="{BB962C8B-B14F-4D97-AF65-F5344CB8AC3E}">
        <p14:creationId xmlns:p14="http://schemas.microsoft.com/office/powerpoint/2010/main" val="213577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B513C9-8D19-4684-A6CF-EFB2C6B34A2F}" type="datetimeFigureOut">
              <a:rPr lang="en-US"/>
              <a:pPr>
                <a:defRPr/>
              </a:pPr>
              <a:t>7/29/2019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840B43-74D7-4439-87C6-9FFE2C46C603}" type="slidenum">
              <a:rPr lang="en-US"/>
              <a:pPr>
                <a:defRPr/>
              </a:pPr>
              <a:t>‹#›</a:t>
            </a:fld>
            <a:endParaRPr lang="en-US"/>
          </a:p>
        </p:txBody>
      </p:sp>
    </p:spTree>
    <p:extLst>
      <p:ext uri="{BB962C8B-B14F-4D97-AF65-F5344CB8AC3E}">
        <p14:creationId xmlns:p14="http://schemas.microsoft.com/office/powerpoint/2010/main" val="364201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18B46CE-39D7-4BB4-98FB-E98AFBCD2CDA}" type="datetimeFigureOut">
              <a:rPr lang="en-US"/>
              <a:pPr>
                <a:defRPr/>
              </a:pPr>
              <a:t>7/29/2019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7C2BAD7-E43D-44CA-949E-796ACDB2BFF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QuestionShape"/>
          <p:cNvSpPr>
            <a:spLocks noChangeArrowheads="1"/>
          </p:cNvSpPr>
          <p:nvPr/>
        </p:nvSpPr>
        <p:spPr bwMode="auto">
          <a:xfrm>
            <a:off x="127000" y="127000"/>
            <a:ext cx="889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4400"/>
              <a:t>iRespond Question Master</a:t>
            </a:r>
          </a:p>
        </p:txBody>
      </p:sp>
      <p:sp>
        <p:nvSpPr>
          <p:cNvPr id="2051" name="AShape"/>
          <p:cNvSpPr>
            <a:spLocks noChangeArrowheads="1"/>
          </p:cNvSpPr>
          <p:nvPr/>
        </p:nvSpPr>
        <p:spPr bwMode="auto">
          <a:xfrm>
            <a:off x="127000" y="31115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A.) Response A</a:t>
            </a:r>
          </a:p>
        </p:txBody>
      </p:sp>
      <p:sp>
        <p:nvSpPr>
          <p:cNvPr id="2052" name="BShape"/>
          <p:cNvSpPr>
            <a:spLocks noChangeArrowheads="1"/>
          </p:cNvSpPr>
          <p:nvPr/>
        </p:nvSpPr>
        <p:spPr bwMode="auto">
          <a:xfrm>
            <a:off x="127000" y="38354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B.) Response B</a:t>
            </a:r>
          </a:p>
        </p:txBody>
      </p:sp>
      <p:sp>
        <p:nvSpPr>
          <p:cNvPr id="2053" name="CShape"/>
          <p:cNvSpPr>
            <a:spLocks noChangeArrowheads="1"/>
          </p:cNvSpPr>
          <p:nvPr/>
        </p:nvSpPr>
        <p:spPr bwMode="auto">
          <a:xfrm>
            <a:off x="127000" y="45593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C.) Response C</a:t>
            </a:r>
          </a:p>
        </p:txBody>
      </p:sp>
      <p:sp>
        <p:nvSpPr>
          <p:cNvPr id="2054" name="DShape"/>
          <p:cNvSpPr>
            <a:spLocks noChangeArrowheads="1"/>
          </p:cNvSpPr>
          <p:nvPr/>
        </p:nvSpPr>
        <p:spPr bwMode="auto">
          <a:xfrm>
            <a:off x="127000" y="52832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D.) Response D</a:t>
            </a:r>
          </a:p>
        </p:txBody>
      </p:sp>
      <p:sp>
        <p:nvSpPr>
          <p:cNvPr id="2055" name="EShape"/>
          <p:cNvSpPr>
            <a:spLocks noChangeArrowheads="1"/>
          </p:cNvSpPr>
          <p:nvPr/>
        </p:nvSpPr>
        <p:spPr bwMode="auto">
          <a:xfrm>
            <a:off x="127000" y="6007100"/>
            <a:ext cx="88900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385D8A"/>
                </a:solidFill>
                <a:miter lim="800000"/>
                <a:headEnd/>
                <a:tailEnd/>
              </a14:hiddenLine>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 typeface="Arial" pitchFamily="34" charset="0"/>
              <a:buNone/>
            </a:pPr>
            <a:r>
              <a:rPr lang="en-US" altLang="en-US" sz="3200"/>
              <a:t>E.) Response E</a:t>
            </a:r>
          </a:p>
        </p:txBody>
      </p:sp>
      <p:sp>
        <p:nvSpPr>
          <p:cNvPr id="13" name="Percent"/>
          <p:cNvSpPr/>
          <p:nvPr/>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Percent Complete 100%</a:t>
            </a:r>
          </a:p>
        </p:txBody>
      </p:sp>
      <p:sp>
        <p:nvSpPr>
          <p:cNvPr id="14" name="Timer"/>
          <p:cNvSpPr/>
          <p:nvPr/>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t>iRespond Graph</a:t>
            </a:r>
          </a:p>
        </p:txBody>
      </p:sp>
      <p:grpSp>
        <p:nvGrpSpPr>
          <p:cNvPr id="3075" name="CorrectBarGroup"/>
          <p:cNvGrpSpPr>
            <a:grpSpLocks/>
          </p:cNvGrpSpPr>
          <p:nvPr/>
        </p:nvGrpSpPr>
        <p:grpSpPr bwMode="auto">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76" name="PercentLabelGroup"/>
          <p:cNvGrpSpPr>
            <a:grpSpLocks/>
          </p:cNvGrpSpPr>
          <p:nvPr/>
        </p:nvGrpSpPr>
        <p:grpSpPr bwMode="auto">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67%</a:t>
              </a:r>
            </a:p>
          </p:txBody>
        </p:sp>
      </p:grpSp>
      <p:grpSp>
        <p:nvGrpSpPr>
          <p:cNvPr id="3077" name="IncorrectBarGroup"/>
          <p:cNvGrpSpPr>
            <a:grpSpLocks/>
          </p:cNvGrpSpPr>
          <p:nvPr/>
        </p:nvGrpSpPr>
        <p:grpSpPr bwMode="auto">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78" name="XLabelGroup"/>
          <p:cNvGrpSpPr>
            <a:grpSpLocks/>
          </p:cNvGrpSpPr>
          <p:nvPr/>
        </p:nvGrpSpPr>
        <p:grpSpPr bwMode="auto">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2800">
                  <a:solidFill>
                    <a:srgbClr val="000000"/>
                  </a:solidFill>
                </a:rPr>
                <a:t>E</a:t>
              </a:r>
            </a:p>
          </p:txBody>
        </p:sp>
      </p:grpSp>
      <p:grpSp>
        <p:nvGrpSpPr>
          <p:cNvPr id="3079" name="AxisLineGroup"/>
          <p:cNvGrpSpPr>
            <a:grpSpLocks/>
          </p:cNvGrpSpPr>
          <p:nvPr/>
        </p:nvGrpSpPr>
        <p:grpSpPr bwMode="auto">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0" name="YLabelGroup"/>
          <p:cNvGrpSpPr>
            <a:grpSpLocks/>
          </p:cNvGrpSpPr>
          <p:nvPr/>
        </p:nvGrpSpPr>
        <p:grpSpPr bwMode="auto">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a:p>
        </p:txBody>
      </p:sp>
      <p:sp>
        <p:nvSpPr>
          <p:cNvPr id="24579" name="Content Placeholder 5"/>
          <p:cNvSpPr>
            <a:spLocks noGrp="1"/>
          </p:cNvSpPr>
          <p:nvPr>
            <p:ph idx="1"/>
          </p:nvPr>
        </p:nvSpPr>
        <p:spPr/>
        <p:txBody>
          <a:bodyPr/>
          <a:lstStyle/>
          <a:p>
            <a:endParaRPr lang="en-US" altLang="en-US"/>
          </a:p>
        </p:txBody>
      </p:sp>
      <p:pic>
        <p:nvPicPr>
          <p:cNvPr id="24580" name="Picture 4" descr="Media,55465,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7"/>
          <p:cNvSpPr txBox="1">
            <a:spLocks noChangeArrowheads="1"/>
          </p:cNvSpPr>
          <p:nvPr/>
        </p:nvSpPr>
        <p:spPr bwMode="auto">
          <a:xfrm>
            <a:off x="-33338" y="2133600"/>
            <a:ext cx="9144001"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5400">
                <a:solidFill>
                  <a:schemeClr val="bg1"/>
                </a:solidFill>
              </a:rPr>
              <a:t>Unit 1: Intro to Economics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The Production Possibilities Frontier</a:t>
            </a:r>
          </a:p>
        </p:txBody>
      </p:sp>
      <p:sp>
        <p:nvSpPr>
          <p:cNvPr id="33796" name="Text Box 4"/>
          <p:cNvSpPr txBox="1">
            <a:spLocks noChangeArrowheads="1"/>
          </p:cNvSpPr>
          <p:nvPr/>
        </p:nvSpPr>
        <p:spPr bwMode="auto">
          <a:xfrm>
            <a:off x="6564313" y="6680200"/>
            <a:ext cx="26416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Copyright©2003  Southwestern/Thomson Learning</a:t>
            </a:r>
          </a:p>
        </p:txBody>
      </p:sp>
      <p:sp>
        <p:nvSpPr>
          <p:cNvPr id="33797" name="Rectangle 5"/>
          <p:cNvSpPr>
            <a:spLocks noChangeArrowheads="1"/>
          </p:cNvSpPr>
          <p:nvPr/>
        </p:nvSpPr>
        <p:spPr bwMode="auto">
          <a:xfrm>
            <a:off x="1919288" y="1047750"/>
            <a:ext cx="6324600" cy="5165725"/>
          </a:xfrm>
          <a:prstGeom prst="rect">
            <a:avLst/>
          </a:prstGeom>
          <a:solidFill>
            <a:srgbClr val="F3F6F9"/>
          </a:solidFill>
          <a:ln w="250825">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8" name="Rectangle 6"/>
          <p:cNvSpPr>
            <a:spLocks noChangeArrowheads="1"/>
          </p:cNvSpPr>
          <p:nvPr/>
        </p:nvSpPr>
        <p:spPr bwMode="auto">
          <a:xfrm>
            <a:off x="1919288" y="1047750"/>
            <a:ext cx="6324600" cy="5165725"/>
          </a:xfrm>
          <a:prstGeom prst="rect">
            <a:avLst/>
          </a:prstGeom>
          <a:solidFill>
            <a:srgbClr val="F2F4F8"/>
          </a:solidFill>
          <a:ln w="228600">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9" name="Rectangle 7"/>
          <p:cNvSpPr>
            <a:spLocks noChangeArrowheads="1"/>
          </p:cNvSpPr>
          <p:nvPr/>
        </p:nvSpPr>
        <p:spPr bwMode="auto">
          <a:xfrm>
            <a:off x="1919288" y="1047750"/>
            <a:ext cx="6324600" cy="5165725"/>
          </a:xfrm>
          <a:prstGeom prst="rect">
            <a:avLst/>
          </a:prstGeom>
          <a:solidFill>
            <a:srgbClr val="F1F4F7"/>
          </a:solidFill>
          <a:ln w="204788">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0" name="Rectangle 8"/>
          <p:cNvSpPr>
            <a:spLocks noChangeArrowheads="1"/>
          </p:cNvSpPr>
          <p:nvPr/>
        </p:nvSpPr>
        <p:spPr bwMode="auto">
          <a:xfrm>
            <a:off x="1919288" y="1047750"/>
            <a:ext cx="6324600" cy="5165725"/>
          </a:xfrm>
          <a:prstGeom prst="rect">
            <a:avLst/>
          </a:prstGeom>
          <a:solidFill>
            <a:srgbClr val="F0F2F5"/>
          </a:solidFill>
          <a:ln w="182563">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1" name="Rectangle 9"/>
          <p:cNvSpPr>
            <a:spLocks noChangeArrowheads="1"/>
          </p:cNvSpPr>
          <p:nvPr/>
        </p:nvSpPr>
        <p:spPr bwMode="auto">
          <a:xfrm>
            <a:off x="1919288" y="1047750"/>
            <a:ext cx="6324600" cy="5165725"/>
          </a:xfrm>
          <a:prstGeom prst="rect">
            <a:avLst/>
          </a:prstGeom>
          <a:solidFill>
            <a:srgbClr val="EEF1F4"/>
          </a:solidFill>
          <a:ln w="160338">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2" name="Rectangle 10"/>
          <p:cNvSpPr>
            <a:spLocks noChangeArrowheads="1"/>
          </p:cNvSpPr>
          <p:nvPr/>
        </p:nvSpPr>
        <p:spPr bwMode="auto">
          <a:xfrm>
            <a:off x="1919288" y="1047750"/>
            <a:ext cx="6324600" cy="5165725"/>
          </a:xfrm>
          <a:prstGeom prst="rect">
            <a:avLst/>
          </a:prstGeom>
          <a:solidFill>
            <a:srgbClr val="EDEFF3"/>
          </a:solidFill>
          <a:ln w="136525">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3" name="Rectangle 11"/>
          <p:cNvSpPr>
            <a:spLocks noChangeArrowheads="1"/>
          </p:cNvSpPr>
          <p:nvPr/>
        </p:nvSpPr>
        <p:spPr bwMode="auto">
          <a:xfrm>
            <a:off x="1919288" y="1047750"/>
            <a:ext cx="6324600" cy="5165725"/>
          </a:xfrm>
          <a:prstGeom prst="rect">
            <a:avLst/>
          </a:prstGeom>
          <a:solidFill>
            <a:srgbClr val="EBEEF2"/>
          </a:solidFill>
          <a:ln w="114300">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4" name="Rectangle 12"/>
          <p:cNvSpPr>
            <a:spLocks noChangeArrowheads="1"/>
          </p:cNvSpPr>
          <p:nvPr/>
        </p:nvSpPr>
        <p:spPr bwMode="auto">
          <a:xfrm>
            <a:off x="1919288" y="1047750"/>
            <a:ext cx="6324600" cy="5165725"/>
          </a:xfrm>
          <a:prstGeom prst="rect">
            <a:avLst/>
          </a:prstGeom>
          <a:solidFill>
            <a:srgbClr val="EAECF1"/>
          </a:solidFill>
          <a:ln w="920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5" name="Rectangle 13"/>
          <p:cNvSpPr>
            <a:spLocks noChangeArrowheads="1"/>
          </p:cNvSpPr>
          <p:nvPr/>
        </p:nvSpPr>
        <p:spPr bwMode="auto">
          <a:xfrm>
            <a:off x="1919288" y="1047750"/>
            <a:ext cx="6324600" cy="5165725"/>
          </a:xfrm>
          <a:prstGeom prst="rect">
            <a:avLst/>
          </a:prstGeom>
          <a:solidFill>
            <a:srgbClr val="E9EBF0"/>
          </a:solidFill>
          <a:ln w="68263">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6" name="Rectangle 14"/>
          <p:cNvSpPr>
            <a:spLocks noChangeArrowheads="1"/>
          </p:cNvSpPr>
          <p:nvPr/>
        </p:nvSpPr>
        <p:spPr bwMode="auto">
          <a:xfrm>
            <a:off x="1919288" y="1047750"/>
            <a:ext cx="6324600" cy="5165725"/>
          </a:xfrm>
          <a:prstGeom prst="rect">
            <a:avLst/>
          </a:prstGeom>
          <a:solidFill>
            <a:srgbClr val="E7EAEF"/>
          </a:solidFill>
          <a:ln w="4603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7" name="Rectangle 15"/>
          <p:cNvSpPr>
            <a:spLocks noChangeArrowheads="1"/>
          </p:cNvSpPr>
          <p:nvPr/>
        </p:nvSpPr>
        <p:spPr bwMode="auto">
          <a:xfrm>
            <a:off x="1919288" y="1047750"/>
            <a:ext cx="6324600" cy="5165725"/>
          </a:xfrm>
          <a:prstGeom prst="rect">
            <a:avLst/>
          </a:prstGeom>
          <a:solidFill>
            <a:srgbClr val="E6E9EF"/>
          </a:solidFill>
          <a:ln w="22225">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08" name="Rectangle 16"/>
          <p:cNvSpPr>
            <a:spLocks noChangeArrowheads="1"/>
          </p:cNvSpPr>
          <p:nvPr/>
        </p:nvSpPr>
        <p:spPr bwMode="auto">
          <a:xfrm>
            <a:off x="1827213" y="933450"/>
            <a:ext cx="6302375" cy="5165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9985" name="Freeform 17"/>
          <p:cNvSpPr>
            <a:spLocks/>
          </p:cNvSpPr>
          <p:nvPr/>
        </p:nvSpPr>
        <p:spPr bwMode="auto">
          <a:xfrm>
            <a:off x="1804988" y="2898775"/>
            <a:ext cx="4178300" cy="3200400"/>
          </a:xfrm>
          <a:custGeom>
            <a:avLst/>
            <a:gdLst>
              <a:gd name="T0" fmla="*/ 0 w 183"/>
              <a:gd name="T1" fmla="*/ 0 h 140"/>
              <a:gd name="T2" fmla="*/ 0 w 183"/>
              <a:gd name="T3" fmla="*/ 3200400 h 140"/>
              <a:gd name="T4" fmla="*/ 4178300 w 183"/>
              <a:gd name="T5" fmla="*/ 3200400 h 140"/>
              <a:gd name="T6" fmla="*/ 0 w 183"/>
              <a:gd name="T7" fmla="*/ 0 h 1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3" h="140">
                <a:moveTo>
                  <a:pt x="0" y="0"/>
                </a:moveTo>
                <a:cubicBezTo>
                  <a:pt x="0" y="140"/>
                  <a:pt x="0" y="140"/>
                  <a:pt x="0" y="140"/>
                </a:cubicBezTo>
                <a:cubicBezTo>
                  <a:pt x="183" y="140"/>
                  <a:pt x="183" y="140"/>
                  <a:pt x="183" y="140"/>
                </a:cubicBezTo>
                <a:cubicBezTo>
                  <a:pt x="149" y="40"/>
                  <a:pt x="99" y="22"/>
                  <a:pt x="0" y="0"/>
                </a:cubicBezTo>
                <a:close/>
              </a:path>
            </a:pathLst>
          </a:custGeom>
          <a:solidFill>
            <a:srgbClr val="D6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9986" name="Freeform 18"/>
          <p:cNvSpPr>
            <a:spLocks/>
          </p:cNvSpPr>
          <p:nvPr/>
        </p:nvSpPr>
        <p:spPr bwMode="auto">
          <a:xfrm>
            <a:off x="1827213" y="2921000"/>
            <a:ext cx="4156075" cy="3178175"/>
          </a:xfrm>
          <a:custGeom>
            <a:avLst/>
            <a:gdLst>
              <a:gd name="T0" fmla="*/ 4156075 w 182"/>
              <a:gd name="T1" fmla="*/ 3178175 h 139"/>
              <a:gd name="T2" fmla="*/ 0 w 182"/>
              <a:gd name="T3" fmla="*/ 0 h 139"/>
              <a:gd name="T4" fmla="*/ 0 60000 65536"/>
              <a:gd name="T5" fmla="*/ 0 60000 65536"/>
            </a:gdLst>
            <a:ahLst/>
            <a:cxnLst>
              <a:cxn ang="T4">
                <a:pos x="T0" y="T1"/>
              </a:cxn>
              <a:cxn ang="T5">
                <a:pos x="T2" y="T3"/>
              </a:cxn>
            </a:cxnLst>
            <a:rect l="0" t="0" r="r" b="b"/>
            <a:pathLst>
              <a:path w="182" h="139">
                <a:moveTo>
                  <a:pt x="182" y="139"/>
                </a:moveTo>
                <a:cubicBezTo>
                  <a:pt x="143" y="21"/>
                  <a:pt x="76" y="19"/>
                  <a:pt x="0" y="0"/>
                </a:cubicBezTo>
              </a:path>
            </a:pathLst>
          </a:custGeom>
          <a:noFill/>
          <a:ln w="68263">
            <a:solidFill>
              <a:srgbClr val="005EAD"/>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1" name="Freeform 19"/>
          <p:cNvSpPr>
            <a:spLocks/>
          </p:cNvSpPr>
          <p:nvPr/>
        </p:nvSpPr>
        <p:spPr bwMode="auto">
          <a:xfrm>
            <a:off x="1803400" y="933450"/>
            <a:ext cx="6302375" cy="5165725"/>
          </a:xfrm>
          <a:custGeom>
            <a:avLst/>
            <a:gdLst>
              <a:gd name="T0" fmla="*/ 0 w 3970"/>
              <a:gd name="T1" fmla="*/ 0 h 3254"/>
              <a:gd name="T2" fmla="*/ 0 w 3970"/>
              <a:gd name="T3" fmla="*/ 5165725 h 3254"/>
              <a:gd name="T4" fmla="*/ 6302375 w 3970"/>
              <a:gd name="T5" fmla="*/ 5165725 h 3254"/>
              <a:gd name="T6" fmla="*/ 0 60000 65536"/>
              <a:gd name="T7" fmla="*/ 0 60000 65536"/>
              <a:gd name="T8" fmla="*/ 0 60000 65536"/>
            </a:gdLst>
            <a:ahLst/>
            <a:cxnLst>
              <a:cxn ang="T6">
                <a:pos x="T0" y="T1"/>
              </a:cxn>
              <a:cxn ang="T7">
                <a:pos x="T2" y="T3"/>
              </a:cxn>
              <a:cxn ang="T8">
                <a:pos x="T4" y="T5"/>
              </a:cxn>
            </a:cxnLst>
            <a:rect l="0" t="0" r="r" b="b"/>
            <a:pathLst>
              <a:path w="3970" h="3254">
                <a:moveTo>
                  <a:pt x="0" y="0"/>
                </a:moveTo>
                <a:lnTo>
                  <a:pt x="0" y="3254"/>
                </a:lnTo>
                <a:lnTo>
                  <a:pt x="3970" y="3254"/>
                </a:lnTo>
              </a:path>
            </a:pathLst>
          </a:custGeom>
          <a:noFill/>
          <a:ln w="222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39988" name="Group 20"/>
          <p:cNvGrpSpPr>
            <a:grpSpLocks/>
          </p:cNvGrpSpPr>
          <p:nvPr/>
        </p:nvGrpSpPr>
        <p:grpSpPr bwMode="auto">
          <a:xfrm>
            <a:off x="5184775" y="4129088"/>
            <a:ext cx="2284413" cy="962025"/>
            <a:chOff x="3266" y="2601"/>
            <a:chExt cx="1439" cy="606"/>
          </a:xfrm>
        </p:grpSpPr>
        <p:sp>
          <p:nvSpPr>
            <p:cNvPr id="33845" name="Line 21"/>
            <p:cNvSpPr>
              <a:spLocks noChangeShapeType="1"/>
            </p:cNvSpPr>
            <p:nvPr/>
          </p:nvSpPr>
          <p:spPr bwMode="auto">
            <a:xfrm>
              <a:off x="3266" y="2704"/>
              <a:ext cx="503"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Rectangle 22"/>
            <p:cNvSpPr>
              <a:spLocks noChangeArrowheads="1"/>
            </p:cNvSpPr>
            <p:nvPr/>
          </p:nvSpPr>
          <p:spPr bwMode="auto">
            <a:xfrm>
              <a:off x="3832" y="2601"/>
              <a:ext cx="81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Production</a:t>
              </a:r>
              <a:endParaRPr lang="en-US" altLang="en-US" sz="2400">
                <a:latin typeface="Times New Roman" pitchFamily="18" charset="0"/>
              </a:endParaRPr>
            </a:p>
          </p:txBody>
        </p:sp>
        <p:sp>
          <p:nvSpPr>
            <p:cNvPr id="33847" name="Rectangle 23"/>
            <p:cNvSpPr>
              <a:spLocks noChangeArrowheads="1"/>
            </p:cNvSpPr>
            <p:nvPr/>
          </p:nvSpPr>
          <p:spPr bwMode="auto">
            <a:xfrm>
              <a:off x="3832" y="2795"/>
              <a:ext cx="87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possibilities</a:t>
              </a:r>
              <a:endParaRPr lang="en-US" altLang="en-US" sz="2400">
                <a:latin typeface="Times New Roman" pitchFamily="18" charset="0"/>
              </a:endParaRPr>
            </a:p>
          </p:txBody>
        </p:sp>
        <p:sp>
          <p:nvSpPr>
            <p:cNvPr id="33848" name="Rectangle 24"/>
            <p:cNvSpPr>
              <a:spLocks noChangeArrowheads="1"/>
            </p:cNvSpPr>
            <p:nvPr/>
          </p:nvSpPr>
          <p:spPr bwMode="auto">
            <a:xfrm>
              <a:off x="3832" y="2989"/>
              <a:ext cx="55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frontier</a:t>
              </a:r>
              <a:endParaRPr lang="en-US" altLang="en-US" sz="2400">
                <a:latin typeface="Times New Roman" pitchFamily="18" charset="0"/>
              </a:endParaRPr>
            </a:p>
          </p:txBody>
        </p:sp>
      </p:grpSp>
      <p:grpSp>
        <p:nvGrpSpPr>
          <p:cNvPr id="339993" name="Group 25"/>
          <p:cNvGrpSpPr>
            <a:grpSpLocks/>
          </p:cNvGrpSpPr>
          <p:nvPr/>
        </p:nvGrpSpPr>
        <p:grpSpPr bwMode="auto">
          <a:xfrm>
            <a:off x="4648200" y="3708400"/>
            <a:ext cx="415925" cy="342900"/>
            <a:chOff x="2920" y="2344"/>
            <a:chExt cx="262" cy="216"/>
          </a:xfrm>
        </p:grpSpPr>
        <p:sp>
          <p:nvSpPr>
            <p:cNvPr id="33843" name="Oval 26"/>
            <p:cNvSpPr>
              <a:spLocks noChangeArrowheads="1"/>
            </p:cNvSpPr>
            <p:nvPr/>
          </p:nvSpPr>
          <p:spPr bwMode="auto">
            <a:xfrm>
              <a:off x="2920" y="2460"/>
              <a:ext cx="101" cy="1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4" name="Rectangle 27"/>
            <p:cNvSpPr>
              <a:spLocks noChangeArrowheads="1"/>
            </p:cNvSpPr>
            <p:nvPr/>
          </p:nvSpPr>
          <p:spPr bwMode="auto">
            <a:xfrm>
              <a:off x="3081" y="2344"/>
              <a:ext cx="1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A</a:t>
              </a:r>
              <a:endParaRPr lang="en-US" altLang="en-US" sz="2400">
                <a:latin typeface="Times New Roman" pitchFamily="18" charset="0"/>
              </a:endParaRPr>
            </a:p>
          </p:txBody>
        </p:sp>
      </p:grpSp>
      <p:grpSp>
        <p:nvGrpSpPr>
          <p:cNvPr id="339996" name="Group 28"/>
          <p:cNvGrpSpPr>
            <a:grpSpLocks/>
          </p:cNvGrpSpPr>
          <p:nvPr/>
        </p:nvGrpSpPr>
        <p:grpSpPr bwMode="auto">
          <a:xfrm>
            <a:off x="2979738" y="4876800"/>
            <a:ext cx="373062" cy="288925"/>
            <a:chOff x="1885" y="3072"/>
            <a:chExt cx="235" cy="182"/>
          </a:xfrm>
        </p:grpSpPr>
        <p:sp>
          <p:nvSpPr>
            <p:cNvPr id="33841" name="Oval 29"/>
            <p:cNvSpPr>
              <a:spLocks noChangeArrowheads="1"/>
            </p:cNvSpPr>
            <p:nvPr/>
          </p:nvSpPr>
          <p:spPr bwMode="auto">
            <a:xfrm>
              <a:off x="1885" y="3122"/>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2" name="Rectangle 30"/>
            <p:cNvSpPr>
              <a:spLocks noChangeArrowheads="1"/>
            </p:cNvSpPr>
            <p:nvPr/>
          </p:nvSpPr>
          <p:spPr bwMode="auto">
            <a:xfrm>
              <a:off x="2019" y="3072"/>
              <a:ext cx="1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B</a:t>
              </a:r>
              <a:endParaRPr lang="en-US" altLang="en-US" sz="2400">
                <a:latin typeface="Times New Roman" pitchFamily="18" charset="0"/>
              </a:endParaRPr>
            </a:p>
          </p:txBody>
        </p:sp>
      </p:grpSp>
      <p:grpSp>
        <p:nvGrpSpPr>
          <p:cNvPr id="339999" name="Group 31"/>
          <p:cNvGrpSpPr>
            <a:grpSpLocks/>
          </p:cNvGrpSpPr>
          <p:nvPr/>
        </p:nvGrpSpPr>
        <p:grpSpPr bwMode="auto">
          <a:xfrm>
            <a:off x="4191000" y="3459163"/>
            <a:ext cx="339725" cy="331787"/>
            <a:chOff x="2662" y="2179"/>
            <a:chExt cx="214" cy="209"/>
          </a:xfrm>
        </p:grpSpPr>
        <p:sp>
          <p:nvSpPr>
            <p:cNvPr id="33839" name="Oval 32"/>
            <p:cNvSpPr>
              <a:spLocks noChangeArrowheads="1"/>
            </p:cNvSpPr>
            <p:nvPr/>
          </p:nvSpPr>
          <p:spPr bwMode="auto">
            <a:xfrm>
              <a:off x="2662" y="2287"/>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40" name="Rectangle 33"/>
            <p:cNvSpPr>
              <a:spLocks noChangeArrowheads="1"/>
            </p:cNvSpPr>
            <p:nvPr/>
          </p:nvSpPr>
          <p:spPr bwMode="auto">
            <a:xfrm>
              <a:off x="2766" y="2179"/>
              <a:ext cx="11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C</a:t>
              </a:r>
              <a:endParaRPr lang="en-US" altLang="en-US" sz="2400">
                <a:latin typeface="Times New Roman" pitchFamily="18" charset="0"/>
              </a:endParaRPr>
            </a:p>
          </p:txBody>
        </p:sp>
      </p:grpSp>
      <p:sp>
        <p:nvSpPr>
          <p:cNvPr id="33816" name="Rectangle 34"/>
          <p:cNvSpPr>
            <a:spLocks noChangeArrowheads="1"/>
          </p:cNvSpPr>
          <p:nvPr/>
        </p:nvSpPr>
        <p:spPr bwMode="auto">
          <a:xfrm>
            <a:off x="6869113" y="6170613"/>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Quantity of</a:t>
            </a:r>
            <a:endParaRPr lang="en-US" altLang="en-US" sz="2400">
              <a:latin typeface="Times New Roman" pitchFamily="18" charset="0"/>
            </a:endParaRPr>
          </a:p>
        </p:txBody>
      </p:sp>
      <p:sp>
        <p:nvSpPr>
          <p:cNvPr id="33817" name="Rectangle 35"/>
          <p:cNvSpPr>
            <a:spLocks noChangeArrowheads="1"/>
          </p:cNvSpPr>
          <p:nvPr/>
        </p:nvSpPr>
        <p:spPr bwMode="auto">
          <a:xfrm>
            <a:off x="6415088" y="6478588"/>
            <a:ext cx="1908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Cars Produced</a:t>
            </a:r>
            <a:endParaRPr lang="en-US" altLang="en-US" sz="2400">
              <a:latin typeface="Times New Roman" pitchFamily="18" charset="0"/>
            </a:endParaRPr>
          </a:p>
        </p:txBody>
      </p:sp>
      <p:grpSp>
        <p:nvGrpSpPr>
          <p:cNvPr id="340004" name="Group 36"/>
          <p:cNvGrpSpPr>
            <a:grpSpLocks/>
          </p:cNvGrpSpPr>
          <p:nvPr/>
        </p:nvGrpSpPr>
        <p:grpSpPr bwMode="auto">
          <a:xfrm>
            <a:off x="1065213" y="3582988"/>
            <a:ext cx="3517900" cy="2940050"/>
            <a:chOff x="671" y="2257"/>
            <a:chExt cx="2216" cy="1852"/>
          </a:xfrm>
        </p:grpSpPr>
        <p:sp>
          <p:nvSpPr>
            <p:cNvPr id="33836" name="Freeform 37"/>
            <p:cNvSpPr>
              <a:spLocks/>
            </p:cNvSpPr>
            <p:nvPr/>
          </p:nvSpPr>
          <p:spPr bwMode="auto">
            <a:xfrm>
              <a:off x="1151" y="2344"/>
              <a:ext cx="1539" cy="1498"/>
            </a:xfrm>
            <a:custGeom>
              <a:avLst/>
              <a:gdLst>
                <a:gd name="T0" fmla="*/ 0 w 1539"/>
                <a:gd name="T1" fmla="*/ 0 h 1498"/>
                <a:gd name="T2" fmla="*/ 1539 w 1539"/>
                <a:gd name="T3" fmla="*/ 0 h 1498"/>
                <a:gd name="T4" fmla="*/ 1539 w 1539"/>
                <a:gd name="T5" fmla="*/ 1498 h 1498"/>
                <a:gd name="T6" fmla="*/ 0 60000 65536"/>
                <a:gd name="T7" fmla="*/ 0 60000 65536"/>
                <a:gd name="T8" fmla="*/ 0 60000 65536"/>
              </a:gdLst>
              <a:ahLst/>
              <a:cxnLst>
                <a:cxn ang="T6">
                  <a:pos x="T0" y="T1"/>
                </a:cxn>
                <a:cxn ang="T7">
                  <a:pos x="T2" y="T3"/>
                </a:cxn>
                <a:cxn ang="T8">
                  <a:pos x="T4" y="T5"/>
                </a:cxn>
              </a:cxnLst>
              <a:rect l="0" t="0" r="r" b="b"/>
              <a:pathLst>
                <a:path w="1539" h="1498">
                  <a:moveTo>
                    <a:pt x="0" y="0"/>
                  </a:moveTo>
                  <a:lnTo>
                    <a:pt x="1539" y="0"/>
                  </a:lnTo>
                  <a:lnTo>
                    <a:pt x="1539" y="1498"/>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7" name="Rectangle 38"/>
            <p:cNvSpPr>
              <a:spLocks noChangeArrowheads="1"/>
            </p:cNvSpPr>
            <p:nvPr/>
          </p:nvSpPr>
          <p:spPr bwMode="auto">
            <a:xfrm>
              <a:off x="671" y="2257"/>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2,200</a:t>
              </a:r>
              <a:endParaRPr lang="en-US" altLang="en-US" sz="2400">
                <a:latin typeface="Times New Roman" pitchFamily="18" charset="0"/>
              </a:endParaRPr>
            </a:p>
          </p:txBody>
        </p:sp>
        <p:sp>
          <p:nvSpPr>
            <p:cNvPr id="33838" name="Rectangle 39"/>
            <p:cNvSpPr>
              <a:spLocks noChangeArrowheads="1"/>
            </p:cNvSpPr>
            <p:nvPr/>
          </p:nvSpPr>
          <p:spPr bwMode="auto">
            <a:xfrm>
              <a:off x="2552"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600</a:t>
              </a:r>
              <a:endParaRPr lang="en-US" altLang="en-US" sz="2400">
                <a:latin typeface="Times New Roman" pitchFamily="18" charset="0"/>
              </a:endParaRPr>
            </a:p>
          </p:txBody>
        </p:sp>
      </p:grpSp>
      <p:grpSp>
        <p:nvGrpSpPr>
          <p:cNvPr id="340008" name="Group 40"/>
          <p:cNvGrpSpPr>
            <a:grpSpLocks/>
          </p:cNvGrpSpPr>
          <p:nvPr/>
        </p:nvGrpSpPr>
        <p:grpSpPr bwMode="auto">
          <a:xfrm>
            <a:off x="1065213" y="4899025"/>
            <a:ext cx="2317750" cy="1624013"/>
            <a:chOff x="671" y="3086"/>
            <a:chExt cx="1460" cy="1023"/>
          </a:xfrm>
        </p:grpSpPr>
        <p:sp>
          <p:nvSpPr>
            <p:cNvPr id="33833" name="Freeform 41"/>
            <p:cNvSpPr>
              <a:spLocks/>
            </p:cNvSpPr>
            <p:nvPr/>
          </p:nvSpPr>
          <p:spPr bwMode="auto">
            <a:xfrm>
              <a:off x="1151" y="3180"/>
              <a:ext cx="777" cy="662"/>
            </a:xfrm>
            <a:custGeom>
              <a:avLst/>
              <a:gdLst>
                <a:gd name="T0" fmla="*/ 777 w 777"/>
                <a:gd name="T1" fmla="*/ 662 h 662"/>
                <a:gd name="T2" fmla="*/ 777 w 777"/>
                <a:gd name="T3" fmla="*/ 0 h 662"/>
                <a:gd name="T4" fmla="*/ 0 w 777"/>
                <a:gd name="T5" fmla="*/ 0 h 662"/>
                <a:gd name="T6" fmla="*/ 0 60000 65536"/>
                <a:gd name="T7" fmla="*/ 0 60000 65536"/>
                <a:gd name="T8" fmla="*/ 0 60000 65536"/>
              </a:gdLst>
              <a:ahLst/>
              <a:cxnLst>
                <a:cxn ang="T6">
                  <a:pos x="T0" y="T1"/>
                </a:cxn>
                <a:cxn ang="T7">
                  <a:pos x="T2" y="T3"/>
                </a:cxn>
                <a:cxn ang="T8">
                  <a:pos x="T4" y="T5"/>
                </a:cxn>
              </a:cxnLst>
              <a:rect l="0" t="0" r="r" b="b"/>
              <a:pathLst>
                <a:path w="777" h="662">
                  <a:moveTo>
                    <a:pt x="777" y="662"/>
                  </a:moveTo>
                  <a:lnTo>
                    <a:pt x="777" y="0"/>
                  </a:lnTo>
                  <a:lnTo>
                    <a:pt x="0" y="0"/>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4" name="Rectangle 42"/>
            <p:cNvSpPr>
              <a:spLocks noChangeArrowheads="1"/>
            </p:cNvSpPr>
            <p:nvPr/>
          </p:nvSpPr>
          <p:spPr bwMode="auto">
            <a:xfrm>
              <a:off x="671" y="3086"/>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1,000</a:t>
              </a:r>
              <a:endParaRPr lang="en-US" altLang="en-US" sz="2400">
                <a:latin typeface="Times New Roman" pitchFamily="18" charset="0"/>
              </a:endParaRPr>
            </a:p>
          </p:txBody>
        </p:sp>
        <p:sp>
          <p:nvSpPr>
            <p:cNvPr id="33835" name="Rectangle 43"/>
            <p:cNvSpPr>
              <a:spLocks noChangeArrowheads="1"/>
            </p:cNvSpPr>
            <p:nvPr/>
          </p:nvSpPr>
          <p:spPr bwMode="auto">
            <a:xfrm>
              <a:off x="1796"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300</a:t>
              </a:r>
              <a:endParaRPr lang="en-US" altLang="en-US" sz="2400">
                <a:latin typeface="Times New Roman" pitchFamily="18" charset="0"/>
              </a:endParaRPr>
            </a:p>
          </p:txBody>
        </p:sp>
      </p:grpSp>
      <p:sp>
        <p:nvSpPr>
          <p:cNvPr id="33820" name="Rectangle 44"/>
          <p:cNvSpPr>
            <a:spLocks noChangeArrowheads="1"/>
          </p:cNvSpPr>
          <p:nvPr/>
        </p:nvSpPr>
        <p:spPr bwMode="auto">
          <a:xfrm>
            <a:off x="1735138" y="6176963"/>
            <a:ext cx="2540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0</a:t>
            </a:r>
            <a:endParaRPr lang="en-US" altLang="en-US" sz="2400">
              <a:latin typeface="Times New Roman" pitchFamily="18" charset="0"/>
            </a:endParaRPr>
          </a:p>
        </p:txBody>
      </p:sp>
      <p:grpSp>
        <p:nvGrpSpPr>
          <p:cNvPr id="340013" name="Group 45"/>
          <p:cNvGrpSpPr>
            <a:grpSpLocks/>
          </p:cNvGrpSpPr>
          <p:nvPr/>
        </p:nvGrpSpPr>
        <p:grpSpPr bwMode="auto">
          <a:xfrm>
            <a:off x="1065213" y="3813175"/>
            <a:ext cx="4025900" cy="2709863"/>
            <a:chOff x="671" y="2402"/>
            <a:chExt cx="2536" cy="1707"/>
          </a:xfrm>
        </p:grpSpPr>
        <p:sp>
          <p:nvSpPr>
            <p:cNvPr id="33830" name="Freeform 46"/>
            <p:cNvSpPr>
              <a:spLocks/>
            </p:cNvSpPr>
            <p:nvPr/>
          </p:nvSpPr>
          <p:spPr bwMode="auto">
            <a:xfrm>
              <a:off x="1151" y="2503"/>
              <a:ext cx="1827" cy="1339"/>
            </a:xfrm>
            <a:custGeom>
              <a:avLst/>
              <a:gdLst>
                <a:gd name="T0" fmla="*/ 0 w 1827"/>
                <a:gd name="T1" fmla="*/ 0 h 1339"/>
                <a:gd name="T2" fmla="*/ 1827 w 1827"/>
                <a:gd name="T3" fmla="*/ 0 h 1339"/>
                <a:gd name="T4" fmla="*/ 1827 w 1827"/>
                <a:gd name="T5" fmla="*/ 1339 h 1339"/>
                <a:gd name="T6" fmla="*/ 0 60000 65536"/>
                <a:gd name="T7" fmla="*/ 0 60000 65536"/>
                <a:gd name="T8" fmla="*/ 0 60000 65536"/>
              </a:gdLst>
              <a:ahLst/>
              <a:cxnLst>
                <a:cxn ang="T6">
                  <a:pos x="T0" y="T1"/>
                </a:cxn>
                <a:cxn ang="T7">
                  <a:pos x="T2" y="T3"/>
                </a:cxn>
                <a:cxn ang="T8">
                  <a:pos x="T4" y="T5"/>
                </a:cxn>
              </a:cxnLst>
              <a:rect l="0" t="0" r="r" b="b"/>
              <a:pathLst>
                <a:path w="1827" h="1339">
                  <a:moveTo>
                    <a:pt x="0" y="0"/>
                  </a:moveTo>
                  <a:lnTo>
                    <a:pt x="1827" y="0"/>
                  </a:lnTo>
                  <a:lnTo>
                    <a:pt x="1827" y="1339"/>
                  </a:lnTo>
                </a:path>
              </a:pathLst>
            </a:custGeom>
            <a:noFill/>
            <a:ln w="22225"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1" name="Rectangle 47"/>
            <p:cNvSpPr>
              <a:spLocks noChangeArrowheads="1"/>
            </p:cNvSpPr>
            <p:nvPr/>
          </p:nvSpPr>
          <p:spPr bwMode="auto">
            <a:xfrm>
              <a:off x="2872" y="3891"/>
              <a:ext cx="33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700</a:t>
              </a:r>
              <a:endParaRPr lang="en-US" altLang="en-US" sz="2400">
                <a:latin typeface="Times New Roman" pitchFamily="18" charset="0"/>
              </a:endParaRPr>
            </a:p>
          </p:txBody>
        </p:sp>
        <p:sp>
          <p:nvSpPr>
            <p:cNvPr id="33832" name="Rectangle 48"/>
            <p:cNvSpPr>
              <a:spLocks noChangeArrowheads="1"/>
            </p:cNvSpPr>
            <p:nvPr/>
          </p:nvSpPr>
          <p:spPr bwMode="auto">
            <a:xfrm>
              <a:off x="671" y="2402"/>
              <a:ext cx="465"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2,000</a:t>
              </a:r>
              <a:endParaRPr lang="en-US" altLang="en-US" sz="2400">
                <a:latin typeface="Times New Roman" pitchFamily="18" charset="0"/>
              </a:endParaRPr>
            </a:p>
          </p:txBody>
        </p:sp>
      </p:grpSp>
      <p:sp>
        <p:nvSpPr>
          <p:cNvPr id="340017" name="Rectangle 49"/>
          <p:cNvSpPr>
            <a:spLocks noChangeArrowheads="1"/>
          </p:cNvSpPr>
          <p:nvPr/>
        </p:nvSpPr>
        <p:spPr bwMode="auto">
          <a:xfrm>
            <a:off x="1065213" y="2736850"/>
            <a:ext cx="73818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3,000</a:t>
            </a:r>
            <a:endParaRPr lang="en-US" altLang="en-US" sz="2400">
              <a:latin typeface="Times New Roman" pitchFamily="18" charset="0"/>
            </a:endParaRPr>
          </a:p>
        </p:txBody>
      </p:sp>
      <p:sp>
        <p:nvSpPr>
          <p:cNvPr id="340018" name="Rectangle 50"/>
          <p:cNvSpPr>
            <a:spLocks noChangeArrowheads="1"/>
          </p:cNvSpPr>
          <p:nvPr/>
        </p:nvSpPr>
        <p:spPr bwMode="auto">
          <a:xfrm>
            <a:off x="5667375" y="6176963"/>
            <a:ext cx="738188"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1,000</a:t>
            </a:r>
            <a:endParaRPr lang="en-US" altLang="en-US" sz="2400">
              <a:latin typeface="Times New Roman" pitchFamily="18" charset="0"/>
            </a:endParaRPr>
          </a:p>
        </p:txBody>
      </p:sp>
      <p:sp>
        <p:nvSpPr>
          <p:cNvPr id="33824" name="Rectangle 51"/>
          <p:cNvSpPr>
            <a:spLocks noChangeArrowheads="1"/>
          </p:cNvSpPr>
          <p:nvPr/>
        </p:nvSpPr>
        <p:spPr bwMode="auto">
          <a:xfrm>
            <a:off x="381000" y="844550"/>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Quantity of</a:t>
            </a:r>
            <a:endParaRPr lang="en-US" altLang="en-US" sz="2400">
              <a:latin typeface="Times New Roman" pitchFamily="18" charset="0"/>
            </a:endParaRPr>
          </a:p>
        </p:txBody>
      </p:sp>
      <p:sp>
        <p:nvSpPr>
          <p:cNvPr id="33825" name="Rectangle 52"/>
          <p:cNvSpPr>
            <a:spLocks noChangeArrowheads="1"/>
          </p:cNvSpPr>
          <p:nvPr/>
        </p:nvSpPr>
        <p:spPr bwMode="auto">
          <a:xfrm>
            <a:off x="381000" y="1152525"/>
            <a:ext cx="1454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Computers</a:t>
            </a:r>
            <a:endParaRPr lang="en-US" altLang="en-US" sz="2400">
              <a:latin typeface="Times New Roman" pitchFamily="18" charset="0"/>
            </a:endParaRPr>
          </a:p>
        </p:txBody>
      </p:sp>
      <p:sp>
        <p:nvSpPr>
          <p:cNvPr id="33826" name="Rectangle 53"/>
          <p:cNvSpPr>
            <a:spLocks noChangeArrowheads="1"/>
          </p:cNvSpPr>
          <p:nvPr/>
        </p:nvSpPr>
        <p:spPr bwMode="auto">
          <a:xfrm>
            <a:off x="550863" y="1460500"/>
            <a:ext cx="1277937"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b="1">
                <a:solidFill>
                  <a:srgbClr val="000000"/>
                </a:solidFill>
              </a:rPr>
              <a:t>Produced</a:t>
            </a:r>
            <a:endParaRPr lang="en-US" altLang="en-US" sz="2400">
              <a:latin typeface="Times New Roman" pitchFamily="18" charset="0"/>
            </a:endParaRPr>
          </a:p>
        </p:txBody>
      </p:sp>
      <p:grpSp>
        <p:nvGrpSpPr>
          <p:cNvPr id="340022" name="Group 54"/>
          <p:cNvGrpSpPr>
            <a:grpSpLocks/>
          </p:cNvGrpSpPr>
          <p:nvPr/>
        </p:nvGrpSpPr>
        <p:grpSpPr bwMode="auto">
          <a:xfrm>
            <a:off x="4591050" y="2759075"/>
            <a:ext cx="576263" cy="346075"/>
            <a:chOff x="2892" y="1738"/>
            <a:chExt cx="363" cy="218"/>
          </a:xfrm>
        </p:grpSpPr>
        <p:sp>
          <p:nvSpPr>
            <p:cNvPr id="33828" name="Oval 55"/>
            <p:cNvSpPr>
              <a:spLocks noChangeArrowheads="1"/>
            </p:cNvSpPr>
            <p:nvPr/>
          </p:nvSpPr>
          <p:spPr bwMode="auto">
            <a:xfrm>
              <a:off x="2892" y="1783"/>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29" name="Rectangle 56"/>
            <p:cNvSpPr>
              <a:spLocks noChangeArrowheads="1"/>
            </p:cNvSpPr>
            <p:nvPr/>
          </p:nvSpPr>
          <p:spPr bwMode="auto">
            <a:xfrm>
              <a:off x="3066" y="1738"/>
              <a:ext cx="189"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900">
                  <a:solidFill>
                    <a:srgbClr val="000000"/>
                  </a:solidFill>
                </a:rPr>
                <a:t>D</a:t>
              </a:r>
              <a:endParaRPr lang="en-US" altLang="en-US" sz="2400">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0017">
                                            <p:txEl>
                                              <p:pRg st="0" end="0"/>
                                            </p:txEl>
                                          </p:spTgt>
                                        </p:tgtEl>
                                        <p:attrNameLst>
                                          <p:attrName>style.visibility</p:attrName>
                                        </p:attrNameLst>
                                      </p:cBhvr>
                                      <p:to>
                                        <p:strVal val="visible"/>
                                      </p:to>
                                    </p:set>
                                    <p:animEffect transition="in" filter="dissolve">
                                      <p:cBhvr>
                                        <p:cTn id="7" dur="500"/>
                                        <p:tgtEl>
                                          <p:spTgt spid="3400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0018">
                                            <p:txEl>
                                              <p:pRg st="0" end="0"/>
                                            </p:txEl>
                                          </p:spTgt>
                                        </p:tgtEl>
                                        <p:attrNameLst>
                                          <p:attrName>style.visibility</p:attrName>
                                        </p:attrNameLst>
                                      </p:cBhvr>
                                      <p:to>
                                        <p:strVal val="visible"/>
                                      </p:to>
                                    </p:set>
                                    <p:animEffect transition="in" filter="dissolve">
                                      <p:cBhvr>
                                        <p:cTn id="12" dur="500"/>
                                        <p:tgtEl>
                                          <p:spTgt spid="3400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9986"/>
                                        </p:tgtEl>
                                        <p:attrNameLst>
                                          <p:attrName>style.visibility</p:attrName>
                                        </p:attrNameLst>
                                      </p:cBhvr>
                                      <p:to>
                                        <p:strVal val="visible"/>
                                      </p:to>
                                    </p:set>
                                    <p:animEffect transition="in" filter="strips(downRight)">
                                      <p:cBhvr>
                                        <p:cTn id="17" dur="500"/>
                                        <p:tgtEl>
                                          <p:spTgt spid="3399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39988"/>
                                        </p:tgtEl>
                                        <p:attrNameLst>
                                          <p:attrName>style.visibility</p:attrName>
                                        </p:attrNameLst>
                                      </p:cBhvr>
                                      <p:to>
                                        <p:strVal val="visible"/>
                                      </p:to>
                                    </p:set>
                                    <p:animEffect transition="in" filter="wipe(left)">
                                      <p:cBhvr>
                                        <p:cTn id="22" dur="500"/>
                                        <p:tgtEl>
                                          <p:spTgt spid="3399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340013"/>
                                        </p:tgtEl>
                                        <p:attrNameLst>
                                          <p:attrName>style.visibility</p:attrName>
                                        </p:attrNameLst>
                                      </p:cBhvr>
                                      <p:to>
                                        <p:strVal val="visible"/>
                                      </p:to>
                                    </p:set>
                                    <p:animEffect transition="in" filter="strips(upRight)">
                                      <p:cBhvr>
                                        <p:cTn id="27" dur="500"/>
                                        <p:tgtEl>
                                          <p:spTgt spid="3400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39993"/>
                                        </p:tgtEl>
                                        <p:attrNameLst>
                                          <p:attrName>style.visibility</p:attrName>
                                        </p:attrNameLst>
                                      </p:cBhvr>
                                      <p:to>
                                        <p:strVal val="visible"/>
                                      </p:to>
                                    </p:set>
                                    <p:animEffect transition="in" filter="dissolve">
                                      <p:cBhvr>
                                        <p:cTn id="32" dur="500"/>
                                        <p:tgtEl>
                                          <p:spTgt spid="3399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40008"/>
                                        </p:tgtEl>
                                        <p:attrNameLst>
                                          <p:attrName>style.visibility</p:attrName>
                                        </p:attrNameLst>
                                      </p:cBhvr>
                                      <p:to>
                                        <p:strVal val="visible"/>
                                      </p:to>
                                    </p:set>
                                    <p:animEffect transition="in" filter="strips(upRight)">
                                      <p:cBhvr>
                                        <p:cTn id="37" dur="500"/>
                                        <p:tgtEl>
                                          <p:spTgt spid="3400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39996"/>
                                        </p:tgtEl>
                                        <p:attrNameLst>
                                          <p:attrName>style.visibility</p:attrName>
                                        </p:attrNameLst>
                                      </p:cBhvr>
                                      <p:to>
                                        <p:strVal val="visible"/>
                                      </p:to>
                                    </p:set>
                                    <p:animEffect transition="in" filter="dissolve">
                                      <p:cBhvr>
                                        <p:cTn id="42" dur="500"/>
                                        <p:tgtEl>
                                          <p:spTgt spid="33999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3" fill="hold" nodeType="clickEffect">
                                  <p:stCondLst>
                                    <p:cond delay="0"/>
                                  </p:stCondLst>
                                  <p:childTnLst>
                                    <p:set>
                                      <p:cBhvr>
                                        <p:cTn id="46" dur="1" fill="hold">
                                          <p:stCondLst>
                                            <p:cond delay="0"/>
                                          </p:stCondLst>
                                        </p:cTn>
                                        <p:tgtEl>
                                          <p:spTgt spid="340004"/>
                                        </p:tgtEl>
                                        <p:attrNameLst>
                                          <p:attrName>style.visibility</p:attrName>
                                        </p:attrNameLst>
                                      </p:cBhvr>
                                      <p:to>
                                        <p:strVal val="visible"/>
                                      </p:to>
                                    </p:set>
                                    <p:animEffect transition="in" filter="strips(upRight)">
                                      <p:cBhvr>
                                        <p:cTn id="47" dur="500"/>
                                        <p:tgtEl>
                                          <p:spTgt spid="3400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339999"/>
                                        </p:tgtEl>
                                        <p:attrNameLst>
                                          <p:attrName>style.visibility</p:attrName>
                                        </p:attrNameLst>
                                      </p:cBhvr>
                                      <p:to>
                                        <p:strVal val="visible"/>
                                      </p:to>
                                    </p:set>
                                    <p:animEffect transition="in" filter="dissolve">
                                      <p:cBhvr>
                                        <p:cTn id="52" dur="500"/>
                                        <p:tgtEl>
                                          <p:spTgt spid="3399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340022"/>
                                        </p:tgtEl>
                                        <p:attrNameLst>
                                          <p:attrName>style.visibility</p:attrName>
                                        </p:attrNameLst>
                                      </p:cBhvr>
                                      <p:to>
                                        <p:strVal val="visible"/>
                                      </p:to>
                                    </p:set>
                                    <p:animEffect transition="in" filter="dissolve">
                                      <p:cBhvr>
                                        <p:cTn id="57" dur="500"/>
                                        <p:tgtEl>
                                          <p:spTgt spid="3400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39985"/>
                                        </p:tgtEl>
                                        <p:attrNameLst>
                                          <p:attrName>style.visibility</p:attrName>
                                        </p:attrNameLst>
                                      </p:cBhvr>
                                      <p:to>
                                        <p:strVal val="visible"/>
                                      </p:to>
                                    </p:set>
                                    <p:animEffect transition="in" filter="dissolve">
                                      <p:cBhvr>
                                        <p:cTn id="62" dur="500"/>
                                        <p:tgtEl>
                                          <p:spTgt spid="339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85" grpId="0" animBg="1"/>
      <p:bldP spid="339986" grpId="0" animBg="1"/>
      <p:bldP spid="340017" grpId="0" build="p" autoUpdateAnimBg="0"/>
      <p:bldP spid="34001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p:txBody>
          <a:bodyPr/>
          <a:lstStyle/>
          <a:p>
            <a:r>
              <a:rPr lang="en-US" altLang="en-US" sz="3200"/>
              <a:t>Principle #2: The Cost of Something Is What You Give Up to Get It.</a:t>
            </a:r>
          </a:p>
        </p:txBody>
      </p:sp>
      <p:sp>
        <p:nvSpPr>
          <p:cNvPr id="34819" name="Content Placeholder 3"/>
          <p:cNvSpPr>
            <a:spLocks noGrp="1"/>
          </p:cNvSpPr>
          <p:nvPr>
            <p:ph idx="1"/>
          </p:nvPr>
        </p:nvSpPr>
        <p:spPr/>
        <p:txBody>
          <a:bodyPr/>
          <a:lstStyle/>
          <a:p>
            <a:r>
              <a:rPr lang="en-US" altLang="en-US" dirty="0"/>
              <a:t>Concave shape of curve illustrates the concept of increasing opportunity costs</a:t>
            </a:r>
          </a:p>
          <a:p>
            <a:pPr lvl="1"/>
            <a:r>
              <a:rPr lang="en-US" altLang="en-US" dirty="0"/>
              <a:t>Not all resources are easily transferable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5844" name="Rectangle 23"/>
          <p:cNvSpPr>
            <a:spLocks noGrp="1" noChangeArrowheads="1"/>
          </p:cNvSpPr>
          <p:nvPr>
            <p:ph type="title"/>
          </p:nvPr>
        </p:nvSpPr>
        <p:spPr/>
        <p:txBody>
          <a:bodyPr/>
          <a:lstStyle/>
          <a:p>
            <a:r>
              <a:rPr lang="en-US" altLang="en-US" sz="3200"/>
              <a:t>Principle #2: The Cost of Something Is What You Give Up to Get It.</a:t>
            </a:r>
            <a:endParaRPr lang="en-US" altLang="en-US"/>
          </a:p>
        </p:txBody>
      </p:sp>
      <p:sp>
        <p:nvSpPr>
          <p:cNvPr id="273432" name="Rectangle 24"/>
          <p:cNvSpPr>
            <a:spLocks noGrp="1" noChangeArrowheads="1"/>
          </p:cNvSpPr>
          <p:nvPr>
            <p:ph type="body" idx="1"/>
          </p:nvPr>
        </p:nvSpPr>
        <p:spPr/>
        <p:txBody>
          <a:bodyPr rtlCol="0">
            <a:normAutofit fontScale="92500" lnSpcReduction="20000"/>
          </a:bodyPr>
          <a:lstStyle/>
          <a:p>
            <a:pPr fontAlgn="auto">
              <a:spcAft>
                <a:spcPts val="0"/>
              </a:spcAft>
              <a:defRPr/>
            </a:pPr>
            <a:r>
              <a:rPr lang="en-US" altLang="en-US" dirty="0"/>
              <a:t>Concepts Illustrated by the Production Possibilities Frontier </a:t>
            </a:r>
          </a:p>
          <a:p>
            <a:pPr lvl="1" fontAlgn="auto">
              <a:spcAft>
                <a:spcPts val="0"/>
              </a:spcAft>
              <a:defRPr/>
            </a:pPr>
            <a:r>
              <a:rPr lang="en-US" altLang="en-US" dirty="0"/>
              <a:t>Efficiency</a:t>
            </a:r>
          </a:p>
          <a:p>
            <a:pPr lvl="1" fontAlgn="auto">
              <a:spcAft>
                <a:spcPts val="0"/>
              </a:spcAft>
              <a:defRPr/>
            </a:pPr>
            <a:r>
              <a:rPr lang="en-US" altLang="en-US" dirty="0"/>
              <a:t>Scarcity and Tradeoffs</a:t>
            </a:r>
          </a:p>
          <a:p>
            <a:pPr lvl="1" fontAlgn="auto">
              <a:spcAft>
                <a:spcPts val="0"/>
              </a:spcAft>
              <a:defRPr/>
            </a:pPr>
            <a:r>
              <a:rPr lang="en-US" altLang="en-US" dirty="0"/>
              <a:t>Opportunity Cost</a:t>
            </a:r>
          </a:p>
          <a:p>
            <a:pPr lvl="1" fontAlgn="auto">
              <a:spcAft>
                <a:spcPts val="0"/>
              </a:spcAft>
              <a:defRPr/>
            </a:pPr>
            <a:r>
              <a:rPr lang="en-US" altLang="en-US" dirty="0"/>
              <a:t>Economic Growth</a:t>
            </a:r>
          </a:p>
          <a:p>
            <a:pPr lvl="2" fontAlgn="auto">
              <a:spcAft>
                <a:spcPts val="0"/>
              </a:spcAft>
              <a:defRPr/>
            </a:pPr>
            <a:r>
              <a:rPr lang="en-US" altLang="en-US" dirty="0"/>
              <a:t>Increasing standards of living</a:t>
            </a:r>
          </a:p>
          <a:p>
            <a:pPr lvl="3" fontAlgn="auto">
              <a:spcAft>
                <a:spcPts val="0"/>
              </a:spcAft>
              <a:defRPr/>
            </a:pPr>
            <a:r>
              <a:rPr lang="en-US" altLang="en-US" dirty="0"/>
              <a:t>Caused by…</a:t>
            </a:r>
          </a:p>
          <a:p>
            <a:pPr lvl="4" fontAlgn="auto">
              <a:spcAft>
                <a:spcPts val="0"/>
              </a:spcAft>
              <a:defRPr/>
            </a:pPr>
            <a:r>
              <a:rPr lang="en-US" altLang="en-US" dirty="0"/>
              <a:t>Resources</a:t>
            </a:r>
          </a:p>
          <a:p>
            <a:pPr lvl="4" fontAlgn="auto">
              <a:spcAft>
                <a:spcPts val="0"/>
              </a:spcAft>
              <a:defRPr/>
            </a:pPr>
            <a:r>
              <a:rPr lang="en-US" altLang="en-US" dirty="0"/>
              <a:t>Productivity</a:t>
            </a:r>
          </a:p>
          <a:p>
            <a:pPr lvl="5">
              <a:defRPr/>
            </a:pPr>
            <a:r>
              <a:rPr lang="en-US" altLang="en-US" dirty="0"/>
              <a:t>Technology</a:t>
            </a:r>
          </a:p>
          <a:p>
            <a:pPr lvl="5">
              <a:defRPr/>
            </a:pPr>
            <a:r>
              <a:rPr lang="en-US" altLang="en-US" dirty="0"/>
              <a:t>Human Capital</a:t>
            </a:r>
          </a:p>
          <a:p>
            <a:pPr marL="914400" lvl="2" indent="0" fontAlgn="auto">
              <a:spcAft>
                <a:spcPts val="0"/>
              </a:spcAft>
              <a:buFont typeface="Arial" pitchFamily="34" charset="0"/>
              <a:buNone/>
              <a:defRPr/>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34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34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343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34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3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A Shift in the Production Possibilities Frontier</a:t>
            </a:r>
          </a:p>
        </p:txBody>
      </p:sp>
      <p:sp>
        <p:nvSpPr>
          <p:cNvPr id="36868" name="Text Box 4"/>
          <p:cNvSpPr txBox="1">
            <a:spLocks noChangeArrowheads="1"/>
          </p:cNvSpPr>
          <p:nvPr/>
        </p:nvSpPr>
        <p:spPr bwMode="auto">
          <a:xfrm>
            <a:off x="6564313" y="6680200"/>
            <a:ext cx="1803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 © 2004  South-Western</a:t>
            </a:r>
          </a:p>
        </p:txBody>
      </p:sp>
      <p:sp>
        <p:nvSpPr>
          <p:cNvPr id="36869" name="Rectangle 5"/>
          <p:cNvSpPr>
            <a:spLocks noChangeArrowheads="1"/>
          </p:cNvSpPr>
          <p:nvPr/>
        </p:nvSpPr>
        <p:spPr bwMode="auto">
          <a:xfrm>
            <a:off x="1797050" y="1052513"/>
            <a:ext cx="5603875" cy="5207000"/>
          </a:xfrm>
          <a:prstGeom prst="rect">
            <a:avLst/>
          </a:prstGeom>
          <a:solidFill>
            <a:srgbClr val="F3F6F9"/>
          </a:solidFill>
          <a:ln w="219075">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0" name="Rectangle 6"/>
          <p:cNvSpPr>
            <a:spLocks noChangeArrowheads="1"/>
          </p:cNvSpPr>
          <p:nvPr/>
        </p:nvSpPr>
        <p:spPr bwMode="auto">
          <a:xfrm>
            <a:off x="1797050" y="1052513"/>
            <a:ext cx="5603875" cy="5207000"/>
          </a:xfrm>
          <a:prstGeom prst="rect">
            <a:avLst/>
          </a:prstGeom>
          <a:solidFill>
            <a:srgbClr val="F2F4F8"/>
          </a:solidFill>
          <a:ln w="200025">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1" name="Rectangle 7"/>
          <p:cNvSpPr>
            <a:spLocks noChangeArrowheads="1"/>
          </p:cNvSpPr>
          <p:nvPr/>
        </p:nvSpPr>
        <p:spPr bwMode="auto">
          <a:xfrm>
            <a:off x="1797050" y="1052513"/>
            <a:ext cx="5603875" cy="5207000"/>
          </a:xfrm>
          <a:prstGeom prst="rect">
            <a:avLst/>
          </a:prstGeom>
          <a:solidFill>
            <a:srgbClr val="F1F4F7"/>
          </a:solidFill>
          <a:ln w="179388">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2" name="Rectangle 8"/>
          <p:cNvSpPr>
            <a:spLocks noChangeArrowheads="1"/>
          </p:cNvSpPr>
          <p:nvPr/>
        </p:nvSpPr>
        <p:spPr bwMode="auto">
          <a:xfrm>
            <a:off x="1797050" y="1052513"/>
            <a:ext cx="5603875" cy="5207000"/>
          </a:xfrm>
          <a:prstGeom prst="rect">
            <a:avLst/>
          </a:prstGeom>
          <a:solidFill>
            <a:srgbClr val="F0F2F5"/>
          </a:solidFill>
          <a:ln w="160338">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3" name="Rectangle 9"/>
          <p:cNvSpPr>
            <a:spLocks noChangeArrowheads="1"/>
          </p:cNvSpPr>
          <p:nvPr/>
        </p:nvSpPr>
        <p:spPr bwMode="auto">
          <a:xfrm>
            <a:off x="1797050" y="1052513"/>
            <a:ext cx="5603875" cy="5207000"/>
          </a:xfrm>
          <a:prstGeom prst="rect">
            <a:avLst/>
          </a:prstGeom>
          <a:solidFill>
            <a:srgbClr val="EEF1F4"/>
          </a:solidFill>
          <a:ln w="139700">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4" name="Rectangle 10"/>
          <p:cNvSpPr>
            <a:spLocks noChangeArrowheads="1"/>
          </p:cNvSpPr>
          <p:nvPr/>
        </p:nvSpPr>
        <p:spPr bwMode="auto">
          <a:xfrm>
            <a:off x="1797050" y="1052513"/>
            <a:ext cx="5603875" cy="5207000"/>
          </a:xfrm>
          <a:prstGeom prst="rect">
            <a:avLst/>
          </a:prstGeom>
          <a:solidFill>
            <a:srgbClr val="EDEFF3"/>
          </a:solidFill>
          <a:ln w="119063">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5" name="Rectangle 11"/>
          <p:cNvSpPr>
            <a:spLocks noChangeArrowheads="1"/>
          </p:cNvSpPr>
          <p:nvPr/>
        </p:nvSpPr>
        <p:spPr bwMode="auto">
          <a:xfrm>
            <a:off x="1797050" y="1052513"/>
            <a:ext cx="5603875" cy="5207000"/>
          </a:xfrm>
          <a:prstGeom prst="rect">
            <a:avLst/>
          </a:prstGeom>
          <a:solidFill>
            <a:srgbClr val="EBEEF2"/>
          </a:solidFill>
          <a:ln w="100013">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6" name="Rectangle 12"/>
          <p:cNvSpPr>
            <a:spLocks noChangeArrowheads="1"/>
          </p:cNvSpPr>
          <p:nvPr/>
        </p:nvSpPr>
        <p:spPr bwMode="auto">
          <a:xfrm>
            <a:off x="1797050" y="1052513"/>
            <a:ext cx="5603875" cy="5207000"/>
          </a:xfrm>
          <a:prstGeom prst="rect">
            <a:avLst/>
          </a:prstGeom>
          <a:solidFill>
            <a:srgbClr val="EAECF1"/>
          </a:solidFill>
          <a:ln w="793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7" name="Rectangle 13"/>
          <p:cNvSpPr>
            <a:spLocks noChangeArrowheads="1"/>
          </p:cNvSpPr>
          <p:nvPr/>
        </p:nvSpPr>
        <p:spPr bwMode="auto">
          <a:xfrm>
            <a:off x="1797050" y="1052513"/>
            <a:ext cx="5603875" cy="5207000"/>
          </a:xfrm>
          <a:prstGeom prst="rect">
            <a:avLst/>
          </a:prstGeom>
          <a:solidFill>
            <a:srgbClr val="E9EBF0"/>
          </a:solidFill>
          <a:ln w="60325">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8" name="Rectangle 14"/>
          <p:cNvSpPr>
            <a:spLocks noChangeArrowheads="1"/>
          </p:cNvSpPr>
          <p:nvPr/>
        </p:nvSpPr>
        <p:spPr bwMode="auto">
          <a:xfrm>
            <a:off x="1797050" y="1052513"/>
            <a:ext cx="5603875" cy="5207000"/>
          </a:xfrm>
          <a:prstGeom prst="rect">
            <a:avLst/>
          </a:prstGeom>
          <a:solidFill>
            <a:srgbClr val="E7EAEF"/>
          </a:solidFill>
          <a:ln w="3968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79" name="Rectangle 15"/>
          <p:cNvSpPr>
            <a:spLocks noChangeArrowheads="1"/>
          </p:cNvSpPr>
          <p:nvPr/>
        </p:nvSpPr>
        <p:spPr bwMode="auto">
          <a:xfrm>
            <a:off x="1797050" y="1052513"/>
            <a:ext cx="5603875" cy="5207000"/>
          </a:xfrm>
          <a:prstGeom prst="rect">
            <a:avLst/>
          </a:prstGeom>
          <a:solidFill>
            <a:srgbClr val="E6E9EF"/>
          </a:solidFill>
          <a:ln w="20638">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880" name="Rectangle 16"/>
          <p:cNvSpPr>
            <a:spLocks noChangeArrowheads="1"/>
          </p:cNvSpPr>
          <p:nvPr/>
        </p:nvSpPr>
        <p:spPr bwMode="auto">
          <a:xfrm>
            <a:off x="1717675" y="952500"/>
            <a:ext cx="5583238" cy="5207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8961" name="Freeform 17"/>
          <p:cNvSpPr>
            <a:spLocks/>
          </p:cNvSpPr>
          <p:nvPr/>
        </p:nvSpPr>
        <p:spPr bwMode="auto">
          <a:xfrm>
            <a:off x="1717675" y="3095625"/>
            <a:ext cx="3789363" cy="3063875"/>
          </a:xfrm>
          <a:custGeom>
            <a:avLst/>
            <a:gdLst>
              <a:gd name="T0" fmla="*/ 3789363 w 190"/>
              <a:gd name="T1" fmla="*/ 3063875 h 153"/>
              <a:gd name="T2" fmla="*/ 0 w 190"/>
              <a:gd name="T3" fmla="*/ 0 h 153"/>
              <a:gd name="T4" fmla="*/ 0 60000 65536"/>
              <a:gd name="T5" fmla="*/ 0 60000 65536"/>
            </a:gdLst>
            <a:ahLst/>
            <a:cxnLst>
              <a:cxn ang="T4">
                <a:pos x="T0" y="T1"/>
              </a:cxn>
              <a:cxn ang="T5">
                <a:pos x="T2" y="T3"/>
              </a:cxn>
            </a:cxnLst>
            <a:rect l="0" t="0" r="r" b="b"/>
            <a:pathLst>
              <a:path w="190" h="153">
                <a:moveTo>
                  <a:pt x="190" y="153"/>
                </a:moveTo>
                <a:cubicBezTo>
                  <a:pt x="153" y="41"/>
                  <a:pt x="90" y="11"/>
                  <a:pt x="0" y="0"/>
                </a:cubicBezTo>
              </a:path>
            </a:pathLst>
          </a:custGeom>
          <a:noFill/>
          <a:ln w="60325">
            <a:solidFill>
              <a:srgbClr val="0069B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882" name="Freeform 18"/>
          <p:cNvSpPr>
            <a:spLocks/>
          </p:cNvSpPr>
          <p:nvPr/>
        </p:nvSpPr>
        <p:spPr bwMode="auto">
          <a:xfrm>
            <a:off x="1698625" y="933450"/>
            <a:ext cx="5603875" cy="5226050"/>
          </a:xfrm>
          <a:custGeom>
            <a:avLst/>
            <a:gdLst>
              <a:gd name="T0" fmla="*/ 0 w 3530"/>
              <a:gd name="T1" fmla="*/ 0 h 3292"/>
              <a:gd name="T2" fmla="*/ 0 w 3530"/>
              <a:gd name="T3" fmla="*/ 5226050 h 3292"/>
              <a:gd name="T4" fmla="*/ 5603875 w 3530"/>
              <a:gd name="T5" fmla="*/ 5226050 h 3292"/>
              <a:gd name="T6" fmla="*/ 0 60000 65536"/>
              <a:gd name="T7" fmla="*/ 0 60000 65536"/>
              <a:gd name="T8" fmla="*/ 0 60000 65536"/>
            </a:gdLst>
            <a:ahLst/>
            <a:cxnLst>
              <a:cxn ang="T6">
                <a:pos x="T0" y="T1"/>
              </a:cxn>
              <a:cxn ang="T7">
                <a:pos x="T2" y="T3"/>
              </a:cxn>
              <a:cxn ang="T8">
                <a:pos x="T4" y="T5"/>
              </a:cxn>
            </a:cxnLst>
            <a:rect l="0" t="0" r="r" b="b"/>
            <a:pathLst>
              <a:path w="3530" h="3292">
                <a:moveTo>
                  <a:pt x="0" y="0"/>
                </a:moveTo>
                <a:lnTo>
                  <a:pt x="0" y="3292"/>
                </a:lnTo>
                <a:lnTo>
                  <a:pt x="3530" y="3292"/>
                </a:lnTo>
              </a:path>
            </a:pathLst>
          </a:cu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963" name="Line 19"/>
          <p:cNvSpPr>
            <a:spLocks noChangeShapeType="1"/>
          </p:cNvSpPr>
          <p:nvPr/>
        </p:nvSpPr>
        <p:spPr bwMode="auto">
          <a:xfrm flipV="1">
            <a:off x="2994025" y="2971800"/>
            <a:ext cx="282575" cy="323850"/>
          </a:xfrm>
          <a:prstGeom prst="line">
            <a:avLst/>
          </a:prstGeom>
          <a:noFill/>
          <a:ln w="20701">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grpSp>
        <p:nvGrpSpPr>
          <p:cNvPr id="338964" name="Group 20"/>
          <p:cNvGrpSpPr>
            <a:grpSpLocks/>
          </p:cNvGrpSpPr>
          <p:nvPr/>
        </p:nvGrpSpPr>
        <p:grpSpPr bwMode="auto">
          <a:xfrm>
            <a:off x="4470400" y="3759200"/>
            <a:ext cx="369888" cy="288925"/>
            <a:chOff x="2816" y="2368"/>
            <a:chExt cx="233" cy="182"/>
          </a:xfrm>
        </p:grpSpPr>
        <p:sp>
          <p:nvSpPr>
            <p:cNvPr id="36908" name="Oval 21"/>
            <p:cNvSpPr>
              <a:spLocks noChangeArrowheads="1"/>
            </p:cNvSpPr>
            <p:nvPr/>
          </p:nvSpPr>
          <p:spPr bwMode="auto">
            <a:xfrm>
              <a:off x="2816" y="244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6909" name="Rectangle 22"/>
            <p:cNvSpPr>
              <a:spLocks noChangeArrowheads="1"/>
            </p:cNvSpPr>
            <p:nvPr/>
          </p:nvSpPr>
          <p:spPr bwMode="auto">
            <a:xfrm>
              <a:off x="2901" y="2368"/>
              <a:ext cx="14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E</a:t>
              </a:r>
              <a:endParaRPr lang="en-US" altLang="en-US" sz="2400">
                <a:latin typeface="Times New Roman" pitchFamily="18" charset="0"/>
              </a:endParaRPr>
            </a:p>
          </p:txBody>
        </p:sp>
      </p:grpSp>
      <p:sp>
        <p:nvSpPr>
          <p:cNvPr id="36885" name="Rectangle 23"/>
          <p:cNvSpPr>
            <a:spLocks noChangeArrowheads="1"/>
          </p:cNvSpPr>
          <p:nvPr/>
        </p:nvSpPr>
        <p:spPr bwMode="auto">
          <a:xfrm>
            <a:off x="6194425" y="6226175"/>
            <a:ext cx="1227138"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Quantity of</a:t>
            </a:r>
            <a:endParaRPr lang="en-US" altLang="en-US" sz="2400">
              <a:latin typeface="Times New Roman" pitchFamily="18" charset="0"/>
            </a:endParaRPr>
          </a:p>
        </p:txBody>
      </p:sp>
      <p:sp>
        <p:nvSpPr>
          <p:cNvPr id="36886" name="Rectangle 24"/>
          <p:cNvSpPr>
            <a:spLocks noChangeArrowheads="1"/>
          </p:cNvSpPr>
          <p:nvPr/>
        </p:nvSpPr>
        <p:spPr bwMode="auto">
          <a:xfrm>
            <a:off x="5799138" y="6492875"/>
            <a:ext cx="16160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Cars Produced</a:t>
            </a:r>
            <a:endParaRPr lang="en-US" altLang="en-US" sz="2400">
              <a:latin typeface="Times New Roman" pitchFamily="18" charset="0"/>
            </a:endParaRPr>
          </a:p>
        </p:txBody>
      </p:sp>
      <p:grpSp>
        <p:nvGrpSpPr>
          <p:cNvPr id="338969" name="Group 25"/>
          <p:cNvGrpSpPr>
            <a:grpSpLocks/>
          </p:cNvGrpSpPr>
          <p:nvPr/>
        </p:nvGrpSpPr>
        <p:grpSpPr bwMode="auto">
          <a:xfrm>
            <a:off x="1052513" y="4027488"/>
            <a:ext cx="3405187" cy="2495550"/>
            <a:chOff x="663" y="2537"/>
            <a:chExt cx="2145" cy="1572"/>
          </a:xfrm>
        </p:grpSpPr>
        <p:sp>
          <p:nvSpPr>
            <p:cNvPr id="36905" name="Freeform 26"/>
            <p:cNvSpPr>
              <a:spLocks/>
            </p:cNvSpPr>
            <p:nvPr/>
          </p:nvSpPr>
          <p:spPr bwMode="auto">
            <a:xfrm>
              <a:off x="1082" y="2606"/>
              <a:ext cx="1646" cy="1274"/>
            </a:xfrm>
            <a:custGeom>
              <a:avLst/>
              <a:gdLst>
                <a:gd name="T0" fmla="*/ 0 w 1646"/>
                <a:gd name="T1" fmla="*/ 0 h 1274"/>
                <a:gd name="T2" fmla="*/ 1646 w 1646"/>
                <a:gd name="T3" fmla="*/ 0 h 1274"/>
                <a:gd name="T4" fmla="*/ 1646 w 1646"/>
                <a:gd name="T5" fmla="*/ 1274 h 1274"/>
                <a:gd name="T6" fmla="*/ 0 60000 65536"/>
                <a:gd name="T7" fmla="*/ 0 60000 65536"/>
                <a:gd name="T8" fmla="*/ 0 60000 65536"/>
              </a:gdLst>
              <a:ahLst/>
              <a:cxnLst>
                <a:cxn ang="T6">
                  <a:pos x="T0" y="T1"/>
                </a:cxn>
                <a:cxn ang="T7">
                  <a:pos x="T2" y="T3"/>
                </a:cxn>
                <a:cxn ang="T8">
                  <a:pos x="T4" y="T5"/>
                </a:cxn>
              </a:cxnLst>
              <a:rect l="0" t="0" r="r" b="b"/>
              <a:pathLst>
                <a:path w="1646" h="1274">
                  <a:moveTo>
                    <a:pt x="0" y="0"/>
                  </a:moveTo>
                  <a:lnTo>
                    <a:pt x="1646" y="0"/>
                  </a:lnTo>
                  <a:lnTo>
                    <a:pt x="1646" y="1274"/>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6" name="Rectangle 27"/>
            <p:cNvSpPr>
              <a:spLocks noChangeArrowheads="1"/>
            </p:cNvSpPr>
            <p:nvPr/>
          </p:nvSpPr>
          <p:spPr bwMode="auto">
            <a:xfrm>
              <a:off x="663" y="2537"/>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2,000</a:t>
              </a:r>
              <a:endParaRPr lang="en-US" altLang="en-US" sz="2400">
                <a:latin typeface="Times New Roman" pitchFamily="18" charset="0"/>
              </a:endParaRPr>
            </a:p>
          </p:txBody>
        </p:sp>
        <p:sp>
          <p:nvSpPr>
            <p:cNvPr id="36907" name="Rectangle 28"/>
            <p:cNvSpPr>
              <a:spLocks noChangeArrowheads="1"/>
            </p:cNvSpPr>
            <p:nvPr/>
          </p:nvSpPr>
          <p:spPr bwMode="auto">
            <a:xfrm>
              <a:off x="2521" y="3927"/>
              <a:ext cx="28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700</a:t>
              </a:r>
              <a:endParaRPr lang="en-US" altLang="en-US" sz="2400">
                <a:latin typeface="Times New Roman" pitchFamily="18" charset="0"/>
              </a:endParaRPr>
            </a:p>
          </p:txBody>
        </p:sp>
      </p:grpSp>
      <p:grpSp>
        <p:nvGrpSpPr>
          <p:cNvPr id="338973" name="Group 29"/>
          <p:cNvGrpSpPr>
            <a:grpSpLocks/>
          </p:cNvGrpSpPr>
          <p:nvPr/>
        </p:nvGrpSpPr>
        <p:grpSpPr bwMode="auto">
          <a:xfrm>
            <a:off x="1052513" y="3806825"/>
            <a:ext cx="3854450" cy="2716213"/>
            <a:chOff x="663" y="2398"/>
            <a:chExt cx="2428" cy="1711"/>
          </a:xfrm>
        </p:grpSpPr>
        <p:sp>
          <p:nvSpPr>
            <p:cNvPr id="36902" name="Freeform 30"/>
            <p:cNvSpPr>
              <a:spLocks/>
            </p:cNvSpPr>
            <p:nvPr/>
          </p:nvSpPr>
          <p:spPr bwMode="auto">
            <a:xfrm>
              <a:off x="1082" y="2480"/>
              <a:ext cx="1771" cy="1400"/>
            </a:xfrm>
            <a:custGeom>
              <a:avLst/>
              <a:gdLst>
                <a:gd name="T0" fmla="*/ 0 w 1771"/>
                <a:gd name="T1" fmla="*/ 0 h 1400"/>
                <a:gd name="T2" fmla="*/ 1771 w 1771"/>
                <a:gd name="T3" fmla="*/ 0 h 1400"/>
                <a:gd name="T4" fmla="*/ 1771 w 1771"/>
                <a:gd name="T5" fmla="*/ 1400 h 1400"/>
                <a:gd name="T6" fmla="*/ 0 60000 65536"/>
                <a:gd name="T7" fmla="*/ 0 60000 65536"/>
                <a:gd name="T8" fmla="*/ 0 60000 65536"/>
              </a:gdLst>
              <a:ahLst/>
              <a:cxnLst>
                <a:cxn ang="T6">
                  <a:pos x="T0" y="T1"/>
                </a:cxn>
                <a:cxn ang="T7">
                  <a:pos x="T2" y="T3"/>
                </a:cxn>
                <a:cxn ang="T8">
                  <a:pos x="T4" y="T5"/>
                </a:cxn>
              </a:cxnLst>
              <a:rect l="0" t="0" r="r" b="b"/>
              <a:pathLst>
                <a:path w="1771" h="1400">
                  <a:moveTo>
                    <a:pt x="0" y="0"/>
                  </a:moveTo>
                  <a:lnTo>
                    <a:pt x="1771" y="0"/>
                  </a:lnTo>
                  <a:lnTo>
                    <a:pt x="1771" y="1400"/>
                  </a:lnTo>
                </a:path>
              </a:pathLst>
            </a:custGeom>
            <a:noFill/>
            <a:ln w="20638" cap="flat">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3" name="Rectangle 31"/>
            <p:cNvSpPr>
              <a:spLocks noChangeArrowheads="1"/>
            </p:cNvSpPr>
            <p:nvPr/>
          </p:nvSpPr>
          <p:spPr bwMode="auto">
            <a:xfrm>
              <a:off x="663" y="2398"/>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2,100</a:t>
              </a:r>
              <a:endParaRPr lang="en-US" altLang="en-US" sz="2400">
                <a:latin typeface="Times New Roman" pitchFamily="18" charset="0"/>
              </a:endParaRPr>
            </a:p>
          </p:txBody>
        </p:sp>
        <p:sp>
          <p:nvSpPr>
            <p:cNvPr id="36904" name="Rectangle 32"/>
            <p:cNvSpPr>
              <a:spLocks noChangeArrowheads="1"/>
            </p:cNvSpPr>
            <p:nvPr/>
          </p:nvSpPr>
          <p:spPr bwMode="auto">
            <a:xfrm>
              <a:off x="2804" y="3927"/>
              <a:ext cx="287"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750</a:t>
              </a:r>
              <a:endParaRPr lang="en-US" altLang="en-US" sz="2400">
                <a:latin typeface="Times New Roman" pitchFamily="18" charset="0"/>
              </a:endParaRPr>
            </a:p>
          </p:txBody>
        </p:sp>
      </p:grpSp>
      <p:sp>
        <p:nvSpPr>
          <p:cNvPr id="36889" name="Rectangle 33"/>
          <p:cNvSpPr>
            <a:spLocks noChangeArrowheads="1"/>
          </p:cNvSpPr>
          <p:nvPr/>
        </p:nvSpPr>
        <p:spPr bwMode="auto">
          <a:xfrm>
            <a:off x="1468438" y="6259513"/>
            <a:ext cx="21431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0</a:t>
            </a:r>
            <a:endParaRPr lang="en-US" altLang="en-US" sz="2400">
              <a:latin typeface="Times New Roman" pitchFamily="18" charset="0"/>
            </a:endParaRPr>
          </a:p>
        </p:txBody>
      </p:sp>
      <p:grpSp>
        <p:nvGrpSpPr>
          <p:cNvPr id="338978" name="Group 34"/>
          <p:cNvGrpSpPr>
            <a:grpSpLocks/>
          </p:cNvGrpSpPr>
          <p:nvPr/>
        </p:nvGrpSpPr>
        <p:grpSpPr bwMode="auto">
          <a:xfrm>
            <a:off x="1052513" y="1990725"/>
            <a:ext cx="4473575" cy="4168775"/>
            <a:chOff x="663" y="1254"/>
            <a:chExt cx="2818" cy="2626"/>
          </a:xfrm>
        </p:grpSpPr>
        <p:sp>
          <p:nvSpPr>
            <p:cNvPr id="36900" name="Freeform 35"/>
            <p:cNvSpPr>
              <a:spLocks/>
            </p:cNvSpPr>
            <p:nvPr/>
          </p:nvSpPr>
          <p:spPr bwMode="auto">
            <a:xfrm>
              <a:off x="1082" y="1319"/>
              <a:ext cx="2399" cy="2561"/>
            </a:xfrm>
            <a:custGeom>
              <a:avLst/>
              <a:gdLst>
                <a:gd name="T0" fmla="*/ 2399 w 191"/>
                <a:gd name="T1" fmla="*/ 2561 h 203"/>
                <a:gd name="T2" fmla="*/ 0 w 191"/>
                <a:gd name="T3" fmla="*/ 0 h 203"/>
                <a:gd name="T4" fmla="*/ 0 60000 65536"/>
                <a:gd name="T5" fmla="*/ 0 60000 65536"/>
              </a:gdLst>
              <a:ahLst/>
              <a:cxnLst>
                <a:cxn ang="T4">
                  <a:pos x="T0" y="T1"/>
                </a:cxn>
                <a:cxn ang="T5">
                  <a:pos x="T2" y="T3"/>
                </a:cxn>
              </a:cxnLst>
              <a:rect l="0" t="0" r="r" b="b"/>
              <a:pathLst>
                <a:path w="191" h="203">
                  <a:moveTo>
                    <a:pt x="191" y="203"/>
                  </a:moveTo>
                  <a:cubicBezTo>
                    <a:pt x="149" y="67"/>
                    <a:pt x="109" y="50"/>
                    <a:pt x="0" y="0"/>
                  </a:cubicBezTo>
                </a:path>
              </a:pathLst>
            </a:custGeom>
            <a:noFill/>
            <a:ln w="60325">
              <a:solidFill>
                <a:srgbClr val="3F002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01" name="Rectangle 36"/>
            <p:cNvSpPr>
              <a:spLocks noChangeArrowheads="1"/>
            </p:cNvSpPr>
            <p:nvPr/>
          </p:nvSpPr>
          <p:spPr bwMode="auto">
            <a:xfrm>
              <a:off x="663" y="1254"/>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4,000</a:t>
              </a:r>
              <a:endParaRPr lang="en-US" altLang="en-US" sz="2400">
                <a:latin typeface="Times New Roman" pitchFamily="18" charset="0"/>
              </a:endParaRPr>
            </a:p>
          </p:txBody>
        </p:sp>
      </p:grpSp>
      <p:grpSp>
        <p:nvGrpSpPr>
          <p:cNvPr id="338981" name="Group 37"/>
          <p:cNvGrpSpPr>
            <a:grpSpLocks/>
          </p:cNvGrpSpPr>
          <p:nvPr/>
        </p:nvGrpSpPr>
        <p:grpSpPr bwMode="auto">
          <a:xfrm>
            <a:off x="1052513" y="3008313"/>
            <a:ext cx="4779962" cy="3514725"/>
            <a:chOff x="663" y="1895"/>
            <a:chExt cx="3011" cy="2214"/>
          </a:xfrm>
        </p:grpSpPr>
        <p:sp>
          <p:nvSpPr>
            <p:cNvPr id="36898" name="Rectangle 38"/>
            <p:cNvSpPr>
              <a:spLocks noChangeArrowheads="1"/>
            </p:cNvSpPr>
            <p:nvPr/>
          </p:nvSpPr>
          <p:spPr bwMode="auto">
            <a:xfrm>
              <a:off x="663" y="1895"/>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3,000</a:t>
              </a:r>
              <a:endParaRPr lang="en-US" altLang="en-US" sz="2400">
                <a:latin typeface="Times New Roman" pitchFamily="18" charset="0"/>
              </a:endParaRPr>
            </a:p>
          </p:txBody>
        </p:sp>
        <p:sp>
          <p:nvSpPr>
            <p:cNvPr id="36899" name="Rectangle 39"/>
            <p:cNvSpPr>
              <a:spLocks noChangeArrowheads="1"/>
            </p:cNvSpPr>
            <p:nvPr/>
          </p:nvSpPr>
          <p:spPr bwMode="auto">
            <a:xfrm>
              <a:off x="3273" y="3927"/>
              <a:ext cx="401"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1,000</a:t>
              </a:r>
              <a:endParaRPr lang="en-US" altLang="en-US" sz="2400">
                <a:latin typeface="Times New Roman" pitchFamily="18" charset="0"/>
              </a:endParaRPr>
            </a:p>
          </p:txBody>
        </p:sp>
      </p:grpSp>
      <p:sp>
        <p:nvSpPr>
          <p:cNvPr id="36892" name="Rectangle 40"/>
          <p:cNvSpPr>
            <a:spLocks noChangeArrowheads="1"/>
          </p:cNvSpPr>
          <p:nvPr/>
        </p:nvSpPr>
        <p:spPr bwMode="auto">
          <a:xfrm>
            <a:off x="455613" y="895350"/>
            <a:ext cx="1227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Quantity of</a:t>
            </a:r>
            <a:endParaRPr lang="en-US" altLang="en-US" sz="2400">
              <a:latin typeface="Times New Roman" pitchFamily="18" charset="0"/>
            </a:endParaRPr>
          </a:p>
        </p:txBody>
      </p:sp>
      <p:sp>
        <p:nvSpPr>
          <p:cNvPr id="36893" name="Rectangle 41"/>
          <p:cNvSpPr>
            <a:spLocks noChangeArrowheads="1"/>
          </p:cNvSpPr>
          <p:nvPr/>
        </p:nvSpPr>
        <p:spPr bwMode="auto">
          <a:xfrm>
            <a:off x="455613" y="1163638"/>
            <a:ext cx="1227137"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Computers</a:t>
            </a:r>
            <a:endParaRPr lang="en-US" altLang="en-US" sz="2400">
              <a:latin typeface="Times New Roman" pitchFamily="18" charset="0"/>
            </a:endParaRPr>
          </a:p>
        </p:txBody>
      </p:sp>
      <p:sp>
        <p:nvSpPr>
          <p:cNvPr id="36894" name="Rectangle 42"/>
          <p:cNvSpPr>
            <a:spLocks noChangeArrowheads="1"/>
          </p:cNvSpPr>
          <p:nvPr/>
        </p:nvSpPr>
        <p:spPr bwMode="auto">
          <a:xfrm>
            <a:off x="596900" y="1431925"/>
            <a:ext cx="10731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b="1">
                <a:solidFill>
                  <a:srgbClr val="000000"/>
                </a:solidFill>
              </a:rPr>
              <a:t>Produced</a:t>
            </a:r>
            <a:endParaRPr lang="en-US" altLang="en-US" sz="2400">
              <a:latin typeface="Times New Roman" pitchFamily="18" charset="0"/>
            </a:endParaRPr>
          </a:p>
        </p:txBody>
      </p:sp>
      <p:grpSp>
        <p:nvGrpSpPr>
          <p:cNvPr id="338987" name="Group 43"/>
          <p:cNvGrpSpPr>
            <a:grpSpLocks/>
          </p:cNvGrpSpPr>
          <p:nvPr/>
        </p:nvGrpSpPr>
        <p:grpSpPr bwMode="auto">
          <a:xfrm>
            <a:off x="4149725" y="4070350"/>
            <a:ext cx="247650" cy="427038"/>
            <a:chOff x="2614" y="2564"/>
            <a:chExt cx="156" cy="269"/>
          </a:xfrm>
        </p:grpSpPr>
        <p:sp>
          <p:nvSpPr>
            <p:cNvPr id="36896" name="Rectangle 44"/>
            <p:cNvSpPr>
              <a:spLocks noChangeArrowheads="1"/>
            </p:cNvSpPr>
            <p:nvPr/>
          </p:nvSpPr>
          <p:spPr bwMode="auto">
            <a:xfrm>
              <a:off x="2614" y="2651"/>
              <a:ext cx="14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700">
                  <a:solidFill>
                    <a:srgbClr val="000000"/>
                  </a:solidFill>
                </a:rPr>
                <a:t>A</a:t>
              </a:r>
              <a:endParaRPr lang="en-US" altLang="en-US" sz="2400">
                <a:latin typeface="Times New Roman" pitchFamily="18" charset="0"/>
              </a:endParaRPr>
            </a:p>
          </p:txBody>
        </p:sp>
        <p:sp>
          <p:nvSpPr>
            <p:cNvPr id="36897" name="Oval 45"/>
            <p:cNvSpPr>
              <a:spLocks noChangeArrowheads="1"/>
            </p:cNvSpPr>
            <p:nvPr/>
          </p:nvSpPr>
          <p:spPr bwMode="auto">
            <a:xfrm>
              <a:off x="2684" y="2564"/>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8981"/>
                                        </p:tgtEl>
                                        <p:attrNameLst>
                                          <p:attrName>style.visibility</p:attrName>
                                        </p:attrNameLst>
                                      </p:cBhvr>
                                      <p:to>
                                        <p:strVal val="visible"/>
                                      </p:to>
                                    </p:set>
                                    <p:animEffect transition="in" filter="dissolve">
                                      <p:cBhvr>
                                        <p:cTn id="7" dur="500"/>
                                        <p:tgtEl>
                                          <p:spTgt spid="3389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8961"/>
                                        </p:tgtEl>
                                        <p:attrNameLst>
                                          <p:attrName>style.visibility</p:attrName>
                                        </p:attrNameLst>
                                      </p:cBhvr>
                                      <p:to>
                                        <p:strVal val="visible"/>
                                      </p:to>
                                    </p:set>
                                    <p:animEffect transition="in" filter="strips(downRight)">
                                      <p:cBhvr>
                                        <p:cTn id="12" dur="500"/>
                                        <p:tgtEl>
                                          <p:spTgt spid="3389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338969"/>
                                        </p:tgtEl>
                                        <p:attrNameLst>
                                          <p:attrName>style.visibility</p:attrName>
                                        </p:attrNameLst>
                                      </p:cBhvr>
                                      <p:to>
                                        <p:strVal val="visible"/>
                                      </p:to>
                                    </p:set>
                                    <p:animEffect transition="in" filter="strips(upRight)">
                                      <p:cBhvr>
                                        <p:cTn id="17" dur="500"/>
                                        <p:tgtEl>
                                          <p:spTgt spid="3389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8987"/>
                                        </p:tgtEl>
                                        <p:attrNameLst>
                                          <p:attrName>style.visibility</p:attrName>
                                        </p:attrNameLst>
                                      </p:cBhvr>
                                      <p:to>
                                        <p:strVal val="visible"/>
                                      </p:to>
                                    </p:set>
                                    <p:animEffect transition="in" filter="dissolve">
                                      <p:cBhvr>
                                        <p:cTn id="22" dur="500"/>
                                        <p:tgtEl>
                                          <p:spTgt spid="33898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38963"/>
                                        </p:tgtEl>
                                        <p:attrNameLst>
                                          <p:attrName>style.visibility</p:attrName>
                                        </p:attrNameLst>
                                      </p:cBhvr>
                                      <p:to>
                                        <p:strVal val="visible"/>
                                      </p:to>
                                    </p:set>
                                    <p:animEffect transition="in" filter="strips(upRight)">
                                      <p:cBhvr>
                                        <p:cTn id="27" dur="500"/>
                                        <p:tgtEl>
                                          <p:spTgt spid="3389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38978"/>
                                        </p:tgtEl>
                                        <p:attrNameLst>
                                          <p:attrName>style.visibility</p:attrName>
                                        </p:attrNameLst>
                                      </p:cBhvr>
                                      <p:to>
                                        <p:strVal val="visible"/>
                                      </p:to>
                                    </p:set>
                                    <p:animEffect transition="in" filter="strips(downRight)">
                                      <p:cBhvr>
                                        <p:cTn id="32" dur="500"/>
                                        <p:tgtEl>
                                          <p:spTgt spid="3389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38973"/>
                                        </p:tgtEl>
                                        <p:attrNameLst>
                                          <p:attrName>style.visibility</p:attrName>
                                        </p:attrNameLst>
                                      </p:cBhvr>
                                      <p:to>
                                        <p:strVal val="visible"/>
                                      </p:to>
                                    </p:set>
                                    <p:animEffect transition="in" filter="strips(upRight)">
                                      <p:cBhvr>
                                        <p:cTn id="37" dur="500"/>
                                        <p:tgtEl>
                                          <p:spTgt spid="3389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38964"/>
                                        </p:tgtEl>
                                        <p:attrNameLst>
                                          <p:attrName>style.visibility</p:attrName>
                                        </p:attrNameLst>
                                      </p:cBhvr>
                                      <p:to>
                                        <p:strVal val="visible"/>
                                      </p:to>
                                    </p:set>
                                    <p:animEffect transition="in" filter="dissolve">
                                      <p:cBhvr>
                                        <p:cTn id="42" dur="500"/>
                                        <p:tgtEl>
                                          <p:spTgt spid="33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61" grpId="0" animBg="1"/>
      <p:bldP spid="33896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a:xfrm>
            <a:off x="457200" y="203518"/>
            <a:ext cx="8229600" cy="1143000"/>
          </a:xfrm>
        </p:spPr>
        <p:txBody>
          <a:bodyPr/>
          <a:lstStyle/>
          <a:p>
            <a:r>
              <a:rPr lang="en-US" altLang="en-US" sz="3200" dirty="0"/>
              <a:t>Principle #3: Rational People Think at the Margin.</a:t>
            </a:r>
          </a:p>
        </p:txBody>
      </p:sp>
      <p:sp>
        <p:nvSpPr>
          <p:cNvPr id="197638" name="Rectangle 6"/>
          <p:cNvSpPr>
            <a:spLocks noGrp="1" noChangeArrowheads="1"/>
          </p:cNvSpPr>
          <p:nvPr>
            <p:ph type="body" idx="1"/>
          </p:nvPr>
        </p:nvSpPr>
        <p:spPr>
          <a:xfrm>
            <a:off x="457200" y="1447800"/>
            <a:ext cx="8382000" cy="5029200"/>
          </a:xfrm>
        </p:spPr>
        <p:txBody>
          <a:bodyPr rtlCol="0">
            <a:normAutofit lnSpcReduction="10000"/>
          </a:bodyPr>
          <a:lstStyle/>
          <a:p>
            <a:pPr fontAlgn="auto">
              <a:spcAft>
                <a:spcPts val="0"/>
              </a:spcAft>
              <a:buClr>
                <a:schemeClr val="tx1"/>
              </a:buClr>
              <a:defRPr/>
            </a:pPr>
            <a:r>
              <a:rPr lang="en-US" altLang="en-US" dirty="0"/>
              <a:t>Marginal = The Extra</a:t>
            </a:r>
          </a:p>
          <a:p>
            <a:pPr fontAlgn="auto">
              <a:spcAft>
                <a:spcPts val="0"/>
              </a:spcAft>
              <a:buClr>
                <a:schemeClr val="tx1"/>
              </a:buClr>
              <a:defRPr/>
            </a:pPr>
            <a:r>
              <a:rPr lang="en-US" altLang="en-US" i="1" dirty="0">
                <a:solidFill>
                  <a:srgbClr val="25A9A6"/>
                </a:solidFill>
              </a:rPr>
              <a:t>Marginal changes</a:t>
            </a:r>
            <a:r>
              <a:rPr lang="en-US" altLang="en-US" dirty="0"/>
              <a:t> are small, incremental adjustments to an existing plan of action.</a:t>
            </a:r>
          </a:p>
          <a:p>
            <a:pPr fontAlgn="auto">
              <a:lnSpc>
                <a:spcPct val="80000"/>
              </a:lnSpc>
              <a:spcAft>
                <a:spcPts val="0"/>
              </a:spcAft>
              <a:defRPr/>
            </a:pPr>
            <a:r>
              <a:rPr lang="en-US" altLang="en-US" dirty="0"/>
              <a:t>Marginal Benefit</a:t>
            </a:r>
          </a:p>
          <a:p>
            <a:pPr lvl="1" fontAlgn="auto">
              <a:lnSpc>
                <a:spcPct val="80000"/>
              </a:lnSpc>
              <a:spcAft>
                <a:spcPts val="0"/>
              </a:spcAft>
              <a:defRPr/>
            </a:pPr>
            <a:r>
              <a:rPr lang="en-US" altLang="en-US" sz="2600" dirty="0"/>
              <a:t>The extra benefit of one more</a:t>
            </a:r>
          </a:p>
          <a:p>
            <a:pPr lvl="2" fontAlgn="auto">
              <a:lnSpc>
                <a:spcPct val="80000"/>
              </a:lnSpc>
              <a:spcAft>
                <a:spcPts val="0"/>
              </a:spcAft>
              <a:defRPr/>
            </a:pPr>
            <a:r>
              <a:rPr lang="en-US" altLang="en-US" sz="2200" dirty="0"/>
              <a:t>Revenue for businesses and utility for individuals</a:t>
            </a:r>
          </a:p>
          <a:p>
            <a:pPr lvl="1" fontAlgn="auto">
              <a:lnSpc>
                <a:spcPct val="80000"/>
              </a:lnSpc>
              <a:spcAft>
                <a:spcPts val="0"/>
              </a:spcAft>
              <a:defRPr/>
            </a:pPr>
            <a:r>
              <a:rPr lang="en-US" altLang="en-US" sz="2600" dirty="0"/>
              <a:t>Benefit will correlate with the value that we place on the product</a:t>
            </a:r>
          </a:p>
          <a:p>
            <a:pPr lvl="2" fontAlgn="auto">
              <a:lnSpc>
                <a:spcPct val="80000"/>
              </a:lnSpc>
              <a:spcAft>
                <a:spcPts val="0"/>
              </a:spcAft>
              <a:defRPr/>
            </a:pPr>
            <a:r>
              <a:rPr lang="en-US" altLang="en-US" sz="2200" dirty="0"/>
              <a:t>Paradox of Value</a:t>
            </a:r>
          </a:p>
          <a:p>
            <a:pPr lvl="3" fontAlgn="auto">
              <a:lnSpc>
                <a:spcPct val="80000"/>
              </a:lnSpc>
              <a:spcAft>
                <a:spcPts val="0"/>
              </a:spcAft>
              <a:defRPr/>
            </a:pPr>
            <a:r>
              <a:rPr lang="en-US" altLang="en-US" sz="1600" dirty="0"/>
              <a:t>The contradiction between the high value nonessentials and low value of essentials</a:t>
            </a:r>
          </a:p>
          <a:p>
            <a:pPr lvl="1" fontAlgn="auto">
              <a:lnSpc>
                <a:spcPct val="80000"/>
              </a:lnSpc>
              <a:spcAft>
                <a:spcPts val="0"/>
              </a:spcAft>
              <a:defRPr/>
            </a:pPr>
            <a:r>
              <a:rPr lang="en-US" altLang="en-US" sz="2600" dirty="0"/>
              <a:t>Law of Diminishing Marginal Returns/Utility/Benefit</a:t>
            </a:r>
          </a:p>
          <a:p>
            <a:pPr lvl="2" fontAlgn="auto">
              <a:lnSpc>
                <a:spcPct val="80000"/>
              </a:lnSpc>
              <a:spcAft>
                <a:spcPts val="0"/>
              </a:spcAft>
              <a:defRPr/>
            </a:pPr>
            <a:r>
              <a:rPr lang="en-US" altLang="en-US" sz="2200" dirty="0"/>
              <a:t>Shape on a graph?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76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763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763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763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763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763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763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763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763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2A3B-A33A-4629-A69C-AD6C5DD7B026}"/>
              </a:ext>
            </a:extLst>
          </p:cNvPr>
          <p:cNvSpPr>
            <a:spLocks noGrp="1"/>
          </p:cNvSpPr>
          <p:nvPr>
            <p:ph type="title"/>
          </p:nvPr>
        </p:nvSpPr>
        <p:spPr/>
        <p:txBody>
          <a:bodyPr/>
          <a:lstStyle/>
          <a:p>
            <a:r>
              <a:rPr lang="en-US" altLang="en-US" sz="3200" dirty="0"/>
              <a:t>Principle #3: Rational People Think at the Margin.</a:t>
            </a:r>
            <a:endParaRPr lang="en-US" sz="3200" dirty="0"/>
          </a:p>
        </p:txBody>
      </p:sp>
      <p:sp>
        <p:nvSpPr>
          <p:cNvPr id="3" name="Content Placeholder 2">
            <a:extLst>
              <a:ext uri="{FF2B5EF4-FFF2-40B4-BE49-F238E27FC236}">
                <a16:creationId xmlns:a16="http://schemas.microsoft.com/office/drawing/2014/main" id="{90380F0E-098F-4883-9F72-62B2E5818659}"/>
              </a:ext>
            </a:extLst>
          </p:cNvPr>
          <p:cNvSpPr>
            <a:spLocks noGrp="1"/>
          </p:cNvSpPr>
          <p:nvPr>
            <p:ph idx="1"/>
          </p:nvPr>
        </p:nvSpPr>
        <p:spPr/>
        <p:txBody>
          <a:bodyPr/>
          <a:lstStyle/>
          <a:p>
            <a:pPr fontAlgn="auto">
              <a:lnSpc>
                <a:spcPct val="80000"/>
              </a:lnSpc>
              <a:spcAft>
                <a:spcPts val="0"/>
              </a:spcAft>
              <a:defRPr/>
            </a:pPr>
            <a:r>
              <a:rPr lang="en-US" altLang="en-US" dirty="0"/>
              <a:t>Marginal Cost</a:t>
            </a:r>
          </a:p>
          <a:p>
            <a:pPr lvl="1" fontAlgn="auto">
              <a:lnSpc>
                <a:spcPct val="80000"/>
              </a:lnSpc>
              <a:spcAft>
                <a:spcPts val="0"/>
              </a:spcAft>
              <a:defRPr/>
            </a:pPr>
            <a:r>
              <a:rPr lang="en-US" altLang="en-US" sz="2400" dirty="0"/>
              <a:t>The extra cost of one more unit</a:t>
            </a:r>
          </a:p>
          <a:p>
            <a:pPr lvl="1" fontAlgn="auto">
              <a:lnSpc>
                <a:spcPct val="80000"/>
              </a:lnSpc>
              <a:spcAft>
                <a:spcPts val="0"/>
              </a:spcAft>
              <a:defRPr/>
            </a:pPr>
            <a:r>
              <a:rPr lang="en-US" altLang="en-US" sz="2400" dirty="0"/>
              <a:t>Increasing Marginal Costs </a:t>
            </a:r>
          </a:p>
          <a:p>
            <a:pPr lvl="2" fontAlgn="auto">
              <a:lnSpc>
                <a:spcPct val="80000"/>
              </a:lnSpc>
              <a:spcAft>
                <a:spcPts val="0"/>
              </a:spcAft>
              <a:defRPr/>
            </a:pPr>
            <a:r>
              <a:rPr lang="en-US" altLang="en-US" sz="2000" dirty="0"/>
              <a:t>Due to convex PPC</a:t>
            </a:r>
          </a:p>
          <a:p>
            <a:pPr lvl="2" fontAlgn="auto">
              <a:lnSpc>
                <a:spcPct val="80000"/>
              </a:lnSpc>
              <a:spcAft>
                <a:spcPts val="0"/>
              </a:spcAft>
              <a:defRPr/>
            </a:pPr>
            <a:r>
              <a:rPr lang="en-US" altLang="en-US" sz="2000" dirty="0"/>
              <a:t>Shape on a graph?</a:t>
            </a:r>
          </a:p>
          <a:p>
            <a:endParaRPr lang="en-US" dirty="0"/>
          </a:p>
        </p:txBody>
      </p:sp>
    </p:spTree>
    <p:extLst>
      <p:ext uri="{BB962C8B-B14F-4D97-AF65-F5344CB8AC3E}">
        <p14:creationId xmlns:p14="http://schemas.microsoft.com/office/powerpoint/2010/main" val="423756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altLang="en-US" sz="3200"/>
              <a:t>Principle #4: People Respond to Incentives.</a:t>
            </a:r>
          </a:p>
        </p:txBody>
      </p:sp>
      <p:sp>
        <p:nvSpPr>
          <p:cNvPr id="199685" name="Rectangle 5"/>
          <p:cNvSpPr>
            <a:spLocks noGrp="1" noChangeArrowheads="1"/>
          </p:cNvSpPr>
          <p:nvPr>
            <p:ph type="body" idx="1"/>
          </p:nvPr>
        </p:nvSpPr>
        <p:spPr/>
        <p:txBody>
          <a:bodyPr rtlCol="0">
            <a:normAutofit/>
          </a:bodyPr>
          <a:lstStyle/>
          <a:p>
            <a:pPr marL="342900" lvl="1" indent="-342900" fontAlgn="auto">
              <a:spcAft>
                <a:spcPts val="0"/>
              </a:spcAft>
              <a:buFont typeface="Arial" pitchFamily="34" charset="0"/>
              <a:buChar char="•"/>
              <a:defRPr/>
            </a:pPr>
            <a:r>
              <a:rPr lang="en-US" altLang="en-US" sz="3200" dirty="0"/>
              <a:t>Individuals have an </a:t>
            </a:r>
            <a:r>
              <a:rPr lang="en-US" altLang="en-US" sz="3200" b="1" u="sng" dirty="0"/>
              <a:t>INCENTIVE</a:t>
            </a:r>
            <a:r>
              <a:rPr lang="en-US" altLang="en-US" sz="3200" dirty="0"/>
              <a:t> to profit from a transaction.</a:t>
            </a:r>
          </a:p>
          <a:p>
            <a:pPr lvl="1" fontAlgn="auto">
              <a:spcAft>
                <a:spcPts val="0"/>
              </a:spcAft>
              <a:defRPr/>
            </a:pPr>
            <a:r>
              <a:rPr lang="en-US" sz="2400" dirty="0"/>
              <a:t>Hope of reward or fear of punishment that encourages people to behave in a certain way.</a:t>
            </a:r>
            <a:endParaRPr lang="en-US" altLang="en-US" sz="2400" dirty="0"/>
          </a:p>
          <a:p>
            <a:pPr fontAlgn="auto">
              <a:spcAft>
                <a:spcPts val="0"/>
              </a:spcAft>
              <a:defRPr/>
            </a:pPr>
            <a:r>
              <a:rPr lang="en-US" altLang="en-US" dirty="0"/>
              <a:t>Marginal changes in costs or benefits motivate people to respond.</a:t>
            </a:r>
          </a:p>
          <a:p>
            <a:pPr fontAlgn="auto">
              <a:spcAft>
                <a:spcPts val="0"/>
              </a:spcAft>
              <a:defRPr/>
            </a:pPr>
            <a:r>
              <a:rPr lang="en-US" altLang="en-US" dirty="0"/>
              <a:t>We only choose to do something (make a rational decision) when it maximizes our </a:t>
            </a:r>
            <a:r>
              <a:rPr lang="en-US" altLang="en-US"/>
              <a:t>total profit. </a:t>
            </a:r>
            <a:endParaRPr lang="en-US" altLang="en-US" dirty="0"/>
          </a:p>
          <a:p>
            <a:pPr marL="0" indent="0" fontAlgn="auto">
              <a:spcAft>
                <a:spcPts val="0"/>
              </a:spcAft>
              <a:buFont typeface="Arial" pitchFamily="34" charset="0"/>
              <a:buNone/>
              <a:defRPr/>
            </a:pPr>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8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68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6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altLang="en-US" sz="3200"/>
              <a:t>Principle #5: Trade Can Make Everyone Better Off.</a:t>
            </a:r>
          </a:p>
        </p:txBody>
      </p:sp>
      <p:sp>
        <p:nvSpPr>
          <p:cNvPr id="203781" name="Rectangle 5"/>
          <p:cNvSpPr>
            <a:spLocks noGrp="1" noChangeArrowheads="1"/>
          </p:cNvSpPr>
          <p:nvPr>
            <p:ph type="body" idx="1"/>
          </p:nvPr>
        </p:nvSpPr>
        <p:spPr/>
        <p:txBody>
          <a:bodyPr/>
          <a:lstStyle/>
          <a:p>
            <a:r>
              <a:rPr lang="en-US" altLang="en-US" dirty="0"/>
              <a:t>People gain from their ability to trade with one another.</a:t>
            </a:r>
          </a:p>
          <a:p>
            <a:r>
              <a:rPr lang="en-US" altLang="en-US" dirty="0"/>
              <a:t>Competition results in gains from trading.</a:t>
            </a:r>
          </a:p>
          <a:p>
            <a:r>
              <a:rPr lang="en-US" altLang="en-US" dirty="0"/>
              <a:t>Trade allows people to specialize in what they do best and creates a division of labor within and between societies.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37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37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604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7927" name="Rectangle 7"/>
          <p:cNvSpPr>
            <a:spLocks noGrp="1" noChangeArrowheads="1"/>
          </p:cNvSpPr>
          <p:nvPr>
            <p:ph type="title"/>
          </p:nvPr>
        </p:nvSpPr>
        <p:spPr/>
        <p:txBody>
          <a:bodyPr rtlCol="0">
            <a:normAutofit fontScale="90000"/>
          </a:bodyPr>
          <a:lstStyle/>
          <a:p>
            <a:pPr fontAlgn="auto">
              <a:spcAft>
                <a:spcPts val="0"/>
              </a:spcAft>
              <a:defRPr/>
            </a:pPr>
            <a:r>
              <a:rPr lang="en-US"/>
              <a:t>Interdependence and the Gains from Trade</a:t>
            </a:r>
          </a:p>
        </p:txBody>
      </p:sp>
      <p:sp>
        <p:nvSpPr>
          <p:cNvPr id="337928" name="Rectangle 8"/>
          <p:cNvSpPr>
            <a:spLocks noGrp="1" noChangeArrowheads="1"/>
          </p:cNvSpPr>
          <p:nvPr>
            <p:ph type="body" idx="1"/>
          </p:nvPr>
        </p:nvSpPr>
        <p:spPr>
          <a:xfrm>
            <a:off x="457200" y="1600200"/>
            <a:ext cx="8229600" cy="5105400"/>
          </a:xfrm>
        </p:spPr>
        <p:txBody>
          <a:bodyPr rtlCol="0">
            <a:normAutofit/>
          </a:bodyPr>
          <a:lstStyle/>
          <a:p>
            <a:pPr fontAlgn="auto">
              <a:spcAft>
                <a:spcPts val="0"/>
              </a:spcAft>
              <a:defRPr/>
            </a:pPr>
            <a:r>
              <a:rPr lang="en-US" dirty="0"/>
              <a:t>Why aren’t your parents farmers?</a:t>
            </a:r>
          </a:p>
          <a:p>
            <a:pPr fontAlgn="auto">
              <a:spcAft>
                <a:spcPts val="0"/>
              </a:spcAft>
              <a:defRPr/>
            </a:pPr>
            <a:r>
              <a:rPr lang="en-US" dirty="0"/>
              <a:t>How do we satisfy our wants and needs in a global economy? </a:t>
            </a:r>
          </a:p>
          <a:p>
            <a:pPr lvl="1" fontAlgn="auto">
              <a:spcAft>
                <a:spcPts val="0"/>
              </a:spcAft>
              <a:defRPr/>
            </a:pPr>
            <a:r>
              <a:rPr lang="en-US" dirty="0"/>
              <a:t>We can be economically </a:t>
            </a:r>
          </a:p>
          <a:p>
            <a:pPr marL="457200" lvl="1" indent="0" fontAlgn="auto">
              <a:spcAft>
                <a:spcPts val="0"/>
              </a:spcAft>
              <a:buFont typeface="Arial" pitchFamily="34" charset="0"/>
              <a:buNone/>
              <a:defRPr/>
            </a:pPr>
            <a:r>
              <a:rPr lang="en-US" dirty="0"/>
              <a:t>    self-sufficient.</a:t>
            </a:r>
          </a:p>
          <a:p>
            <a:pPr lvl="1" fontAlgn="auto">
              <a:spcAft>
                <a:spcPts val="0"/>
              </a:spcAft>
              <a:defRPr/>
            </a:pPr>
            <a:r>
              <a:rPr lang="en-US" dirty="0"/>
              <a:t>We can specialize and trade</a:t>
            </a:r>
            <a:br>
              <a:rPr lang="en-US" dirty="0"/>
            </a:br>
            <a:r>
              <a:rPr lang="en-US" dirty="0"/>
              <a:t>with others, leading to </a:t>
            </a:r>
            <a:br>
              <a:rPr lang="en-US" dirty="0"/>
            </a:br>
            <a:r>
              <a:rPr lang="en-US" dirty="0"/>
              <a:t>economic interdependence.</a:t>
            </a:r>
          </a:p>
          <a:p>
            <a:pPr lvl="2" fontAlgn="auto">
              <a:spcAft>
                <a:spcPts val="0"/>
              </a:spcAft>
              <a:defRPr/>
            </a:pPr>
            <a:r>
              <a:rPr lang="en-US" dirty="0"/>
              <a:t>Leads to increases in efficiency and creates a </a:t>
            </a:r>
          </a:p>
          <a:p>
            <a:pPr marL="914400" lvl="2" indent="0" fontAlgn="auto">
              <a:spcAft>
                <a:spcPts val="0"/>
              </a:spcAft>
              <a:buFont typeface="Arial" pitchFamily="34" charset="0"/>
              <a:buNone/>
              <a:defRPr/>
            </a:pPr>
            <a:r>
              <a:rPr lang="en-US" dirty="0"/>
              <a:t>   division of labor.</a:t>
            </a:r>
          </a:p>
        </p:txBody>
      </p:sp>
      <p:graphicFrame>
        <p:nvGraphicFramePr>
          <p:cNvPr id="60422" name="Object 6"/>
          <p:cNvGraphicFramePr>
            <a:graphicFrameLocks/>
          </p:cNvGraphicFramePr>
          <p:nvPr>
            <p:extLst>
              <p:ext uri="{D42A27DB-BD31-4B8C-83A1-F6EECF244321}">
                <p14:modId xmlns:p14="http://schemas.microsoft.com/office/powerpoint/2010/main" val="1300444828"/>
              </p:ext>
            </p:extLst>
          </p:nvPr>
        </p:nvGraphicFramePr>
        <p:xfrm>
          <a:off x="5815263" y="2895600"/>
          <a:ext cx="3048000" cy="2915444"/>
        </p:xfrm>
        <a:graphic>
          <a:graphicData uri="http://schemas.openxmlformats.org/presentationml/2006/ole">
            <mc:AlternateContent xmlns:mc="http://schemas.openxmlformats.org/markup-compatibility/2006">
              <mc:Choice xmlns:v="urn:schemas-microsoft-com:vml" Requires="v">
                <p:oleObj spid="_x0000_s61453" name="Clip" r:id="rId4" imgW="3252788" imgH="3433763" progId="MS_ClipArt_Gallery.2">
                  <p:embed/>
                </p:oleObj>
              </mc:Choice>
              <mc:Fallback>
                <p:oleObj name="Clip" r:id="rId4" imgW="3252788" imgH="3433763"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5263" y="2895600"/>
                        <a:ext cx="3048000" cy="291544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85435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2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2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2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2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792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792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8"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614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39974" name="Rectangle 6"/>
          <p:cNvSpPr>
            <a:spLocks noGrp="1" noChangeArrowheads="1"/>
          </p:cNvSpPr>
          <p:nvPr>
            <p:ph type="title"/>
          </p:nvPr>
        </p:nvSpPr>
        <p:spPr/>
        <p:txBody>
          <a:bodyPr rtlCol="0">
            <a:normAutofit fontScale="90000"/>
          </a:bodyPr>
          <a:lstStyle/>
          <a:p>
            <a:pPr fontAlgn="auto">
              <a:spcAft>
                <a:spcPts val="0"/>
              </a:spcAft>
              <a:defRPr/>
            </a:pPr>
            <a:r>
              <a:rPr lang="en-US"/>
              <a:t>Interdependence and the Gains from Trade</a:t>
            </a:r>
          </a:p>
        </p:txBody>
      </p:sp>
      <p:sp>
        <p:nvSpPr>
          <p:cNvPr id="339975" name="Rectangle 7"/>
          <p:cNvSpPr>
            <a:spLocks noGrp="1" noChangeArrowheads="1"/>
          </p:cNvSpPr>
          <p:nvPr>
            <p:ph type="body" idx="1"/>
          </p:nvPr>
        </p:nvSpPr>
        <p:spPr/>
        <p:txBody>
          <a:bodyPr/>
          <a:lstStyle/>
          <a:p>
            <a:r>
              <a:rPr lang="en-US" altLang="en-US" dirty="0"/>
              <a:t>Individuals and nations rely on specialization and trade to satisfy wants and needs, but this gives rise to two questions:</a:t>
            </a:r>
          </a:p>
          <a:p>
            <a:pPr lvl="1"/>
            <a:r>
              <a:rPr lang="en-US" altLang="en-US" dirty="0"/>
              <a:t>Why is interdependence the norm?</a:t>
            </a:r>
          </a:p>
          <a:p>
            <a:pPr lvl="2"/>
            <a:r>
              <a:rPr lang="en-US" altLang="en-US" dirty="0"/>
              <a:t>We are better off because of it.</a:t>
            </a:r>
          </a:p>
          <a:p>
            <a:pPr lvl="1"/>
            <a:r>
              <a:rPr lang="en-US" altLang="en-US" dirty="0"/>
              <a:t>What determines production and trade?</a:t>
            </a:r>
          </a:p>
          <a:p>
            <a:pPr lvl="2"/>
            <a:r>
              <a:rPr lang="en-US" altLang="en-US" dirty="0"/>
              <a:t>Differences in opportunity costs</a:t>
            </a:r>
          </a:p>
          <a:p>
            <a:endParaRPr lang="en-US" altLang="en-US" dirty="0"/>
          </a:p>
        </p:txBody>
      </p:sp>
    </p:spTree>
    <p:extLst>
      <p:ext uri="{BB962C8B-B14F-4D97-AF65-F5344CB8AC3E}">
        <p14:creationId xmlns:p14="http://schemas.microsoft.com/office/powerpoint/2010/main" val="9134091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99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99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99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99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99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28600"/>
            <a:ext cx="8229600" cy="1143000"/>
          </a:xfrm>
        </p:spPr>
        <p:txBody>
          <a:bodyPr/>
          <a:lstStyle/>
          <a:p>
            <a:r>
              <a:rPr lang="en-US" altLang="en-US"/>
              <a:t>Economics</a:t>
            </a:r>
          </a:p>
        </p:txBody>
      </p:sp>
      <p:sp>
        <p:nvSpPr>
          <p:cNvPr id="3" name="Content Placeholder 2"/>
          <p:cNvSpPr>
            <a:spLocks noGrp="1"/>
          </p:cNvSpPr>
          <p:nvPr>
            <p:ph idx="1"/>
          </p:nvPr>
        </p:nvSpPr>
        <p:spPr/>
        <p:txBody>
          <a:bodyPr rtlCol="0">
            <a:normAutofit/>
          </a:bodyPr>
          <a:lstStyle/>
          <a:p>
            <a:pPr fontAlgn="auto">
              <a:spcAft>
                <a:spcPts val="0"/>
              </a:spcAft>
              <a:defRPr/>
            </a:pPr>
            <a:r>
              <a:rPr lang="en-US" altLang="en-US" dirty="0"/>
              <a:t>The word </a:t>
            </a:r>
            <a:r>
              <a:rPr lang="en-US" altLang="en-US" i="1" dirty="0"/>
              <a:t>economy</a:t>
            </a:r>
            <a:r>
              <a:rPr lang="en-US" altLang="en-US" dirty="0"/>
              <a:t> comes from a Greek word for “one who manages a household.”</a:t>
            </a:r>
          </a:p>
          <a:p>
            <a:pPr fontAlgn="auto">
              <a:spcAft>
                <a:spcPts val="0"/>
              </a:spcAft>
              <a:defRPr/>
            </a:pPr>
            <a:r>
              <a:rPr lang="en-US" dirty="0"/>
              <a:t>What are we managing?</a:t>
            </a:r>
          </a:p>
          <a:p>
            <a:pPr lvl="1" fontAlgn="auto">
              <a:spcAft>
                <a:spcPts val="0"/>
              </a:spcAft>
              <a:defRPr/>
            </a:pPr>
            <a:r>
              <a:rPr lang="en-US" dirty="0"/>
              <a:t>Our unlimited wants and </a:t>
            </a:r>
          </a:p>
          <a:p>
            <a:pPr marL="457200" lvl="1" indent="0" fontAlgn="auto">
              <a:spcAft>
                <a:spcPts val="0"/>
              </a:spcAft>
              <a:buFont typeface="Arial" pitchFamily="34" charset="0"/>
              <a:buNone/>
              <a:defRPr/>
            </a:pPr>
            <a:r>
              <a:rPr lang="en-US" dirty="0"/>
              <a:t>   needs, but how do we </a:t>
            </a:r>
          </a:p>
          <a:p>
            <a:pPr marL="457200" lvl="1" indent="0" fontAlgn="auto">
              <a:spcAft>
                <a:spcPts val="0"/>
              </a:spcAft>
              <a:buFont typeface="Arial" pitchFamily="34" charset="0"/>
              <a:buNone/>
              <a:defRPr/>
            </a:pPr>
            <a:r>
              <a:rPr lang="en-US" dirty="0"/>
              <a:t>   know they are unlimited?</a:t>
            </a:r>
          </a:p>
        </p:txBody>
      </p:sp>
      <p:pic>
        <p:nvPicPr>
          <p:cNvPr id="25604" name="Picture 5" descr="maslows_hierarchy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863" y="2743200"/>
            <a:ext cx="3502025"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1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105400"/>
            <a:ext cx="2827338"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16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7038" y="4200525"/>
            <a:ext cx="2366962"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66" name="Rectangle 6"/>
          <p:cNvSpPr>
            <a:spLocks noGrp="1" noChangeArrowheads="1"/>
          </p:cNvSpPr>
          <p:nvPr>
            <p:ph type="title"/>
          </p:nvPr>
        </p:nvSpPr>
        <p:spPr/>
        <p:txBody>
          <a:bodyPr rtlCol="0">
            <a:normAutofit fontScale="90000"/>
          </a:bodyPr>
          <a:lstStyle/>
          <a:p>
            <a:pPr fontAlgn="auto">
              <a:spcAft>
                <a:spcPts val="0"/>
              </a:spcAft>
              <a:defRPr/>
            </a:pPr>
            <a:r>
              <a:rPr lang="en-US"/>
              <a:t>A PARABLE FOR THE MODERN ECONOMY</a:t>
            </a:r>
          </a:p>
        </p:txBody>
      </p:sp>
      <p:sp>
        <p:nvSpPr>
          <p:cNvPr id="348167" name="Rectangle 7"/>
          <p:cNvSpPr>
            <a:spLocks noGrp="1" noChangeArrowheads="1"/>
          </p:cNvSpPr>
          <p:nvPr>
            <p:ph type="body" idx="1"/>
          </p:nvPr>
        </p:nvSpPr>
        <p:spPr/>
        <p:txBody>
          <a:bodyPr/>
          <a:lstStyle/>
          <a:p>
            <a:r>
              <a:rPr lang="en-US" altLang="en-US"/>
              <a:t>Imagine . . .</a:t>
            </a:r>
          </a:p>
          <a:p>
            <a:pPr lvl="1"/>
            <a:r>
              <a:rPr lang="en-US" altLang="en-US"/>
              <a:t>only two goods: potatoes and meat</a:t>
            </a:r>
          </a:p>
          <a:p>
            <a:pPr lvl="2"/>
            <a:r>
              <a:rPr lang="en-US" altLang="en-US">
                <a:latin typeface="Times New Roman" pitchFamily="18" charset="0"/>
              </a:rPr>
              <a:t>only two people: a potato farmer and a cattle rancher</a:t>
            </a:r>
          </a:p>
          <a:p>
            <a:pPr lvl="2"/>
            <a:endParaRPr lang="en-US" altLang="en-US"/>
          </a:p>
          <a:p>
            <a:pPr lvl="2"/>
            <a:endParaRPr lang="en-US" altLang="en-US"/>
          </a:p>
        </p:txBody>
      </p:sp>
      <p:sp>
        <p:nvSpPr>
          <p:cNvPr id="348169" name="Rectangle 9"/>
          <p:cNvSpPr>
            <a:spLocks noChangeArrowheads="1"/>
          </p:cNvSpPr>
          <p:nvPr/>
        </p:nvSpPr>
        <p:spPr bwMode="auto">
          <a:xfrm>
            <a:off x="457200" y="2514600"/>
            <a:ext cx="8382000" cy="411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buFontTx/>
              <a:buChar char="•"/>
            </a:pPr>
            <a:endParaRPr lang="en-US" altLang="en-US" sz="3200">
              <a:latin typeface="Times New Roman" pitchFamily="18" charset="0"/>
            </a:endParaRPr>
          </a:p>
          <a:p>
            <a:pPr>
              <a:spcBef>
                <a:spcPct val="20000"/>
              </a:spcBef>
              <a:buFontTx/>
              <a:buChar char="•"/>
            </a:pPr>
            <a:r>
              <a:rPr lang="en-US" altLang="en-US" sz="3200">
                <a:latin typeface="Times New Roman" pitchFamily="18" charset="0"/>
              </a:rPr>
              <a:t>What should each produce?</a:t>
            </a:r>
          </a:p>
          <a:p>
            <a:pPr>
              <a:spcBef>
                <a:spcPct val="20000"/>
              </a:spcBef>
              <a:buFontTx/>
              <a:buChar char="•"/>
            </a:pPr>
            <a:r>
              <a:rPr lang="en-US" altLang="en-US" sz="3200">
                <a:latin typeface="Times New Roman" pitchFamily="18" charset="0"/>
              </a:rPr>
              <a:t>Why should they trade?</a:t>
            </a:r>
          </a:p>
        </p:txBody>
      </p:sp>
    </p:spTree>
    <p:extLst>
      <p:ext uri="{BB962C8B-B14F-4D97-AF65-F5344CB8AC3E}">
        <p14:creationId xmlns:p14="http://schemas.microsoft.com/office/powerpoint/2010/main" val="37869875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67">
                                            <p:txEl>
                                              <p:pRg st="2" end="2"/>
                                            </p:txEl>
                                          </p:spTgt>
                                        </p:tgtEl>
                                        <p:attrNameLst>
                                          <p:attrName>style.visibility</p:attrName>
                                        </p:attrNameLst>
                                      </p:cBhvr>
                                      <p:to>
                                        <p:strVal val="visible"/>
                                      </p:to>
                                    </p:set>
                                  </p:childTnLst>
                                </p:cTn>
                              </p:par>
                              <p:par>
                                <p:cTn id="11" presetID="4" presetClass="entr" presetSubtype="32" fill="hold" nodeType="withEffect">
                                  <p:stCondLst>
                                    <p:cond delay="0"/>
                                  </p:stCondLst>
                                  <p:childTnLst>
                                    <p:set>
                                      <p:cBhvr>
                                        <p:cTn id="12" dur="1" fill="hold">
                                          <p:stCondLst>
                                            <p:cond delay="0"/>
                                          </p:stCondLst>
                                        </p:cTn>
                                        <p:tgtEl>
                                          <p:spTgt spid="348164"/>
                                        </p:tgtEl>
                                        <p:attrNameLst>
                                          <p:attrName>style.visibility</p:attrName>
                                        </p:attrNameLst>
                                      </p:cBhvr>
                                      <p:to>
                                        <p:strVal val="visible"/>
                                      </p:to>
                                    </p:set>
                                    <p:animEffect transition="in" filter="box(out)">
                                      <p:cBhvr>
                                        <p:cTn id="13" dur="500"/>
                                        <p:tgtEl>
                                          <p:spTgt spid="348164"/>
                                        </p:tgtEl>
                                      </p:cBhvr>
                                    </p:animEffect>
                                  </p:childTnLst>
                                </p:cTn>
                              </p:par>
                              <p:par>
                                <p:cTn id="14" presetID="4" presetClass="entr" presetSubtype="32" fill="hold" nodeType="withEffect">
                                  <p:stCondLst>
                                    <p:cond delay="0"/>
                                  </p:stCondLst>
                                  <p:childTnLst>
                                    <p:set>
                                      <p:cBhvr>
                                        <p:cTn id="15" dur="1" fill="hold">
                                          <p:stCondLst>
                                            <p:cond delay="0"/>
                                          </p:stCondLst>
                                        </p:cTn>
                                        <p:tgtEl>
                                          <p:spTgt spid="348165"/>
                                        </p:tgtEl>
                                        <p:attrNameLst>
                                          <p:attrName>style.visibility</p:attrName>
                                        </p:attrNameLst>
                                      </p:cBhvr>
                                      <p:to>
                                        <p:strVal val="visible"/>
                                      </p:to>
                                    </p:set>
                                    <p:animEffect transition="in" filter="box(out)">
                                      <p:cBhvr>
                                        <p:cTn id="16" dur="500"/>
                                        <p:tgtEl>
                                          <p:spTgt spid="3481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48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7" grpId="0" build="p"/>
      <p:bldP spid="34816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G:\Mankiw\Mankiw PPT\PPT jpegs\purplebuttonmoreyel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 name="Rectangle 3"/>
          <p:cNvSpPr>
            <a:spLocks noGrp="1" noChangeArrowheads="1"/>
          </p:cNvSpPr>
          <p:nvPr>
            <p:ph type="title"/>
          </p:nvPr>
        </p:nvSpPr>
        <p:spPr>
          <a:xfrm>
            <a:off x="457200" y="-152400"/>
            <a:ext cx="8382000" cy="1219200"/>
          </a:xfrm>
        </p:spPr>
        <p:txBody>
          <a:bodyPr/>
          <a:lstStyle/>
          <a:p>
            <a:r>
              <a:rPr lang="en-US" altLang="en-US" sz="2800"/>
              <a:t>The Production Opportunities of the Farmer and Rancher</a:t>
            </a:r>
          </a:p>
        </p:txBody>
      </p:sp>
      <p:sp>
        <p:nvSpPr>
          <p:cNvPr id="63492" name="Text Box 4"/>
          <p:cNvSpPr txBox="1">
            <a:spLocks noChangeArrowheads="1"/>
          </p:cNvSpPr>
          <p:nvPr/>
        </p:nvSpPr>
        <p:spPr bwMode="auto">
          <a:xfrm>
            <a:off x="6396038" y="6643688"/>
            <a:ext cx="18034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rgbClr val="411D72"/>
                </a:solidFill>
              </a:rPr>
              <a:t>Copyright © 2004  South-Western</a:t>
            </a:r>
          </a:p>
        </p:txBody>
      </p:sp>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8683625" cy="241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1099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Absolute VS Comparative Advantage</a:t>
            </a:r>
          </a:p>
        </p:txBody>
      </p:sp>
      <p:sp>
        <p:nvSpPr>
          <p:cNvPr id="67587" name="Content Placeholder 2"/>
          <p:cNvSpPr>
            <a:spLocks noGrp="1"/>
          </p:cNvSpPr>
          <p:nvPr>
            <p:ph idx="1"/>
          </p:nvPr>
        </p:nvSpPr>
        <p:spPr/>
        <p:txBody>
          <a:bodyPr/>
          <a:lstStyle/>
          <a:p>
            <a:r>
              <a:rPr lang="en-US" altLang="en-US" dirty="0"/>
              <a:t>Absolute </a:t>
            </a:r>
          </a:p>
          <a:p>
            <a:pPr lvl="1"/>
            <a:r>
              <a:rPr lang="en-US" altLang="en-US" dirty="0"/>
              <a:t>Can produce more.</a:t>
            </a:r>
          </a:p>
          <a:p>
            <a:pPr lvl="1"/>
            <a:r>
              <a:rPr lang="en-US" altLang="en-US" dirty="0"/>
              <a:t>Require smaller quantity of inputs</a:t>
            </a:r>
          </a:p>
          <a:p>
            <a:pPr lvl="1"/>
            <a:r>
              <a:rPr lang="en-US" altLang="en-US" dirty="0"/>
              <a:t>In other words…you’re better at it</a:t>
            </a:r>
          </a:p>
          <a:p>
            <a:r>
              <a:rPr lang="en-US" altLang="en-US" dirty="0"/>
              <a:t>Comparative</a:t>
            </a:r>
          </a:p>
          <a:p>
            <a:pPr lvl="1"/>
            <a:r>
              <a:rPr lang="en-US" altLang="en-US" dirty="0"/>
              <a:t>Can produce at a lower </a:t>
            </a:r>
            <a:r>
              <a:rPr lang="en-US" altLang="en-US" i="1" dirty="0">
                <a:solidFill>
                  <a:srgbClr val="25A9A6"/>
                </a:solidFill>
              </a:rPr>
              <a:t>opportunity cost</a:t>
            </a:r>
            <a:r>
              <a:rPr lang="en-US" altLang="en-US" dirty="0"/>
              <a:t>.</a:t>
            </a:r>
          </a:p>
          <a:p>
            <a:pPr lvl="1"/>
            <a:r>
              <a:rPr lang="en-US" altLang="en-US" dirty="0"/>
              <a:t>In other words…it costs you less</a:t>
            </a:r>
          </a:p>
          <a:p>
            <a:pPr lvl="1"/>
            <a:r>
              <a:rPr lang="en-US" altLang="en-US" dirty="0"/>
              <a:t>Whenever potential trading parties have differences in opportunity costs, they can each benefit from trade.</a:t>
            </a:r>
          </a:p>
        </p:txBody>
      </p:sp>
    </p:spTree>
    <p:extLst>
      <p:ext uri="{BB962C8B-B14F-4D97-AF65-F5344CB8AC3E}">
        <p14:creationId xmlns:p14="http://schemas.microsoft.com/office/powerpoint/2010/main" val="370358108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G:\Mankiw\Mankiw PPT\PPT jpegs\purplebuttonmoreyell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1" name="Rectangle 3"/>
          <p:cNvSpPr>
            <a:spLocks noGrp="1" noChangeArrowheads="1"/>
          </p:cNvSpPr>
          <p:nvPr>
            <p:ph type="title"/>
          </p:nvPr>
        </p:nvSpPr>
        <p:spPr>
          <a:xfrm>
            <a:off x="457200" y="-152400"/>
            <a:ext cx="8382000" cy="1219200"/>
          </a:xfrm>
        </p:spPr>
        <p:txBody>
          <a:bodyPr/>
          <a:lstStyle/>
          <a:p>
            <a:r>
              <a:rPr lang="en-US" altLang="en-US" sz="2800"/>
              <a:t>The Production Opportunities of the Farmer and Rancher</a:t>
            </a:r>
          </a:p>
        </p:txBody>
      </p:sp>
      <p:sp>
        <p:nvSpPr>
          <p:cNvPr id="63492" name="Text Box 4"/>
          <p:cNvSpPr txBox="1">
            <a:spLocks noChangeArrowheads="1"/>
          </p:cNvSpPr>
          <p:nvPr/>
        </p:nvSpPr>
        <p:spPr bwMode="auto">
          <a:xfrm>
            <a:off x="6396038" y="6643688"/>
            <a:ext cx="18034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rgbClr val="411D72"/>
                </a:solidFill>
              </a:rPr>
              <a:t>Copyright © 2004  South-Western</a:t>
            </a:r>
          </a:p>
        </p:txBody>
      </p:sp>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8683625" cy="241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5857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altLang="en-US" sz="3200"/>
              <a:t>Principle #6: Markets Are Usually a Good Way to Organize Economic Activity.</a:t>
            </a:r>
            <a:endParaRPr lang="en-US" altLang="en-US"/>
          </a:p>
        </p:txBody>
      </p:sp>
      <p:sp>
        <p:nvSpPr>
          <p:cNvPr id="205829" name="Rectangle 5"/>
          <p:cNvSpPr>
            <a:spLocks noGrp="1" noChangeArrowheads="1"/>
          </p:cNvSpPr>
          <p:nvPr>
            <p:ph type="body" idx="1"/>
          </p:nvPr>
        </p:nvSpPr>
        <p:spPr/>
        <p:txBody>
          <a:bodyPr/>
          <a:lstStyle/>
          <a:p>
            <a:r>
              <a:rPr lang="en-US" altLang="en-US"/>
              <a:t>A </a:t>
            </a:r>
            <a:r>
              <a:rPr lang="en-US" altLang="en-US" i="1">
                <a:solidFill>
                  <a:srgbClr val="25A9A6"/>
                </a:solidFill>
              </a:rPr>
              <a:t>market economy</a:t>
            </a:r>
            <a:r>
              <a:rPr lang="en-US" altLang="en-US"/>
              <a:t> is an economy that allocates resources through the decentralized decisions of many firms and households as they interact in markets for goods and services.</a:t>
            </a:r>
          </a:p>
          <a:p>
            <a:pPr lvl="1"/>
            <a:r>
              <a:rPr lang="en-US" altLang="en-US"/>
              <a:t>Households decide what to buy and who to work for.</a:t>
            </a:r>
          </a:p>
          <a:p>
            <a:pPr lvl="1"/>
            <a:r>
              <a:rPr lang="en-US" altLang="en-US"/>
              <a:t>Firms decide who to hire and what to produce.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82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8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altLang="en-US" sz="3200"/>
              <a:t>Principle #6: Markets Are Usually a Good Way to Organize Economic Activity.</a:t>
            </a:r>
          </a:p>
        </p:txBody>
      </p:sp>
      <p:sp>
        <p:nvSpPr>
          <p:cNvPr id="207877" name="Rectangle 5"/>
          <p:cNvSpPr>
            <a:spLocks noGrp="1" noChangeArrowheads="1"/>
          </p:cNvSpPr>
          <p:nvPr>
            <p:ph type="body" idx="1"/>
          </p:nvPr>
        </p:nvSpPr>
        <p:spPr>
          <a:xfrm>
            <a:off x="457200" y="1498600"/>
            <a:ext cx="8382000" cy="5143500"/>
          </a:xfrm>
        </p:spPr>
        <p:txBody>
          <a:bodyPr/>
          <a:lstStyle/>
          <a:p>
            <a:r>
              <a:rPr lang="en-US" altLang="en-US"/>
              <a:t>Adam Smith made the observation that households and firms interacting in markets act as if guided by an “invisible hand.”</a:t>
            </a:r>
          </a:p>
          <a:p>
            <a:pPr lvl="1"/>
            <a:r>
              <a:rPr lang="en-US" altLang="en-US"/>
              <a:t>Because households and firms look at prices when deciding what to buy and sell, they unknowingly take into account the social costs of their actions.</a:t>
            </a:r>
          </a:p>
          <a:p>
            <a:pPr lvl="1"/>
            <a:r>
              <a:rPr lang="en-US" altLang="en-US"/>
              <a:t>As a result, prices guide decision makers to reach outcomes that tend to maximize the welfare of society as a whole.</a:t>
            </a:r>
          </a:p>
          <a:p>
            <a:pPr lvl="1"/>
            <a:r>
              <a:rPr lang="en-US" altLang="en-US"/>
              <a:t>“Laissez Faire”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7877">
                                            <p:txEl>
                                              <p:pRg st="0" end="0"/>
                                            </p:txEl>
                                          </p:spTgt>
                                        </p:tgtEl>
                                        <p:attrNameLst>
                                          <p:attrName>style.visibility</p:attrName>
                                        </p:attrNameLst>
                                      </p:cBhvr>
                                      <p:to>
                                        <p:strVal val="visible"/>
                                      </p:to>
                                    </p:set>
                                    <p:animEffect transition="in" filter="barn(inVertical)">
                                      <p:cBhvr>
                                        <p:cTn id="7" dur="500"/>
                                        <p:tgtEl>
                                          <p:spTgt spid="207877">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7877">
                                            <p:txEl>
                                              <p:pRg st="1" end="1"/>
                                            </p:txEl>
                                          </p:spTgt>
                                        </p:tgtEl>
                                        <p:attrNameLst>
                                          <p:attrName>style.visibility</p:attrName>
                                        </p:attrNameLst>
                                      </p:cBhvr>
                                      <p:to>
                                        <p:strVal val="visible"/>
                                      </p:to>
                                    </p:set>
                                    <p:animEffect transition="in" filter="barn(inVertical)">
                                      <p:cBhvr>
                                        <p:cTn id="10" dur="500"/>
                                        <p:tgtEl>
                                          <p:spTgt spid="207877">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7877">
                                            <p:txEl>
                                              <p:pRg st="2" end="2"/>
                                            </p:txEl>
                                          </p:spTgt>
                                        </p:tgtEl>
                                        <p:attrNameLst>
                                          <p:attrName>style.visibility</p:attrName>
                                        </p:attrNameLst>
                                      </p:cBhvr>
                                      <p:to>
                                        <p:strVal val="visible"/>
                                      </p:to>
                                    </p:set>
                                    <p:animEffect transition="in" filter="barn(inVertical)">
                                      <p:cBhvr>
                                        <p:cTn id="13" dur="500"/>
                                        <p:tgtEl>
                                          <p:spTgt spid="207877">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07877">
                                            <p:txEl>
                                              <p:pRg st="3" end="3"/>
                                            </p:txEl>
                                          </p:spTgt>
                                        </p:tgtEl>
                                        <p:attrNameLst>
                                          <p:attrName>style.visibility</p:attrName>
                                        </p:attrNameLst>
                                      </p:cBhvr>
                                      <p:to>
                                        <p:strVal val="visible"/>
                                      </p:to>
                                    </p:set>
                                    <p:animEffect transition="in" filter="barn(inVertical)">
                                      <p:cBhvr>
                                        <p:cTn id="16" dur="500"/>
                                        <p:tgtEl>
                                          <p:spTgt spid="2078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z="3200"/>
              <a:t>Principle #6: Markets Are Usually a Good Way to Organize Economic Activity.</a:t>
            </a:r>
          </a:p>
        </p:txBody>
      </p:sp>
      <p:sp>
        <p:nvSpPr>
          <p:cNvPr id="3" name="Content Placeholder 2"/>
          <p:cNvSpPr>
            <a:spLocks noGrp="1"/>
          </p:cNvSpPr>
          <p:nvPr>
            <p:ph idx="1"/>
          </p:nvPr>
        </p:nvSpPr>
        <p:spPr/>
        <p:txBody>
          <a:bodyPr rtlCol="0">
            <a:normAutofit lnSpcReduction="10000"/>
          </a:bodyPr>
          <a:lstStyle/>
          <a:p>
            <a:pPr fontAlgn="auto">
              <a:spcAft>
                <a:spcPts val="0"/>
              </a:spcAft>
              <a:defRPr/>
            </a:pPr>
            <a:r>
              <a:rPr lang="en-US" dirty="0"/>
              <a:t>Characteristics of Market Economies</a:t>
            </a:r>
          </a:p>
          <a:p>
            <a:pPr lvl="1" fontAlgn="auto">
              <a:spcAft>
                <a:spcPts val="0"/>
              </a:spcAft>
              <a:defRPr/>
            </a:pPr>
            <a:r>
              <a:rPr lang="en-US" dirty="0"/>
              <a:t>Economic Freedom</a:t>
            </a:r>
          </a:p>
          <a:p>
            <a:pPr lvl="1" fontAlgn="auto">
              <a:spcAft>
                <a:spcPts val="0"/>
              </a:spcAft>
              <a:defRPr/>
            </a:pPr>
            <a:r>
              <a:rPr lang="en-US" dirty="0"/>
              <a:t>Voluntary Exchange</a:t>
            </a:r>
          </a:p>
          <a:p>
            <a:pPr lvl="1" fontAlgn="auto">
              <a:spcAft>
                <a:spcPts val="0"/>
              </a:spcAft>
              <a:defRPr/>
            </a:pPr>
            <a:r>
              <a:rPr lang="en-US" dirty="0"/>
              <a:t>Private Property</a:t>
            </a:r>
          </a:p>
          <a:p>
            <a:pPr lvl="2" fontAlgn="auto">
              <a:spcAft>
                <a:spcPts val="0"/>
              </a:spcAft>
              <a:defRPr/>
            </a:pPr>
            <a:r>
              <a:rPr lang="en-US" dirty="0"/>
              <a:t>Forces individuals to care for and preserve property in order to make a profit. Helps us avoid the Tragedy of the Commons.</a:t>
            </a:r>
          </a:p>
          <a:p>
            <a:pPr lvl="1" fontAlgn="auto">
              <a:spcAft>
                <a:spcPts val="0"/>
              </a:spcAft>
              <a:defRPr/>
            </a:pPr>
            <a:r>
              <a:rPr lang="en-US" dirty="0"/>
              <a:t>Profit Motive</a:t>
            </a:r>
          </a:p>
          <a:p>
            <a:pPr lvl="1" fontAlgn="auto">
              <a:spcAft>
                <a:spcPts val="0"/>
              </a:spcAft>
              <a:defRPr/>
            </a:pPr>
            <a:r>
              <a:rPr lang="en-US" dirty="0"/>
              <a:t>Capitalism</a:t>
            </a:r>
          </a:p>
          <a:p>
            <a:pPr lvl="1" fontAlgn="auto">
              <a:spcAft>
                <a:spcPts val="0"/>
              </a:spcAft>
              <a:defRPr/>
            </a:pPr>
            <a:r>
              <a:rPr lang="en-US" dirty="0"/>
              <a:t>Competition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z="3200"/>
              <a:t>Principle #6: Markets Are Usually a Good Way to Organize Economic Activity.</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defRPr/>
            </a:pPr>
            <a:r>
              <a:rPr lang="en-US" dirty="0"/>
              <a:t>Roles in the system</a:t>
            </a:r>
          </a:p>
          <a:p>
            <a:pPr lvl="1" fontAlgn="auto">
              <a:spcAft>
                <a:spcPts val="0"/>
              </a:spcAft>
              <a:defRPr/>
            </a:pPr>
            <a:r>
              <a:rPr lang="en-US" dirty="0"/>
              <a:t>Consumer</a:t>
            </a:r>
          </a:p>
          <a:p>
            <a:pPr lvl="2" fontAlgn="auto">
              <a:spcAft>
                <a:spcPts val="0"/>
              </a:spcAft>
              <a:defRPr/>
            </a:pPr>
            <a:r>
              <a:rPr lang="en-US" dirty="0"/>
              <a:t>Consumer sovereignty</a:t>
            </a:r>
          </a:p>
          <a:p>
            <a:pPr lvl="1" fontAlgn="auto">
              <a:spcAft>
                <a:spcPts val="0"/>
              </a:spcAft>
              <a:defRPr/>
            </a:pPr>
            <a:r>
              <a:rPr lang="en-US" dirty="0"/>
              <a:t>Entrepreneur</a:t>
            </a:r>
          </a:p>
          <a:p>
            <a:pPr lvl="1" fontAlgn="auto">
              <a:spcAft>
                <a:spcPts val="0"/>
              </a:spcAft>
              <a:defRPr/>
            </a:pPr>
            <a:r>
              <a:rPr lang="en-US" dirty="0"/>
              <a:t>Government</a:t>
            </a:r>
          </a:p>
          <a:p>
            <a:pPr fontAlgn="auto">
              <a:spcAft>
                <a:spcPts val="0"/>
              </a:spcAft>
              <a:defRPr/>
            </a:pPr>
            <a:r>
              <a:rPr lang="en-US" dirty="0"/>
              <a:t>Other ways to organize an economy</a:t>
            </a:r>
          </a:p>
          <a:p>
            <a:pPr lvl="1" fontAlgn="auto">
              <a:spcAft>
                <a:spcPts val="0"/>
              </a:spcAft>
              <a:defRPr/>
            </a:pPr>
            <a:r>
              <a:rPr lang="en-US" dirty="0"/>
              <a:t>Traditional</a:t>
            </a:r>
          </a:p>
          <a:p>
            <a:pPr lvl="1" fontAlgn="auto">
              <a:spcAft>
                <a:spcPts val="0"/>
              </a:spcAft>
              <a:defRPr/>
            </a:pPr>
            <a:r>
              <a:rPr lang="en-US" dirty="0"/>
              <a:t>Command</a:t>
            </a:r>
          </a:p>
          <a:p>
            <a:pPr lvl="1" fontAlgn="auto">
              <a:spcAft>
                <a:spcPts val="0"/>
              </a:spcAft>
              <a:defRPr/>
            </a:pPr>
            <a:r>
              <a:rPr lang="en-US" dirty="0"/>
              <a:t>Market</a:t>
            </a:r>
          </a:p>
          <a:p>
            <a:pPr lvl="1" fontAlgn="auto">
              <a:spcAft>
                <a:spcPts val="0"/>
              </a:spcAft>
              <a:defRPr/>
            </a:pPr>
            <a:r>
              <a:rPr lang="en-US" dirty="0"/>
              <a:t>Mixed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1029"/>
          <p:cNvSpPr>
            <a:spLocks noGrp="1" noChangeArrowheads="1"/>
          </p:cNvSpPr>
          <p:nvPr>
            <p:ph type="title"/>
          </p:nvPr>
        </p:nvSpPr>
        <p:spPr/>
        <p:txBody>
          <a:bodyPr/>
          <a:lstStyle/>
          <a:p>
            <a:r>
              <a:rPr lang="en-US" altLang="en-US" sz="3200"/>
              <a:t>Principle #7: Governments Can Sometimes Improve Market Outcomes.</a:t>
            </a:r>
            <a:endParaRPr lang="en-US" altLang="en-US"/>
          </a:p>
        </p:txBody>
      </p:sp>
      <p:sp>
        <p:nvSpPr>
          <p:cNvPr id="214022" name="Rectangle 1030"/>
          <p:cNvSpPr>
            <a:spLocks noGrp="1" noChangeArrowheads="1"/>
          </p:cNvSpPr>
          <p:nvPr>
            <p:ph type="body" idx="1"/>
          </p:nvPr>
        </p:nvSpPr>
        <p:spPr>
          <a:xfrm>
            <a:off x="457200" y="1441450"/>
            <a:ext cx="8382000" cy="5200650"/>
          </a:xfrm>
        </p:spPr>
        <p:txBody>
          <a:bodyPr/>
          <a:lstStyle/>
          <a:p>
            <a:pPr>
              <a:buClr>
                <a:schemeClr val="tx1"/>
              </a:buClr>
            </a:pPr>
            <a:r>
              <a:rPr lang="en-US" altLang="en-US" i="1" dirty="0">
                <a:solidFill>
                  <a:srgbClr val="25A9A6"/>
                </a:solidFill>
              </a:rPr>
              <a:t>Market failure</a:t>
            </a:r>
            <a:r>
              <a:rPr lang="en-US" altLang="en-US" dirty="0"/>
              <a:t> occurs when the market fails to allocate resources efficiently.</a:t>
            </a:r>
          </a:p>
          <a:p>
            <a:r>
              <a:rPr lang="en-US" altLang="en-US" dirty="0"/>
              <a:t>When the market fails (breaks down) government can intervene to promote efficiency and equity.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0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altLang="en-US" sz="3200"/>
              <a:t>Principle #8: The Standard of Living Depends on a Country’s Production.</a:t>
            </a:r>
            <a:endParaRPr lang="en-US" altLang="en-US"/>
          </a:p>
        </p:txBody>
      </p:sp>
      <p:sp>
        <p:nvSpPr>
          <p:cNvPr id="222213" name="Rectangle 5"/>
          <p:cNvSpPr>
            <a:spLocks noGrp="1" noChangeArrowheads="1"/>
          </p:cNvSpPr>
          <p:nvPr>
            <p:ph type="body" idx="1"/>
          </p:nvPr>
        </p:nvSpPr>
        <p:spPr>
          <a:xfrm>
            <a:off x="457200" y="1455738"/>
            <a:ext cx="8382000" cy="5186362"/>
          </a:xfrm>
        </p:spPr>
        <p:txBody>
          <a:bodyPr/>
          <a:lstStyle/>
          <a:p>
            <a:r>
              <a:rPr lang="en-US" altLang="en-US" dirty="0"/>
              <a:t>Almost all variations in living standards are explained by differences in countries’ productivities.</a:t>
            </a:r>
          </a:p>
          <a:p>
            <a:r>
              <a:rPr lang="en-US" altLang="en-US" i="1" dirty="0">
                <a:solidFill>
                  <a:srgbClr val="25A9A6"/>
                </a:solidFill>
              </a:rPr>
              <a:t>Productivity</a:t>
            </a:r>
            <a:r>
              <a:rPr lang="en-US" altLang="en-US" dirty="0"/>
              <a:t> is the amount of goods and services produced from each hour of a worker’s time.</a:t>
            </a:r>
          </a:p>
          <a:p>
            <a:endParaRPr lang="en-US" altLang="en-US" u="sng"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2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altLang="en-US" dirty="0"/>
              <a:t>BASIC PRINCIPLES OF ECONOMICS</a:t>
            </a:r>
          </a:p>
        </p:txBody>
      </p:sp>
      <p:sp>
        <p:nvSpPr>
          <p:cNvPr id="160773" name="Rectangle 5"/>
          <p:cNvSpPr>
            <a:spLocks noGrp="1" noChangeArrowheads="1"/>
          </p:cNvSpPr>
          <p:nvPr>
            <p:ph type="body" idx="1"/>
          </p:nvPr>
        </p:nvSpPr>
        <p:spPr>
          <a:xfrm>
            <a:off x="457200" y="1589088"/>
            <a:ext cx="8382000" cy="5116512"/>
          </a:xfrm>
        </p:spPr>
        <p:txBody>
          <a:bodyPr rtlCol="0">
            <a:normAutofit fontScale="92500" lnSpcReduction="10000"/>
          </a:bodyPr>
          <a:lstStyle/>
          <a:p>
            <a:pPr fontAlgn="auto">
              <a:spcAft>
                <a:spcPts val="0"/>
              </a:spcAft>
              <a:buFontTx/>
              <a:buNone/>
              <a:defRPr/>
            </a:pPr>
            <a:r>
              <a:rPr lang="en-US" altLang="en-US" dirty="0"/>
              <a:t>Society and Scarce Resources: </a:t>
            </a:r>
          </a:p>
          <a:p>
            <a:pPr lvl="1" fontAlgn="auto">
              <a:spcAft>
                <a:spcPts val="0"/>
              </a:spcAft>
              <a:defRPr/>
            </a:pPr>
            <a:r>
              <a:rPr lang="en-US" altLang="en-US" dirty="0"/>
              <a:t>We use resources to meet wants and needs. Unfortunately, these resources are (almost always) limited. </a:t>
            </a:r>
          </a:p>
          <a:p>
            <a:pPr lvl="2" fontAlgn="auto">
              <a:spcAft>
                <a:spcPts val="0"/>
              </a:spcAft>
              <a:defRPr/>
            </a:pPr>
            <a:r>
              <a:rPr lang="en-US" altLang="en-US" dirty="0"/>
              <a:t>Factors Of Production</a:t>
            </a:r>
          </a:p>
          <a:p>
            <a:pPr lvl="3" fontAlgn="auto">
              <a:spcAft>
                <a:spcPts val="0"/>
              </a:spcAft>
              <a:defRPr/>
            </a:pPr>
            <a:r>
              <a:rPr lang="en-US" altLang="en-US" dirty="0"/>
              <a:t>Land, Labor, Capital, Ideas/Entrepreneurs   </a:t>
            </a:r>
          </a:p>
          <a:p>
            <a:pPr lvl="4" fontAlgn="auto">
              <a:spcAft>
                <a:spcPts val="0"/>
              </a:spcAft>
              <a:defRPr/>
            </a:pPr>
            <a:r>
              <a:rPr lang="en-US" altLang="en-US" dirty="0"/>
              <a:t>Physical Capital VS Human Capital</a:t>
            </a:r>
          </a:p>
          <a:p>
            <a:pPr lvl="1" fontAlgn="auto">
              <a:spcAft>
                <a:spcPts val="0"/>
              </a:spcAft>
              <a:defRPr/>
            </a:pPr>
            <a:r>
              <a:rPr lang="en-US" altLang="en-US" dirty="0"/>
              <a:t>Scarcity means that society has limited resources and therefore cannot produce all the goods and services people wish to have, so we have to make a choice about how those resources will be distributed.</a:t>
            </a:r>
          </a:p>
          <a:p>
            <a:pPr lvl="1" fontAlgn="auto">
              <a:spcAft>
                <a:spcPts val="0"/>
              </a:spcAft>
              <a:defRPr/>
            </a:pPr>
            <a:endParaRPr lang="en-US" altLang="en-US" dirty="0"/>
          </a:p>
          <a:p>
            <a:pPr marL="457200" lvl="1" indent="0" algn="ctr" fontAlgn="auto">
              <a:spcAft>
                <a:spcPts val="0"/>
              </a:spcAft>
              <a:buFont typeface="Arial" pitchFamily="34" charset="0"/>
              <a:buNone/>
              <a:defRPr/>
            </a:pPr>
            <a:r>
              <a:rPr lang="en-US" altLang="en-US" dirty="0"/>
              <a:t>ECONOMICS IS THE STUDY OF SCARCITY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7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77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077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77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7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altLang="en-US" sz="3200"/>
              <a:t>The Role of Assumptions</a:t>
            </a:r>
            <a:endParaRPr lang="en-US" altLang="en-US"/>
          </a:p>
        </p:txBody>
      </p:sp>
      <p:sp>
        <p:nvSpPr>
          <p:cNvPr id="252933" name="Rectangle 5"/>
          <p:cNvSpPr>
            <a:spLocks noGrp="1" noChangeArrowheads="1"/>
          </p:cNvSpPr>
          <p:nvPr>
            <p:ph type="body" idx="1"/>
          </p:nvPr>
        </p:nvSpPr>
        <p:spPr/>
        <p:txBody>
          <a:bodyPr/>
          <a:lstStyle/>
          <a:p>
            <a:r>
              <a:rPr lang="en-US" altLang="en-US"/>
              <a:t>Economists make assumptions in order to make the world easier to understand.</a:t>
            </a:r>
          </a:p>
          <a:p>
            <a:pPr lvl="1"/>
            <a:r>
              <a:rPr lang="en-US" altLang="en-US" i="1"/>
              <a:t>Ceteris Paribus</a:t>
            </a:r>
          </a:p>
          <a:p>
            <a:r>
              <a:rPr lang="en-US" altLang="en-US"/>
              <a:t>The art in scientific thinking is deciding which assumptions to make.</a:t>
            </a:r>
          </a:p>
          <a:p>
            <a:r>
              <a:rPr lang="en-US" altLang="en-US"/>
              <a:t>Economists use different assumptions to answer different questions.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293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293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293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29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6"/>
          <p:cNvSpPr>
            <a:spLocks noGrp="1" noChangeArrowheads="1"/>
          </p:cNvSpPr>
          <p:nvPr>
            <p:ph type="title"/>
          </p:nvPr>
        </p:nvSpPr>
        <p:spPr/>
        <p:txBody>
          <a:bodyPr/>
          <a:lstStyle/>
          <a:p>
            <a:r>
              <a:rPr lang="en-US" altLang="en-US" sz="3200"/>
              <a:t>Economic Models</a:t>
            </a:r>
            <a:endParaRPr lang="en-US" altLang="en-US"/>
          </a:p>
        </p:txBody>
      </p:sp>
      <p:sp>
        <p:nvSpPr>
          <p:cNvPr id="256007" name="Rectangle 7"/>
          <p:cNvSpPr>
            <a:spLocks noGrp="1" noChangeArrowheads="1"/>
          </p:cNvSpPr>
          <p:nvPr>
            <p:ph type="body" idx="1"/>
          </p:nvPr>
        </p:nvSpPr>
        <p:spPr/>
        <p:txBody>
          <a:bodyPr/>
          <a:lstStyle/>
          <a:p>
            <a:r>
              <a:rPr lang="en-US" altLang="en-US" dirty="0"/>
              <a:t>Economists use models to simplify reality in order to improve our understanding of the world</a:t>
            </a:r>
          </a:p>
          <a:p>
            <a:r>
              <a:rPr lang="en-US" altLang="en-US" dirty="0"/>
              <a:t>A model is not the real world!!! It just helps us understand the real world better.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1203" name="Rectangle 5"/>
          <p:cNvSpPr>
            <a:spLocks noGrp="1" noChangeArrowheads="1"/>
          </p:cNvSpPr>
          <p:nvPr>
            <p:ph type="title"/>
          </p:nvPr>
        </p:nvSpPr>
        <p:spPr/>
        <p:txBody>
          <a:bodyPr/>
          <a:lstStyle/>
          <a:p>
            <a:r>
              <a:rPr lang="en-US" altLang="en-US" sz="3200"/>
              <a:t>Our Second Model: The Circular-Flow Diagram</a:t>
            </a:r>
            <a:endParaRPr lang="en-US" altLang="en-US"/>
          </a:p>
        </p:txBody>
      </p:sp>
      <p:sp>
        <p:nvSpPr>
          <p:cNvPr id="257030" name="Rectangle 6"/>
          <p:cNvSpPr>
            <a:spLocks noGrp="1" noChangeArrowheads="1"/>
          </p:cNvSpPr>
          <p:nvPr>
            <p:ph type="body" idx="1"/>
          </p:nvPr>
        </p:nvSpPr>
        <p:spPr/>
        <p:txBody>
          <a:bodyPr/>
          <a:lstStyle/>
          <a:p>
            <a:r>
              <a:rPr lang="en-US" altLang="en-US"/>
              <a:t>The </a:t>
            </a:r>
            <a:r>
              <a:rPr lang="en-US" altLang="en-US" sz="2800" i="1">
                <a:solidFill>
                  <a:srgbClr val="25A9A6"/>
                </a:solidFill>
              </a:rPr>
              <a:t>circular-flow diagram</a:t>
            </a:r>
            <a:r>
              <a:rPr lang="en-US" altLang="en-US"/>
              <a:t> is a visual model of the economy that shows how dollars flow through markets among households and firms.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7030">
                                            <p:txEl>
                                              <p:pRg st="0" end="0"/>
                                            </p:txEl>
                                          </p:spTgt>
                                        </p:tgtEl>
                                        <p:attrNameLst>
                                          <p:attrName>style.visibility</p:attrName>
                                        </p:attrNameLst>
                                      </p:cBhvr>
                                      <p:to>
                                        <p:strVal val="visible"/>
                                      </p:to>
                                    </p:set>
                                    <p:anim calcmode="lin" valueType="num">
                                      <p:cBhvr additive="base">
                                        <p:cTn id="7" dur="500" fill="hold"/>
                                        <p:tgtEl>
                                          <p:spTgt spid="2570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70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E:\Mankiw\Mankiw PPT\narrow aqua button bckgrd.jpg"/>
          <p:cNvPicPr>
            <a:picLocks noChangeAspect="1" noChangeArrowheads="1"/>
          </p:cNvPicPr>
          <p:nvPr/>
        </p:nvPicPr>
        <p:blipFill>
          <a:blip r:embed="rId2">
            <a:extLst>
              <a:ext uri="{28A0092B-C50C-407E-A947-70E740481C1C}">
                <a14:useLocalDpi xmlns:a14="http://schemas.microsoft.com/office/drawing/2010/main" val="0"/>
              </a:ext>
            </a:extLst>
          </a:blip>
          <a:srcRect r="168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Rectangle 3"/>
          <p:cNvSpPr>
            <a:spLocks noGrp="1" noChangeArrowheads="1"/>
          </p:cNvSpPr>
          <p:nvPr>
            <p:ph type="title"/>
          </p:nvPr>
        </p:nvSpPr>
        <p:spPr>
          <a:xfrm>
            <a:off x="609600" y="50800"/>
            <a:ext cx="8229600" cy="685800"/>
          </a:xfrm>
        </p:spPr>
        <p:txBody>
          <a:bodyPr/>
          <a:lstStyle/>
          <a:p>
            <a:pPr>
              <a:lnSpc>
                <a:spcPct val="80000"/>
              </a:lnSpc>
            </a:pPr>
            <a:r>
              <a:rPr lang="en-US" altLang="en-US" sz="2400">
                <a:solidFill>
                  <a:schemeClr val="bg1"/>
                </a:solidFill>
              </a:rPr>
              <a:t>The Circular Flow</a:t>
            </a:r>
          </a:p>
        </p:txBody>
      </p:sp>
      <p:sp>
        <p:nvSpPr>
          <p:cNvPr id="52228" name="Text Box 4"/>
          <p:cNvSpPr txBox="1">
            <a:spLocks noChangeArrowheads="1"/>
          </p:cNvSpPr>
          <p:nvPr/>
        </p:nvSpPr>
        <p:spPr bwMode="auto">
          <a:xfrm>
            <a:off x="6564313" y="6680200"/>
            <a:ext cx="18034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b="1">
                <a:solidFill>
                  <a:schemeClr val="bg1"/>
                </a:solidFill>
              </a:rPr>
              <a:t>Copyright © 2004  South-Western</a:t>
            </a:r>
          </a:p>
        </p:txBody>
      </p:sp>
      <p:sp>
        <p:nvSpPr>
          <p:cNvPr id="52229" name="Rectangle 5"/>
          <p:cNvSpPr>
            <a:spLocks noChangeArrowheads="1"/>
          </p:cNvSpPr>
          <p:nvPr/>
        </p:nvSpPr>
        <p:spPr bwMode="auto">
          <a:xfrm>
            <a:off x="1681163" y="1201738"/>
            <a:ext cx="5802312" cy="5270500"/>
          </a:xfrm>
          <a:prstGeom prst="rect">
            <a:avLst/>
          </a:prstGeom>
          <a:solidFill>
            <a:srgbClr val="F3F6F9"/>
          </a:solidFill>
          <a:ln w="147638">
            <a:solidFill>
              <a:srgbClr val="F3F6F9"/>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0" name="Rectangle 6"/>
          <p:cNvSpPr>
            <a:spLocks noChangeArrowheads="1"/>
          </p:cNvSpPr>
          <p:nvPr/>
        </p:nvSpPr>
        <p:spPr bwMode="auto">
          <a:xfrm>
            <a:off x="1681163" y="1201738"/>
            <a:ext cx="5802312" cy="5270500"/>
          </a:xfrm>
          <a:prstGeom prst="rect">
            <a:avLst/>
          </a:prstGeom>
          <a:solidFill>
            <a:srgbClr val="F2F4F8"/>
          </a:solidFill>
          <a:ln w="134938">
            <a:solidFill>
              <a:srgbClr val="F2F4F8"/>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1" name="Rectangle 7"/>
          <p:cNvSpPr>
            <a:spLocks noChangeArrowheads="1"/>
          </p:cNvSpPr>
          <p:nvPr/>
        </p:nvSpPr>
        <p:spPr bwMode="auto">
          <a:xfrm>
            <a:off x="1681163" y="1201738"/>
            <a:ext cx="5802312" cy="5270500"/>
          </a:xfrm>
          <a:prstGeom prst="rect">
            <a:avLst/>
          </a:prstGeom>
          <a:solidFill>
            <a:srgbClr val="F1F4F7"/>
          </a:solidFill>
          <a:ln w="120650">
            <a:solidFill>
              <a:srgbClr val="F1F4F7"/>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2" name="Rectangle 8"/>
          <p:cNvSpPr>
            <a:spLocks noChangeArrowheads="1"/>
          </p:cNvSpPr>
          <p:nvPr/>
        </p:nvSpPr>
        <p:spPr bwMode="auto">
          <a:xfrm>
            <a:off x="1681163" y="1201738"/>
            <a:ext cx="5802312" cy="5270500"/>
          </a:xfrm>
          <a:prstGeom prst="rect">
            <a:avLst/>
          </a:prstGeom>
          <a:solidFill>
            <a:srgbClr val="F0F2F5"/>
          </a:solidFill>
          <a:ln w="107950">
            <a:solidFill>
              <a:srgbClr val="F0F2F5"/>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3" name="Rectangle 9"/>
          <p:cNvSpPr>
            <a:spLocks noChangeArrowheads="1"/>
          </p:cNvSpPr>
          <p:nvPr/>
        </p:nvSpPr>
        <p:spPr bwMode="auto">
          <a:xfrm>
            <a:off x="1681163" y="1201738"/>
            <a:ext cx="5802312" cy="5270500"/>
          </a:xfrm>
          <a:prstGeom prst="rect">
            <a:avLst/>
          </a:prstGeom>
          <a:solidFill>
            <a:srgbClr val="EEF1F4"/>
          </a:solidFill>
          <a:ln w="93663">
            <a:solidFill>
              <a:srgbClr val="EEF1F4"/>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4" name="Rectangle 10"/>
          <p:cNvSpPr>
            <a:spLocks noChangeArrowheads="1"/>
          </p:cNvSpPr>
          <p:nvPr/>
        </p:nvSpPr>
        <p:spPr bwMode="auto">
          <a:xfrm>
            <a:off x="1681163" y="1201738"/>
            <a:ext cx="5802312" cy="5270500"/>
          </a:xfrm>
          <a:prstGeom prst="rect">
            <a:avLst/>
          </a:prstGeom>
          <a:solidFill>
            <a:srgbClr val="EDEFF3"/>
          </a:solidFill>
          <a:ln w="80963">
            <a:solidFill>
              <a:srgbClr val="EDEFF3"/>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5" name="Rectangle 11"/>
          <p:cNvSpPr>
            <a:spLocks noChangeArrowheads="1"/>
          </p:cNvSpPr>
          <p:nvPr/>
        </p:nvSpPr>
        <p:spPr bwMode="auto">
          <a:xfrm>
            <a:off x="1681163" y="1201738"/>
            <a:ext cx="5802312" cy="5270500"/>
          </a:xfrm>
          <a:prstGeom prst="rect">
            <a:avLst/>
          </a:prstGeom>
          <a:solidFill>
            <a:srgbClr val="EBEEF2"/>
          </a:solidFill>
          <a:ln w="66675">
            <a:solidFill>
              <a:srgbClr val="EBEEF2"/>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6" name="Rectangle 12"/>
          <p:cNvSpPr>
            <a:spLocks noChangeArrowheads="1"/>
          </p:cNvSpPr>
          <p:nvPr/>
        </p:nvSpPr>
        <p:spPr bwMode="auto">
          <a:xfrm>
            <a:off x="1681163" y="1201738"/>
            <a:ext cx="5802312" cy="5270500"/>
          </a:xfrm>
          <a:prstGeom prst="rect">
            <a:avLst/>
          </a:prstGeom>
          <a:solidFill>
            <a:srgbClr val="EAECF1"/>
          </a:solidFill>
          <a:ln w="53975">
            <a:solidFill>
              <a:srgbClr val="EAECF1"/>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7" name="Rectangle 13"/>
          <p:cNvSpPr>
            <a:spLocks noChangeArrowheads="1"/>
          </p:cNvSpPr>
          <p:nvPr/>
        </p:nvSpPr>
        <p:spPr bwMode="auto">
          <a:xfrm>
            <a:off x="1681163" y="1201738"/>
            <a:ext cx="5802312" cy="5270500"/>
          </a:xfrm>
          <a:prstGeom prst="rect">
            <a:avLst/>
          </a:prstGeom>
          <a:solidFill>
            <a:srgbClr val="E9EBF0"/>
          </a:solidFill>
          <a:ln w="39688">
            <a:solidFill>
              <a:srgbClr val="E9EBF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8" name="Rectangle 14"/>
          <p:cNvSpPr>
            <a:spLocks noChangeArrowheads="1"/>
          </p:cNvSpPr>
          <p:nvPr/>
        </p:nvSpPr>
        <p:spPr bwMode="auto">
          <a:xfrm>
            <a:off x="1681163" y="1201738"/>
            <a:ext cx="5802312" cy="5270500"/>
          </a:xfrm>
          <a:prstGeom prst="rect">
            <a:avLst/>
          </a:prstGeom>
          <a:solidFill>
            <a:srgbClr val="E7EAEF"/>
          </a:solidFill>
          <a:ln w="26988">
            <a:solidFill>
              <a:srgbClr val="E7EA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39" name="Rectangle 15"/>
          <p:cNvSpPr>
            <a:spLocks noChangeArrowheads="1"/>
          </p:cNvSpPr>
          <p:nvPr/>
        </p:nvSpPr>
        <p:spPr bwMode="auto">
          <a:xfrm>
            <a:off x="1681163" y="1201738"/>
            <a:ext cx="5802312" cy="5270500"/>
          </a:xfrm>
          <a:prstGeom prst="rect">
            <a:avLst/>
          </a:prstGeom>
          <a:solidFill>
            <a:srgbClr val="E6E9EF"/>
          </a:solidFill>
          <a:ln w="12700">
            <a:solidFill>
              <a:srgbClr val="E6E9EF"/>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40" name="Rectangle 16"/>
          <p:cNvSpPr>
            <a:spLocks noChangeArrowheads="1"/>
          </p:cNvSpPr>
          <p:nvPr/>
        </p:nvSpPr>
        <p:spPr bwMode="auto">
          <a:xfrm>
            <a:off x="1600200" y="1095375"/>
            <a:ext cx="5803900" cy="5283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grpSp>
        <p:nvGrpSpPr>
          <p:cNvPr id="341009" name="Group 17"/>
          <p:cNvGrpSpPr>
            <a:grpSpLocks/>
          </p:cNvGrpSpPr>
          <p:nvPr/>
        </p:nvGrpSpPr>
        <p:grpSpPr bwMode="auto">
          <a:xfrm>
            <a:off x="2460625" y="1847850"/>
            <a:ext cx="1195388" cy="1223963"/>
            <a:chOff x="1550" y="1164"/>
            <a:chExt cx="753" cy="771"/>
          </a:xfrm>
        </p:grpSpPr>
        <p:sp>
          <p:nvSpPr>
            <p:cNvPr id="52334" name="Freeform 18"/>
            <p:cNvSpPr>
              <a:spLocks/>
            </p:cNvSpPr>
            <p:nvPr/>
          </p:nvSpPr>
          <p:spPr bwMode="auto">
            <a:xfrm>
              <a:off x="1592" y="1164"/>
              <a:ext cx="711" cy="669"/>
            </a:xfrm>
            <a:custGeom>
              <a:avLst/>
              <a:gdLst>
                <a:gd name="T0" fmla="*/ 711 w 711"/>
                <a:gd name="T1" fmla="*/ 0 h 669"/>
                <a:gd name="T2" fmla="*/ 0 w 711"/>
                <a:gd name="T3" fmla="*/ 0 h 669"/>
                <a:gd name="T4" fmla="*/ 0 w 711"/>
                <a:gd name="T5" fmla="*/ 669 h 669"/>
                <a:gd name="T6" fmla="*/ 0 60000 65536"/>
                <a:gd name="T7" fmla="*/ 0 60000 65536"/>
                <a:gd name="T8" fmla="*/ 0 60000 65536"/>
              </a:gdLst>
              <a:ahLst/>
              <a:cxnLst>
                <a:cxn ang="T6">
                  <a:pos x="T0" y="T1"/>
                </a:cxn>
                <a:cxn ang="T7">
                  <a:pos x="T2" y="T3"/>
                </a:cxn>
                <a:cxn ang="T8">
                  <a:pos x="T4" y="T5"/>
                </a:cxn>
              </a:cxnLst>
              <a:rect l="0" t="0" r="r" b="b"/>
              <a:pathLst>
                <a:path w="711" h="669">
                  <a:moveTo>
                    <a:pt x="711" y="0"/>
                  </a:moveTo>
                  <a:lnTo>
                    <a:pt x="0" y="0"/>
                  </a:lnTo>
                  <a:lnTo>
                    <a:pt x="0" y="669"/>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5" name="Freeform 19"/>
            <p:cNvSpPr>
              <a:spLocks/>
            </p:cNvSpPr>
            <p:nvPr/>
          </p:nvSpPr>
          <p:spPr bwMode="auto">
            <a:xfrm>
              <a:off x="1550" y="1799"/>
              <a:ext cx="85" cy="136"/>
            </a:xfrm>
            <a:custGeom>
              <a:avLst/>
              <a:gdLst>
                <a:gd name="T0" fmla="*/ 43 w 10"/>
                <a:gd name="T1" fmla="*/ 26 h 16"/>
                <a:gd name="T2" fmla="*/ 85 w 10"/>
                <a:gd name="T3" fmla="*/ 0 h 16"/>
                <a:gd name="T4" fmla="*/ 85 w 10"/>
                <a:gd name="T5" fmla="*/ 0 h 16"/>
                <a:gd name="T6" fmla="*/ 60 w 10"/>
                <a:gd name="T7" fmla="*/ 68 h 16"/>
                <a:gd name="T8" fmla="*/ 43 w 10"/>
                <a:gd name="T9" fmla="*/ 136 h 16"/>
                <a:gd name="T10" fmla="*/ 26 w 10"/>
                <a:gd name="T11" fmla="*/ 68 h 16"/>
                <a:gd name="T12" fmla="*/ 0 w 10"/>
                <a:gd name="T13" fmla="*/ 0 h 16"/>
                <a:gd name="T14" fmla="*/ 0 w 10"/>
                <a:gd name="T15" fmla="*/ 0 h 16"/>
                <a:gd name="T16" fmla="*/ 43 w 10"/>
                <a:gd name="T17" fmla="*/ 2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3"/>
                  </a:moveTo>
                  <a:cubicBezTo>
                    <a:pt x="10" y="0"/>
                    <a:pt x="10" y="0"/>
                    <a:pt x="10" y="0"/>
                  </a:cubicBezTo>
                  <a:cubicBezTo>
                    <a:pt x="10" y="0"/>
                    <a:pt x="10" y="0"/>
                    <a:pt x="10" y="0"/>
                  </a:cubicBezTo>
                  <a:cubicBezTo>
                    <a:pt x="7" y="8"/>
                    <a:pt x="7" y="8"/>
                    <a:pt x="7" y="8"/>
                  </a:cubicBezTo>
                  <a:cubicBezTo>
                    <a:pt x="6" y="11"/>
                    <a:pt x="6" y="13"/>
                    <a:pt x="5" y="16"/>
                  </a:cubicBezTo>
                  <a:cubicBezTo>
                    <a:pt x="5" y="13"/>
                    <a:pt x="4" y="11"/>
                    <a:pt x="3" y="8"/>
                  </a:cubicBezTo>
                  <a:cubicBezTo>
                    <a:pt x="0" y="0"/>
                    <a:pt x="0" y="0"/>
                    <a:pt x="0" y="0"/>
                  </a:cubicBezTo>
                  <a:cubicBezTo>
                    <a:pt x="0" y="0"/>
                    <a:pt x="0" y="0"/>
                    <a:pt x="0" y="0"/>
                  </a:cubicBezTo>
                  <a:lnTo>
                    <a:pt x="5" y="3"/>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2" name="Group 20"/>
          <p:cNvGrpSpPr>
            <a:grpSpLocks/>
          </p:cNvGrpSpPr>
          <p:nvPr/>
        </p:nvGrpSpPr>
        <p:grpSpPr bwMode="auto">
          <a:xfrm>
            <a:off x="2743200" y="1995488"/>
            <a:ext cx="925513" cy="1076325"/>
            <a:chOff x="1728" y="1257"/>
            <a:chExt cx="583" cy="678"/>
          </a:xfrm>
        </p:grpSpPr>
        <p:sp>
          <p:nvSpPr>
            <p:cNvPr id="52332" name="Freeform 21"/>
            <p:cNvSpPr>
              <a:spLocks/>
            </p:cNvSpPr>
            <p:nvPr/>
          </p:nvSpPr>
          <p:spPr bwMode="auto">
            <a:xfrm>
              <a:off x="1728" y="1299"/>
              <a:ext cx="482" cy="636"/>
            </a:xfrm>
            <a:custGeom>
              <a:avLst/>
              <a:gdLst>
                <a:gd name="T0" fmla="*/ 482 w 482"/>
                <a:gd name="T1" fmla="*/ 0 h 636"/>
                <a:gd name="T2" fmla="*/ 0 w 482"/>
                <a:gd name="T3" fmla="*/ 0 h 636"/>
                <a:gd name="T4" fmla="*/ 0 w 482"/>
                <a:gd name="T5" fmla="*/ 636 h 636"/>
                <a:gd name="T6" fmla="*/ 0 60000 65536"/>
                <a:gd name="T7" fmla="*/ 0 60000 65536"/>
                <a:gd name="T8" fmla="*/ 0 60000 65536"/>
              </a:gdLst>
              <a:ahLst/>
              <a:cxnLst>
                <a:cxn ang="T6">
                  <a:pos x="T0" y="T1"/>
                </a:cxn>
                <a:cxn ang="T7">
                  <a:pos x="T2" y="T3"/>
                </a:cxn>
                <a:cxn ang="T8">
                  <a:pos x="T4" y="T5"/>
                </a:cxn>
              </a:cxnLst>
              <a:rect l="0" t="0" r="r" b="b"/>
              <a:pathLst>
                <a:path w="482" h="636">
                  <a:moveTo>
                    <a:pt x="482" y="0"/>
                  </a:moveTo>
                  <a:lnTo>
                    <a:pt x="0" y="0"/>
                  </a:lnTo>
                  <a:lnTo>
                    <a:pt x="0" y="636"/>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3" name="Freeform 22"/>
            <p:cNvSpPr>
              <a:spLocks/>
            </p:cNvSpPr>
            <p:nvPr/>
          </p:nvSpPr>
          <p:spPr bwMode="auto">
            <a:xfrm>
              <a:off x="2176" y="1257"/>
              <a:ext cx="135" cy="85"/>
            </a:xfrm>
            <a:custGeom>
              <a:avLst/>
              <a:gdLst>
                <a:gd name="T0" fmla="*/ 25 w 16"/>
                <a:gd name="T1" fmla="*/ 43 h 10"/>
                <a:gd name="T2" fmla="*/ 0 w 16"/>
                <a:gd name="T3" fmla="*/ 0 h 10"/>
                <a:gd name="T4" fmla="*/ 0 w 16"/>
                <a:gd name="T5" fmla="*/ 0 h 10"/>
                <a:gd name="T6" fmla="*/ 68 w 16"/>
                <a:gd name="T7" fmla="*/ 26 h 10"/>
                <a:gd name="T8" fmla="*/ 135 w 16"/>
                <a:gd name="T9" fmla="*/ 43 h 10"/>
                <a:gd name="T10" fmla="*/ 68 w 16"/>
                <a:gd name="T11" fmla="*/ 51 h 10"/>
                <a:gd name="T12" fmla="*/ 0 w 16"/>
                <a:gd name="T13" fmla="*/ 85 h 10"/>
                <a:gd name="T14" fmla="*/ 0 w 16"/>
                <a:gd name="T15" fmla="*/ 77 h 10"/>
                <a:gd name="T16" fmla="*/ 25 w 16"/>
                <a:gd name="T17" fmla="*/ 43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3"/>
                    <a:pt x="13" y="4"/>
                    <a:pt x="16" y="5"/>
                  </a:cubicBezTo>
                  <a:cubicBezTo>
                    <a:pt x="13" y="5"/>
                    <a:pt x="10" y="6"/>
                    <a:pt x="8" y="6"/>
                  </a:cubicBezTo>
                  <a:cubicBezTo>
                    <a:pt x="0" y="10"/>
                    <a:pt x="0" y="10"/>
                    <a:pt x="0" y="10"/>
                  </a:cubicBezTo>
                  <a:cubicBezTo>
                    <a:pt x="0" y="9"/>
                    <a:pt x="0" y="9"/>
                    <a:pt x="0" y="9"/>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5" name="Group 23"/>
          <p:cNvGrpSpPr>
            <a:grpSpLocks/>
          </p:cNvGrpSpPr>
          <p:nvPr/>
        </p:nvGrpSpPr>
        <p:grpSpPr bwMode="auto">
          <a:xfrm>
            <a:off x="2527300" y="4106863"/>
            <a:ext cx="1128713" cy="1303337"/>
            <a:chOff x="1592" y="2587"/>
            <a:chExt cx="711" cy="821"/>
          </a:xfrm>
        </p:grpSpPr>
        <p:sp>
          <p:nvSpPr>
            <p:cNvPr id="52330" name="Freeform 24"/>
            <p:cNvSpPr>
              <a:spLocks/>
            </p:cNvSpPr>
            <p:nvPr/>
          </p:nvSpPr>
          <p:spPr bwMode="auto">
            <a:xfrm>
              <a:off x="1592" y="2587"/>
              <a:ext cx="618" cy="779"/>
            </a:xfrm>
            <a:custGeom>
              <a:avLst/>
              <a:gdLst>
                <a:gd name="T0" fmla="*/ 618 w 618"/>
                <a:gd name="T1" fmla="*/ 779 h 779"/>
                <a:gd name="T2" fmla="*/ 0 w 618"/>
                <a:gd name="T3" fmla="*/ 779 h 779"/>
                <a:gd name="T4" fmla="*/ 0 w 618"/>
                <a:gd name="T5" fmla="*/ 0 h 779"/>
                <a:gd name="T6" fmla="*/ 0 60000 65536"/>
                <a:gd name="T7" fmla="*/ 0 60000 65536"/>
                <a:gd name="T8" fmla="*/ 0 60000 65536"/>
              </a:gdLst>
              <a:ahLst/>
              <a:cxnLst>
                <a:cxn ang="T6">
                  <a:pos x="T0" y="T1"/>
                </a:cxn>
                <a:cxn ang="T7">
                  <a:pos x="T2" y="T3"/>
                </a:cxn>
                <a:cxn ang="T8">
                  <a:pos x="T4" y="T5"/>
                </a:cxn>
              </a:cxnLst>
              <a:rect l="0" t="0" r="r" b="b"/>
              <a:pathLst>
                <a:path w="618" h="779">
                  <a:moveTo>
                    <a:pt x="618" y="779"/>
                  </a:moveTo>
                  <a:lnTo>
                    <a:pt x="0" y="779"/>
                  </a:lnTo>
                  <a:lnTo>
                    <a:pt x="0"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1" name="Freeform 25"/>
            <p:cNvSpPr>
              <a:spLocks/>
            </p:cNvSpPr>
            <p:nvPr/>
          </p:nvSpPr>
          <p:spPr bwMode="auto">
            <a:xfrm>
              <a:off x="2168" y="3324"/>
              <a:ext cx="135" cy="84"/>
            </a:xfrm>
            <a:custGeom>
              <a:avLst/>
              <a:gdLst>
                <a:gd name="T0" fmla="*/ 25 w 16"/>
                <a:gd name="T1" fmla="*/ 42 h 10"/>
                <a:gd name="T2" fmla="*/ 0 w 16"/>
                <a:gd name="T3" fmla="*/ 0 h 10"/>
                <a:gd name="T4" fmla="*/ 0 w 16"/>
                <a:gd name="T5" fmla="*/ 0 h 10"/>
                <a:gd name="T6" fmla="*/ 68 w 16"/>
                <a:gd name="T7" fmla="*/ 25 h 10"/>
                <a:gd name="T8" fmla="*/ 135 w 16"/>
                <a:gd name="T9" fmla="*/ 42 h 10"/>
                <a:gd name="T10" fmla="*/ 68 w 16"/>
                <a:gd name="T11" fmla="*/ 59 h 10"/>
                <a:gd name="T12" fmla="*/ 0 w 16"/>
                <a:gd name="T13" fmla="*/ 84 h 10"/>
                <a:gd name="T14" fmla="*/ 0 w 16"/>
                <a:gd name="T15" fmla="*/ 84 h 10"/>
                <a:gd name="T16" fmla="*/ 25 w 16"/>
                <a:gd name="T17" fmla="*/ 42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1" y="4"/>
                    <a:pt x="13" y="4"/>
                    <a:pt x="16" y="5"/>
                  </a:cubicBezTo>
                  <a:cubicBezTo>
                    <a:pt x="13" y="6"/>
                    <a:pt x="11"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18" name="Group 26"/>
          <p:cNvGrpSpPr>
            <a:grpSpLocks/>
          </p:cNvGrpSpPr>
          <p:nvPr/>
        </p:nvGrpSpPr>
        <p:grpSpPr bwMode="auto">
          <a:xfrm>
            <a:off x="2674938" y="4133850"/>
            <a:ext cx="981075" cy="995363"/>
            <a:chOff x="1685" y="2604"/>
            <a:chExt cx="618" cy="627"/>
          </a:xfrm>
        </p:grpSpPr>
        <p:sp>
          <p:nvSpPr>
            <p:cNvPr id="52328" name="Freeform 27"/>
            <p:cNvSpPr>
              <a:spLocks/>
            </p:cNvSpPr>
            <p:nvPr/>
          </p:nvSpPr>
          <p:spPr bwMode="auto">
            <a:xfrm>
              <a:off x="1728" y="2697"/>
              <a:ext cx="575" cy="534"/>
            </a:xfrm>
            <a:custGeom>
              <a:avLst/>
              <a:gdLst>
                <a:gd name="T0" fmla="*/ 575 w 575"/>
                <a:gd name="T1" fmla="*/ 534 h 534"/>
                <a:gd name="T2" fmla="*/ 0 w 575"/>
                <a:gd name="T3" fmla="*/ 534 h 534"/>
                <a:gd name="T4" fmla="*/ 0 w 575"/>
                <a:gd name="T5" fmla="*/ 0 h 534"/>
                <a:gd name="T6" fmla="*/ 0 60000 65536"/>
                <a:gd name="T7" fmla="*/ 0 60000 65536"/>
                <a:gd name="T8" fmla="*/ 0 60000 65536"/>
              </a:gdLst>
              <a:ahLst/>
              <a:cxnLst>
                <a:cxn ang="T6">
                  <a:pos x="T0" y="T1"/>
                </a:cxn>
                <a:cxn ang="T7">
                  <a:pos x="T2" y="T3"/>
                </a:cxn>
                <a:cxn ang="T8">
                  <a:pos x="T4" y="T5"/>
                </a:cxn>
              </a:cxnLst>
              <a:rect l="0" t="0" r="r" b="b"/>
              <a:pathLst>
                <a:path w="575" h="534">
                  <a:moveTo>
                    <a:pt x="575" y="534"/>
                  </a:moveTo>
                  <a:lnTo>
                    <a:pt x="0" y="534"/>
                  </a:lnTo>
                  <a:lnTo>
                    <a:pt x="0"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9" name="Freeform 28"/>
            <p:cNvSpPr>
              <a:spLocks/>
            </p:cNvSpPr>
            <p:nvPr/>
          </p:nvSpPr>
          <p:spPr bwMode="auto">
            <a:xfrm>
              <a:off x="1685" y="2604"/>
              <a:ext cx="85" cy="135"/>
            </a:xfrm>
            <a:custGeom>
              <a:avLst/>
              <a:gdLst>
                <a:gd name="T0" fmla="*/ 43 w 10"/>
                <a:gd name="T1" fmla="*/ 110 h 16"/>
                <a:gd name="T2" fmla="*/ 0 w 10"/>
                <a:gd name="T3" fmla="*/ 135 h 16"/>
                <a:gd name="T4" fmla="*/ 0 w 10"/>
                <a:gd name="T5" fmla="*/ 135 h 16"/>
                <a:gd name="T6" fmla="*/ 26 w 10"/>
                <a:gd name="T7" fmla="*/ 68 h 16"/>
                <a:gd name="T8" fmla="*/ 43 w 10"/>
                <a:gd name="T9" fmla="*/ 0 h 16"/>
                <a:gd name="T10" fmla="*/ 60 w 10"/>
                <a:gd name="T11" fmla="*/ 68 h 16"/>
                <a:gd name="T12" fmla="*/ 85 w 10"/>
                <a:gd name="T13" fmla="*/ 135 h 16"/>
                <a:gd name="T14" fmla="*/ 85 w 10"/>
                <a:gd name="T15" fmla="*/ 135 h 16"/>
                <a:gd name="T16" fmla="*/ 43 w 10"/>
                <a:gd name="T17" fmla="*/ 11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13"/>
                  </a:moveTo>
                  <a:cubicBezTo>
                    <a:pt x="0" y="16"/>
                    <a:pt x="0" y="16"/>
                    <a:pt x="0" y="16"/>
                  </a:cubicBezTo>
                  <a:cubicBezTo>
                    <a:pt x="0" y="16"/>
                    <a:pt x="0" y="16"/>
                    <a:pt x="0" y="16"/>
                  </a:cubicBezTo>
                  <a:cubicBezTo>
                    <a:pt x="3" y="8"/>
                    <a:pt x="3" y="8"/>
                    <a:pt x="3" y="8"/>
                  </a:cubicBezTo>
                  <a:cubicBezTo>
                    <a:pt x="4" y="5"/>
                    <a:pt x="5" y="2"/>
                    <a:pt x="5" y="0"/>
                  </a:cubicBezTo>
                  <a:cubicBezTo>
                    <a:pt x="6" y="2"/>
                    <a:pt x="6" y="5"/>
                    <a:pt x="7" y="8"/>
                  </a:cubicBezTo>
                  <a:cubicBezTo>
                    <a:pt x="10" y="16"/>
                    <a:pt x="10" y="16"/>
                    <a:pt x="10" y="16"/>
                  </a:cubicBezTo>
                  <a:cubicBezTo>
                    <a:pt x="10" y="16"/>
                    <a:pt x="10" y="16"/>
                    <a:pt x="10" y="16"/>
                  </a:cubicBezTo>
                  <a:lnTo>
                    <a:pt x="5" y="1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1" name="Group 29"/>
          <p:cNvGrpSpPr>
            <a:grpSpLocks/>
          </p:cNvGrpSpPr>
          <p:nvPr/>
        </p:nvGrpSpPr>
        <p:grpSpPr bwMode="auto">
          <a:xfrm>
            <a:off x="5468938" y="1781175"/>
            <a:ext cx="1008062" cy="1290638"/>
            <a:chOff x="3445" y="1122"/>
            <a:chExt cx="635" cy="813"/>
          </a:xfrm>
        </p:grpSpPr>
        <p:sp>
          <p:nvSpPr>
            <p:cNvPr id="52326" name="Freeform 30"/>
            <p:cNvSpPr>
              <a:spLocks/>
            </p:cNvSpPr>
            <p:nvPr/>
          </p:nvSpPr>
          <p:spPr bwMode="auto">
            <a:xfrm>
              <a:off x="3547" y="1164"/>
              <a:ext cx="533" cy="771"/>
            </a:xfrm>
            <a:custGeom>
              <a:avLst/>
              <a:gdLst>
                <a:gd name="T0" fmla="*/ 0 w 533"/>
                <a:gd name="T1" fmla="*/ 0 h 771"/>
                <a:gd name="T2" fmla="*/ 533 w 533"/>
                <a:gd name="T3" fmla="*/ 0 h 771"/>
                <a:gd name="T4" fmla="*/ 533 w 533"/>
                <a:gd name="T5" fmla="*/ 771 h 771"/>
                <a:gd name="T6" fmla="*/ 0 60000 65536"/>
                <a:gd name="T7" fmla="*/ 0 60000 65536"/>
                <a:gd name="T8" fmla="*/ 0 60000 65536"/>
              </a:gdLst>
              <a:ahLst/>
              <a:cxnLst>
                <a:cxn ang="T6">
                  <a:pos x="T0" y="T1"/>
                </a:cxn>
                <a:cxn ang="T7">
                  <a:pos x="T2" y="T3"/>
                </a:cxn>
                <a:cxn ang="T8">
                  <a:pos x="T4" y="T5"/>
                </a:cxn>
              </a:cxnLst>
              <a:rect l="0" t="0" r="r" b="b"/>
              <a:pathLst>
                <a:path w="533" h="771">
                  <a:moveTo>
                    <a:pt x="0" y="0"/>
                  </a:moveTo>
                  <a:lnTo>
                    <a:pt x="533" y="0"/>
                  </a:lnTo>
                  <a:lnTo>
                    <a:pt x="533" y="771"/>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7" name="Freeform 31"/>
            <p:cNvSpPr>
              <a:spLocks/>
            </p:cNvSpPr>
            <p:nvPr/>
          </p:nvSpPr>
          <p:spPr bwMode="auto">
            <a:xfrm>
              <a:off x="3445" y="1122"/>
              <a:ext cx="136" cy="84"/>
            </a:xfrm>
            <a:custGeom>
              <a:avLst/>
              <a:gdLst>
                <a:gd name="T0" fmla="*/ 111 w 16"/>
                <a:gd name="T1" fmla="*/ 42 h 10"/>
                <a:gd name="T2" fmla="*/ 136 w 16"/>
                <a:gd name="T3" fmla="*/ 76 h 10"/>
                <a:gd name="T4" fmla="*/ 136 w 16"/>
                <a:gd name="T5" fmla="*/ 84 h 10"/>
                <a:gd name="T6" fmla="*/ 68 w 16"/>
                <a:gd name="T7" fmla="*/ 50 h 10"/>
                <a:gd name="T8" fmla="*/ 0 w 16"/>
                <a:gd name="T9" fmla="*/ 42 h 10"/>
                <a:gd name="T10" fmla="*/ 68 w 16"/>
                <a:gd name="T11" fmla="*/ 25 h 10"/>
                <a:gd name="T12" fmla="*/ 136 w 16"/>
                <a:gd name="T13" fmla="*/ 0 h 10"/>
                <a:gd name="T14" fmla="*/ 136 w 16"/>
                <a:gd name="T15" fmla="*/ 0 h 10"/>
                <a:gd name="T16" fmla="*/ 111 w 16"/>
                <a:gd name="T17" fmla="*/ 42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9"/>
                    <a:pt x="16" y="9"/>
                    <a:pt x="16" y="9"/>
                  </a:cubicBezTo>
                  <a:cubicBezTo>
                    <a:pt x="16" y="10"/>
                    <a:pt x="16" y="10"/>
                    <a:pt x="16" y="10"/>
                  </a:cubicBezTo>
                  <a:cubicBezTo>
                    <a:pt x="8" y="6"/>
                    <a:pt x="8" y="6"/>
                    <a:pt x="8" y="6"/>
                  </a:cubicBezTo>
                  <a:cubicBezTo>
                    <a:pt x="5" y="6"/>
                    <a:pt x="3" y="5"/>
                    <a:pt x="0" y="5"/>
                  </a:cubicBezTo>
                  <a:cubicBezTo>
                    <a:pt x="3" y="4"/>
                    <a:pt x="5" y="3"/>
                    <a:pt x="8" y="3"/>
                  </a:cubicBezTo>
                  <a:cubicBezTo>
                    <a:pt x="16" y="0"/>
                    <a:pt x="16" y="0"/>
                    <a:pt x="16" y="0"/>
                  </a:cubicBezTo>
                  <a:cubicBezTo>
                    <a:pt x="16" y="0"/>
                    <a:pt x="16" y="0"/>
                    <a:pt x="16" y="0"/>
                  </a:cubicBezTo>
                  <a:lnTo>
                    <a:pt x="1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4" name="Group 32"/>
          <p:cNvGrpSpPr>
            <a:grpSpLocks/>
          </p:cNvGrpSpPr>
          <p:nvPr/>
        </p:nvGrpSpPr>
        <p:grpSpPr bwMode="auto">
          <a:xfrm>
            <a:off x="5456238" y="2062163"/>
            <a:ext cx="858837" cy="1009650"/>
            <a:chOff x="3437" y="1299"/>
            <a:chExt cx="541" cy="636"/>
          </a:xfrm>
        </p:grpSpPr>
        <p:sp>
          <p:nvSpPr>
            <p:cNvPr id="52324" name="Freeform 33"/>
            <p:cNvSpPr>
              <a:spLocks/>
            </p:cNvSpPr>
            <p:nvPr/>
          </p:nvSpPr>
          <p:spPr bwMode="auto">
            <a:xfrm>
              <a:off x="3437" y="1299"/>
              <a:ext cx="507" cy="534"/>
            </a:xfrm>
            <a:custGeom>
              <a:avLst/>
              <a:gdLst>
                <a:gd name="T0" fmla="*/ 0 w 507"/>
                <a:gd name="T1" fmla="*/ 0 h 534"/>
                <a:gd name="T2" fmla="*/ 507 w 507"/>
                <a:gd name="T3" fmla="*/ 0 h 534"/>
                <a:gd name="T4" fmla="*/ 507 w 507"/>
                <a:gd name="T5" fmla="*/ 534 h 534"/>
                <a:gd name="T6" fmla="*/ 0 60000 65536"/>
                <a:gd name="T7" fmla="*/ 0 60000 65536"/>
                <a:gd name="T8" fmla="*/ 0 60000 65536"/>
              </a:gdLst>
              <a:ahLst/>
              <a:cxnLst>
                <a:cxn ang="T6">
                  <a:pos x="T0" y="T1"/>
                </a:cxn>
                <a:cxn ang="T7">
                  <a:pos x="T2" y="T3"/>
                </a:cxn>
                <a:cxn ang="T8">
                  <a:pos x="T4" y="T5"/>
                </a:cxn>
              </a:cxnLst>
              <a:rect l="0" t="0" r="r" b="b"/>
              <a:pathLst>
                <a:path w="507" h="534">
                  <a:moveTo>
                    <a:pt x="0" y="0"/>
                  </a:moveTo>
                  <a:lnTo>
                    <a:pt x="507" y="0"/>
                  </a:lnTo>
                  <a:lnTo>
                    <a:pt x="507" y="534"/>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5" name="Freeform 34"/>
            <p:cNvSpPr>
              <a:spLocks/>
            </p:cNvSpPr>
            <p:nvPr/>
          </p:nvSpPr>
          <p:spPr bwMode="auto">
            <a:xfrm>
              <a:off x="3902" y="1799"/>
              <a:ext cx="76" cy="136"/>
            </a:xfrm>
            <a:custGeom>
              <a:avLst/>
              <a:gdLst>
                <a:gd name="T0" fmla="*/ 42 w 9"/>
                <a:gd name="T1" fmla="*/ 26 h 16"/>
                <a:gd name="T2" fmla="*/ 76 w 9"/>
                <a:gd name="T3" fmla="*/ 0 h 16"/>
                <a:gd name="T4" fmla="*/ 76 w 9"/>
                <a:gd name="T5" fmla="*/ 0 h 16"/>
                <a:gd name="T6" fmla="*/ 51 w 9"/>
                <a:gd name="T7" fmla="*/ 68 h 16"/>
                <a:gd name="T8" fmla="*/ 42 w 9"/>
                <a:gd name="T9" fmla="*/ 136 h 16"/>
                <a:gd name="T10" fmla="*/ 25 w 9"/>
                <a:gd name="T11" fmla="*/ 68 h 16"/>
                <a:gd name="T12" fmla="*/ 0 w 9"/>
                <a:gd name="T13" fmla="*/ 0 h 16"/>
                <a:gd name="T14" fmla="*/ 0 w 9"/>
                <a:gd name="T15" fmla="*/ 0 h 16"/>
                <a:gd name="T16" fmla="*/ 42 w 9"/>
                <a:gd name="T17" fmla="*/ 26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3"/>
                  </a:moveTo>
                  <a:cubicBezTo>
                    <a:pt x="9" y="0"/>
                    <a:pt x="9" y="0"/>
                    <a:pt x="9" y="0"/>
                  </a:cubicBezTo>
                  <a:cubicBezTo>
                    <a:pt x="9" y="0"/>
                    <a:pt x="9" y="0"/>
                    <a:pt x="9" y="0"/>
                  </a:cubicBezTo>
                  <a:cubicBezTo>
                    <a:pt x="6" y="8"/>
                    <a:pt x="6" y="8"/>
                    <a:pt x="6" y="8"/>
                  </a:cubicBezTo>
                  <a:cubicBezTo>
                    <a:pt x="6" y="11"/>
                    <a:pt x="5" y="14"/>
                    <a:pt x="5" y="16"/>
                  </a:cubicBezTo>
                  <a:cubicBezTo>
                    <a:pt x="4" y="14"/>
                    <a:pt x="3" y="11"/>
                    <a:pt x="3" y="8"/>
                  </a:cubicBezTo>
                  <a:cubicBezTo>
                    <a:pt x="0" y="0"/>
                    <a:pt x="0" y="0"/>
                    <a:pt x="0" y="0"/>
                  </a:cubicBezTo>
                  <a:cubicBezTo>
                    <a:pt x="0" y="0"/>
                    <a:pt x="0" y="0"/>
                    <a:pt x="0" y="0"/>
                  </a:cubicBezTo>
                  <a:lnTo>
                    <a:pt x="5" y="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27" name="Group 35"/>
          <p:cNvGrpSpPr>
            <a:grpSpLocks/>
          </p:cNvGrpSpPr>
          <p:nvPr/>
        </p:nvGrpSpPr>
        <p:grpSpPr bwMode="auto">
          <a:xfrm>
            <a:off x="5468938" y="4119563"/>
            <a:ext cx="1062037" cy="1223962"/>
            <a:chOff x="3445" y="2595"/>
            <a:chExt cx="669" cy="771"/>
          </a:xfrm>
        </p:grpSpPr>
        <p:sp>
          <p:nvSpPr>
            <p:cNvPr id="52322" name="Freeform 36"/>
            <p:cNvSpPr>
              <a:spLocks/>
            </p:cNvSpPr>
            <p:nvPr/>
          </p:nvSpPr>
          <p:spPr bwMode="auto">
            <a:xfrm>
              <a:off x="3445" y="2697"/>
              <a:ext cx="635" cy="669"/>
            </a:xfrm>
            <a:custGeom>
              <a:avLst/>
              <a:gdLst>
                <a:gd name="T0" fmla="*/ 0 w 635"/>
                <a:gd name="T1" fmla="*/ 669 h 669"/>
                <a:gd name="T2" fmla="*/ 635 w 635"/>
                <a:gd name="T3" fmla="*/ 669 h 669"/>
                <a:gd name="T4" fmla="*/ 635 w 635"/>
                <a:gd name="T5" fmla="*/ 0 h 669"/>
                <a:gd name="T6" fmla="*/ 0 60000 65536"/>
                <a:gd name="T7" fmla="*/ 0 60000 65536"/>
                <a:gd name="T8" fmla="*/ 0 60000 65536"/>
              </a:gdLst>
              <a:ahLst/>
              <a:cxnLst>
                <a:cxn ang="T6">
                  <a:pos x="T0" y="T1"/>
                </a:cxn>
                <a:cxn ang="T7">
                  <a:pos x="T2" y="T3"/>
                </a:cxn>
                <a:cxn ang="T8">
                  <a:pos x="T4" y="T5"/>
                </a:cxn>
              </a:cxnLst>
              <a:rect l="0" t="0" r="r" b="b"/>
              <a:pathLst>
                <a:path w="635" h="669">
                  <a:moveTo>
                    <a:pt x="0" y="669"/>
                  </a:moveTo>
                  <a:lnTo>
                    <a:pt x="635" y="669"/>
                  </a:lnTo>
                  <a:lnTo>
                    <a:pt x="635"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3" name="Freeform 37"/>
            <p:cNvSpPr>
              <a:spLocks/>
            </p:cNvSpPr>
            <p:nvPr/>
          </p:nvSpPr>
          <p:spPr bwMode="auto">
            <a:xfrm>
              <a:off x="4037" y="2595"/>
              <a:ext cx="77" cy="136"/>
            </a:xfrm>
            <a:custGeom>
              <a:avLst/>
              <a:gdLst>
                <a:gd name="T0" fmla="*/ 43 w 9"/>
                <a:gd name="T1" fmla="*/ 119 h 16"/>
                <a:gd name="T2" fmla="*/ 0 w 9"/>
                <a:gd name="T3" fmla="*/ 136 h 16"/>
                <a:gd name="T4" fmla="*/ 0 w 9"/>
                <a:gd name="T5" fmla="*/ 136 h 16"/>
                <a:gd name="T6" fmla="*/ 26 w 9"/>
                <a:gd name="T7" fmla="*/ 68 h 16"/>
                <a:gd name="T8" fmla="*/ 43 w 9"/>
                <a:gd name="T9" fmla="*/ 0 h 16"/>
                <a:gd name="T10" fmla="*/ 51 w 9"/>
                <a:gd name="T11" fmla="*/ 68 h 16"/>
                <a:gd name="T12" fmla="*/ 77 w 9"/>
                <a:gd name="T13" fmla="*/ 136 h 16"/>
                <a:gd name="T14" fmla="*/ 77 w 9"/>
                <a:gd name="T15" fmla="*/ 136 h 16"/>
                <a:gd name="T16" fmla="*/ 43 w 9"/>
                <a:gd name="T17" fmla="*/ 119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14"/>
                  </a:moveTo>
                  <a:cubicBezTo>
                    <a:pt x="0" y="16"/>
                    <a:pt x="0" y="16"/>
                    <a:pt x="0" y="16"/>
                  </a:cubicBezTo>
                  <a:cubicBezTo>
                    <a:pt x="0" y="16"/>
                    <a:pt x="0" y="16"/>
                    <a:pt x="0" y="16"/>
                  </a:cubicBezTo>
                  <a:cubicBezTo>
                    <a:pt x="3" y="8"/>
                    <a:pt x="3" y="8"/>
                    <a:pt x="3" y="8"/>
                  </a:cubicBezTo>
                  <a:cubicBezTo>
                    <a:pt x="3" y="6"/>
                    <a:pt x="4" y="3"/>
                    <a:pt x="5" y="0"/>
                  </a:cubicBezTo>
                  <a:cubicBezTo>
                    <a:pt x="5" y="3"/>
                    <a:pt x="6" y="6"/>
                    <a:pt x="6" y="8"/>
                  </a:cubicBezTo>
                  <a:cubicBezTo>
                    <a:pt x="9" y="16"/>
                    <a:pt x="9" y="16"/>
                    <a:pt x="9" y="16"/>
                  </a:cubicBezTo>
                  <a:cubicBezTo>
                    <a:pt x="9" y="16"/>
                    <a:pt x="9" y="16"/>
                    <a:pt x="9" y="16"/>
                  </a:cubicBezTo>
                  <a:lnTo>
                    <a:pt x="5" y="14"/>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1030" name="Group 38"/>
          <p:cNvGrpSpPr>
            <a:grpSpLocks/>
          </p:cNvGrpSpPr>
          <p:nvPr/>
        </p:nvGrpSpPr>
        <p:grpSpPr bwMode="auto">
          <a:xfrm>
            <a:off x="5468938" y="4119563"/>
            <a:ext cx="792162" cy="1076325"/>
            <a:chOff x="3445" y="2595"/>
            <a:chExt cx="499" cy="678"/>
          </a:xfrm>
        </p:grpSpPr>
        <p:sp>
          <p:nvSpPr>
            <p:cNvPr id="52320" name="Freeform 39"/>
            <p:cNvSpPr>
              <a:spLocks/>
            </p:cNvSpPr>
            <p:nvPr/>
          </p:nvSpPr>
          <p:spPr bwMode="auto">
            <a:xfrm>
              <a:off x="3547" y="2595"/>
              <a:ext cx="397" cy="636"/>
            </a:xfrm>
            <a:custGeom>
              <a:avLst/>
              <a:gdLst>
                <a:gd name="T0" fmla="*/ 0 w 397"/>
                <a:gd name="T1" fmla="*/ 636 h 636"/>
                <a:gd name="T2" fmla="*/ 397 w 397"/>
                <a:gd name="T3" fmla="*/ 636 h 636"/>
                <a:gd name="T4" fmla="*/ 397 w 397"/>
                <a:gd name="T5" fmla="*/ 0 h 636"/>
                <a:gd name="T6" fmla="*/ 0 60000 65536"/>
                <a:gd name="T7" fmla="*/ 0 60000 65536"/>
                <a:gd name="T8" fmla="*/ 0 60000 65536"/>
              </a:gdLst>
              <a:ahLst/>
              <a:cxnLst>
                <a:cxn ang="T6">
                  <a:pos x="T0" y="T1"/>
                </a:cxn>
                <a:cxn ang="T7">
                  <a:pos x="T2" y="T3"/>
                </a:cxn>
                <a:cxn ang="T8">
                  <a:pos x="T4" y="T5"/>
                </a:cxn>
              </a:cxnLst>
              <a:rect l="0" t="0" r="r" b="b"/>
              <a:pathLst>
                <a:path w="397" h="636">
                  <a:moveTo>
                    <a:pt x="0" y="636"/>
                  </a:moveTo>
                  <a:lnTo>
                    <a:pt x="397" y="636"/>
                  </a:lnTo>
                  <a:lnTo>
                    <a:pt x="397"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1" name="Freeform 40"/>
            <p:cNvSpPr>
              <a:spLocks/>
            </p:cNvSpPr>
            <p:nvPr/>
          </p:nvSpPr>
          <p:spPr bwMode="auto">
            <a:xfrm>
              <a:off x="3445" y="3188"/>
              <a:ext cx="136" cy="85"/>
            </a:xfrm>
            <a:custGeom>
              <a:avLst/>
              <a:gdLst>
                <a:gd name="T0" fmla="*/ 111 w 16"/>
                <a:gd name="T1" fmla="*/ 43 h 10"/>
                <a:gd name="T2" fmla="*/ 136 w 16"/>
                <a:gd name="T3" fmla="*/ 85 h 10"/>
                <a:gd name="T4" fmla="*/ 136 w 16"/>
                <a:gd name="T5" fmla="*/ 85 h 10"/>
                <a:gd name="T6" fmla="*/ 68 w 16"/>
                <a:gd name="T7" fmla="*/ 60 h 10"/>
                <a:gd name="T8" fmla="*/ 0 w 16"/>
                <a:gd name="T9" fmla="*/ 43 h 10"/>
                <a:gd name="T10" fmla="*/ 68 w 16"/>
                <a:gd name="T11" fmla="*/ 26 h 10"/>
                <a:gd name="T12" fmla="*/ 136 w 16"/>
                <a:gd name="T13" fmla="*/ 0 h 10"/>
                <a:gd name="T14" fmla="*/ 136 w 16"/>
                <a:gd name="T15" fmla="*/ 0 h 10"/>
                <a:gd name="T16" fmla="*/ 111 w 16"/>
                <a:gd name="T17" fmla="*/ 43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10"/>
                    <a:pt x="16" y="10"/>
                    <a:pt x="16" y="10"/>
                  </a:cubicBezTo>
                  <a:cubicBezTo>
                    <a:pt x="16" y="10"/>
                    <a:pt x="16" y="10"/>
                    <a:pt x="16" y="10"/>
                  </a:cubicBezTo>
                  <a:cubicBezTo>
                    <a:pt x="8" y="7"/>
                    <a:pt x="8" y="7"/>
                    <a:pt x="8" y="7"/>
                  </a:cubicBezTo>
                  <a:cubicBezTo>
                    <a:pt x="6" y="6"/>
                    <a:pt x="3" y="6"/>
                    <a:pt x="0" y="5"/>
                  </a:cubicBezTo>
                  <a:cubicBezTo>
                    <a:pt x="3" y="4"/>
                    <a:pt x="6" y="4"/>
                    <a:pt x="8" y="3"/>
                  </a:cubicBezTo>
                  <a:cubicBezTo>
                    <a:pt x="16" y="0"/>
                    <a:pt x="16" y="0"/>
                    <a:pt x="16" y="0"/>
                  </a:cubicBezTo>
                  <a:cubicBezTo>
                    <a:pt x="16" y="0"/>
                    <a:pt x="16" y="0"/>
                    <a:pt x="16" y="0"/>
                  </a:cubicBezTo>
                  <a:lnTo>
                    <a:pt x="1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49" name="Line 41"/>
          <p:cNvSpPr>
            <a:spLocks noChangeShapeType="1"/>
          </p:cNvSpPr>
          <p:nvPr/>
        </p:nvSpPr>
        <p:spPr bwMode="auto">
          <a:xfrm>
            <a:off x="5603875" y="5719763"/>
            <a:ext cx="268288" cy="1587"/>
          </a:xfrm>
          <a:prstGeom prst="line">
            <a:avLst/>
          </a:prstGeom>
          <a:noFill/>
          <a:ln w="12700">
            <a:solidFill>
              <a:srgbClr val="E17E2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Freeform 42"/>
          <p:cNvSpPr>
            <a:spLocks/>
          </p:cNvSpPr>
          <p:nvPr/>
        </p:nvSpPr>
        <p:spPr bwMode="auto">
          <a:xfrm>
            <a:off x="5818188" y="5653088"/>
            <a:ext cx="215900" cy="134937"/>
          </a:xfrm>
          <a:custGeom>
            <a:avLst/>
            <a:gdLst>
              <a:gd name="T0" fmla="*/ 40481 w 16"/>
              <a:gd name="T1" fmla="*/ 67469 h 10"/>
              <a:gd name="T2" fmla="*/ 0 w 16"/>
              <a:gd name="T3" fmla="*/ 0 h 10"/>
              <a:gd name="T4" fmla="*/ 0 w 16"/>
              <a:gd name="T5" fmla="*/ 0 h 10"/>
              <a:gd name="T6" fmla="*/ 107950 w 16"/>
              <a:gd name="T7" fmla="*/ 40481 h 10"/>
              <a:gd name="T8" fmla="*/ 215900 w 16"/>
              <a:gd name="T9" fmla="*/ 67469 h 10"/>
              <a:gd name="T10" fmla="*/ 107950 w 16"/>
              <a:gd name="T11" fmla="*/ 94456 h 10"/>
              <a:gd name="T12" fmla="*/ 0 w 16"/>
              <a:gd name="T13" fmla="*/ 134937 h 10"/>
              <a:gd name="T14" fmla="*/ 0 w 16"/>
              <a:gd name="T15" fmla="*/ 134937 h 10"/>
              <a:gd name="T16" fmla="*/ 40481 w 16"/>
              <a:gd name="T17" fmla="*/ 67469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4"/>
                  <a:pt x="16" y="5"/>
                </a:cubicBezTo>
                <a:cubicBezTo>
                  <a:pt x="13" y="6"/>
                  <a:pt x="10" y="6"/>
                  <a:pt x="8" y="7"/>
                </a:cubicBezTo>
                <a:cubicBezTo>
                  <a:pt x="0" y="10"/>
                  <a:pt x="0" y="10"/>
                  <a:pt x="0" y="10"/>
                </a:cubicBezTo>
                <a:cubicBezTo>
                  <a:pt x="0" y="10"/>
                  <a:pt x="0" y="10"/>
                  <a:pt x="0" y="10"/>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51" name="Line 43"/>
          <p:cNvSpPr>
            <a:spLocks noChangeShapeType="1"/>
          </p:cNvSpPr>
          <p:nvPr/>
        </p:nvSpPr>
        <p:spPr bwMode="auto">
          <a:xfrm>
            <a:off x="5603875" y="6110288"/>
            <a:ext cx="268288" cy="1587"/>
          </a:xfrm>
          <a:prstGeom prst="line">
            <a:avLst/>
          </a:prstGeom>
          <a:noFill/>
          <a:ln w="12700">
            <a:solidFill>
              <a:srgbClr val="75BC4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2" name="Freeform 44"/>
          <p:cNvSpPr>
            <a:spLocks/>
          </p:cNvSpPr>
          <p:nvPr/>
        </p:nvSpPr>
        <p:spPr bwMode="auto">
          <a:xfrm>
            <a:off x="5818188" y="6042025"/>
            <a:ext cx="215900" cy="134938"/>
          </a:xfrm>
          <a:custGeom>
            <a:avLst/>
            <a:gdLst>
              <a:gd name="T0" fmla="*/ 40481 w 16"/>
              <a:gd name="T1" fmla="*/ 67469 h 10"/>
              <a:gd name="T2" fmla="*/ 0 w 16"/>
              <a:gd name="T3" fmla="*/ 0 h 10"/>
              <a:gd name="T4" fmla="*/ 0 w 16"/>
              <a:gd name="T5" fmla="*/ 0 h 10"/>
              <a:gd name="T6" fmla="*/ 107950 w 16"/>
              <a:gd name="T7" fmla="*/ 40481 h 10"/>
              <a:gd name="T8" fmla="*/ 215900 w 16"/>
              <a:gd name="T9" fmla="*/ 67469 h 10"/>
              <a:gd name="T10" fmla="*/ 107950 w 16"/>
              <a:gd name="T11" fmla="*/ 94457 h 10"/>
              <a:gd name="T12" fmla="*/ 0 w 16"/>
              <a:gd name="T13" fmla="*/ 134938 h 10"/>
              <a:gd name="T14" fmla="*/ 0 w 16"/>
              <a:gd name="T15" fmla="*/ 134938 h 10"/>
              <a:gd name="T16" fmla="*/ 40481 w 16"/>
              <a:gd name="T17" fmla="*/ 67469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5"/>
                  <a:pt x="16" y="5"/>
                </a:cubicBezTo>
                <a:cubicBezTo>
                  <a:pt x="13" y="6"/>
                  <a:pt x="10"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1037" name="Rectangle 45"/>
          <p:cNvSpPr>
            <a:spLocks noChangeArrowheads="1"/>
          </p:cNvSpPr>
          <p:nvPr/>
        </p:nvSpPr>
        <p:spPr bwMode="auto">
          <a:xfrm>
            <a:off x="5761038" y="1674813"/>
            <a:ext cx="53181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Spending</a:t>
            </a:r>
            <a:endParaRPr lang="en-US" altLang="en-US" sz="2400">
              <a:latin typeface="Times New Roman" pitchFamily="18" charset="0"/>
            </a:endParaRPr>
          </a:p>
        </p:txBody>
      </p:sp>
      <p:grpSp>
        <p:nvGrpSpPr>
          <p:cNvPr id="341038" name="Group 46"/>
          <p:cNvGrpSpPr>
            <a:grpSpLocks/>
          </p:cNvGrpSpPr>
          <p:nvPr/>
        </p:nvGrpSpPr>
        <p:grpSpPr bwMode="auto">
          <a:xfrm>
            <a:off x="5537200" y="2062163"/>
            <a:ext cx="615950" cy="477837"/>
            <a:chOff x="3488" y="1299"/>
            <a:chExt cx="388" cy="301"/>
          </a:xfrm>
        </p:grpSpPr>
        <p:sp>
          <p:nvSpPr>
            <p:cNvPr id="52317" name="Rectangle 47"/>
            <p:cNvSpPr>
              <a:spLocks noChangeArrowheads="1"/>
            </p:cNvSpPr>
            <p:nvPr/>
          </p:nvSpPr>
          <p:spPr bwMode="auto">
            <a:xfrm>
              <a:off x="3488" y="1299"/>
              <a:ext cx="38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a:t>
              </a:r>
              <a:endParaRPr lang="en-US" altLang="en-US" sz="2400">
                <a:latin typeface="Times New Roman" pitchFamily="18" charset="0"/>
              </a:endParaRPr>
            </a:p>
          </p:txBody>
        </p:sp>
        <p:sp>
          <p:nvSpPr>
            <p:cNvPr id="52318" name="Rectangle 48"/>
            <p:cNvSpPr>
              <a:spLocks noChangeArrowheads="1"/>
            </p:cNvSpPr>
            <p:nvPr/>
          </p:nvSpPr>
          <p:spPr bwMode="auto">
            <a:xfrm>
              <a:off x="3488" y="1401"/>
              <a:ext cx="29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services</a:t>
              </a:r>
              <a:endParaRPr lang="en-US" altLang="en-US" sz="2400">
                <a:latin typeface="Times New Roman" pitchFamily="18" charset="0"/>
              </a:endParaRPr>
            </a:p>
          </p:txBody>
        </p:sp>
        <p:sp>
          <p:nvSpPr>
            <p:cNvPr id="52319" name="Rectangle 49"/>
            <p:cNvSpPr>
              <a:spLocks noChangeArrowheads="1"/>
            </p:cNvSpPr>
            <p:nvPr/>
          </p:nvSpPr>
          <p:spPr bwMode="auto">
            <a:xfrm>
              <a:off x="3488" y="1504"/>
              <a:ext cx="242"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bought</a:t>
              </a:r>
              <a:endParaRPr lang="en-US" altLang="en-US" sz="2400">
                <a:latin typeface="Times New Roman" pitchFamily="18" charset="0"/>
              </a:endParaRPr>
            </a:p>
          </p:txBody>
        </p:sp>
      </p:grpSp>
      <p:sp>
        <p:nvSpPr>
          <p:cNvPr id="341042" name="Rectangle 50"/>
          <p:cNvSpPr>
            <a:spLocks noChangeArrowheads="1"/>
          </p:cNvSpPr>
          <p:nvPr/>
        </p:nvSpPr>
        <p:spPr bwMode="auto">
          <a:xfrm>
            <a:off x="3063875" y="1682750"/>
            <a:ext cx="5048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Revenue</a:t>
            </a:r>
            <a:endParaRPr lang="en-US" altLang="en-US" sz="2400">
              <a:latin typeface="Times New Roman" pitchFamily="18" charset="0"/>
            </a:endParaRPr>
          </a:p>
        </p:txBody>
      </p:sp>
      <p:grpSp>
        <p:nvGrpSpPr>
          <p:cNvPr id="341043" name="Group 51"/>
          <p:cNvGrpSpPr>
            <a:grpSpLocks/>
          </p:cNvGrpSpPr>
          <p:nvPr/>
        </p:nvGrpSpPr>
        <p:grpSpPr bwMode="auto">
          <a:xfrm>
            <a:off x="2998788" y="2070100"/>
            <a:ext cx="709612" cy="477838"/>
            <a:chOff x="1889" y="1304"/>
            <a:chExt cx="447" cy="301"/>
          </a:xfrm>
        </p:grpSpPr>
        <p:sp>
          <p:nvSpPr>
            <p:cNvPr id="52314" name="Rectangle 52"/>
            <p:cNvSpPr>
              <a:spLocks noChangeArrowheads="1"/>
            </p:cNvSpPr>
            <p:nvPr/>
          </p:nvSpPr>
          <p:spPr bwMode="auto">
            <a:xfrm>
              <a:off x="1889" y="1304"/>
              <a:ext cx="23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a:t>
              </a:r>
              <a:endParaRPr lang="en-US" altLang="en-US" sz="2400">
                <a:latin typeface="Times New Roman" pitchFamily="18" charset="0"/>
              </a:endParaRPr>
            </a:p>
          </p:txBody>
        </p:sp>
        <p:sp>
          <p:nvSpPr>
            <p:cNvPr id="52315" name="Rectangle 53"/>
            <p:cNvSpPr>
              <a:spLocks noChangeArrowheads="1"/>
            </p:cNvSpPr>
            <p:nvPr/>
          </p:nvSpPr>
          <p:spPr bwMode="auto">
            <a:xfrm>
              <a:off x="1889" y="1406"/>
              <a:ext cx="4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services</a:t>
              </a:r>
              <a:endParaRPr lang="en-US" altLang="en-US" sz="2400">
                <a:latin typeface="Times New Roman" pitchFamily="18" charset="0"/>
              </a:endParaRPr>
            </a:p>
          </p:txBody>
        </p:sp>
        <p:sp>
          <p:nvSpPr>
            <p:cNvPr id="52316" name="Rectangle 54"/>
            <p:cNvSpPr>
              <a:spLocks noChangeArrowheads="1"/>
            </p:cNvSpPr>
            <p:nvPr/>
          </p:nvSpPr>
          <p:spPr bwMode="auto">
            <a:xfrm>
              <a:off x="1889" y="1509"/>
              <a:ext cx="14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sold</a:t>
              </a:r>
              <a:endParaRPr lang="en-US" altLang="en-US" sz="2400">
                <a:latin typeface="Times New Roman" pitchFamily="18" charset="0"/>
              </a:endParaRPr>
            </a:p>
          </p:txBody>
        </p:sp>
      </p:grpSp>
      <p:grpSp>
        <p:nvGrpSpPr>
          <p:cNvPr id="341047" name="Group 55"/>
          <p:cNvGrpSpPr>
            <a:grpSpLocks/>
          </p:cNvGrpSpPr>
          <p:nvPr/>
        </p:nvGrpSpPr>
        <p:grpSpPr bwMode="auto">
          <a:xfrm>
            <a:off x="5549900" y="4773613"/>
            <a:ext cx="665163" cy="315912"/>
            <a:chOff x="3496" y="3007"/>
            <a:chExt cx="419" cy="199"/>
          </a:xfrm>
        </p:grpSpPr>
        <p:sp>
          <p:nvSpPr>
            <p:cNvPr id="52312" name="Rectangle 56"/>
            <p:cNvSpPr>
              <a:spLocks noChangeArrowheads="1"/>
            </p:cNvSpPr>
            <p:nvPr/>
          </p:nvSpPr>
          <p:spPr bwMode="auto">
            <a:xfrm>
              <a:off x="3496" y="3007"/>
              <a:ext cx="41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Labor, land,</a:t>
              </a:r>
              <a:endParaRPr lang="en-US" altLang="en-US" sz="2400">
                <a:latin typeface="Times New Roman" pitchFamily="18" charset="0"/>
              </a:endParaRPr>
            </a:p>
          </p:txBody>
        </p:sp>
        <p:sp>
          <p:nvSpPr>
            <p:cNvPr id="52313" name="Rectangle 57"/>
            <p:cNvSpPr>
              <a:spLocks noChangeArrowheads="1"/>
            </p:cNvSpPr>
            <p:nvPr/>
          </p:nvSpPr>
          <p:spPr bwMode="auto">
            <a:xfrm>
              <a:off x="3514" y="3110"/>
              <a:ext cx="38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capital</a:t>
              </a:r>
              <a:endParaRPr lang="en-US" altLang="en-US" sz="2400">
                <a:latin typeface="Times New Roman" pitchFamily="18" charset="0"/>
              </a:endParaRPr>
            </a:p>
          </p:txBody>
        </p:sp>
      </p:grpSp>
      <p:sp>
        <p:nvSpPr>
          <p:cNvPr id="341050" name="Rectangle 58"/>
          <p:cNvSpPr>
            <a:spLocks noChangeArrowheads="1"/>
          </p:cNvSpPr>
          <p:nvPr/>
        </p:nvSpPr>
        <p:spPr bwMode="auto">
          <a:xfrm>
            <a:off x="5622925" y="5356225"/>
            <a:ext cx="4143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Income</a:t>
            </a:r>
            <a:endParaRPr lang="en-US" altLang="en-US" sz="2400">
              <a:latin typeface="Times New Roman" pitchFamily="18" charset="0"/>
            </a:endParaRPr>
          </a:p>
        </p:txBody>
      </p:sp>
      <p:sp>
        <p:nvSpPr>
          <p:cNvPr id="52259" name="Rectangle 59"/>
          <p:cNvSpPr>
            <a:spLocks noChangeArrowheads="1"/>
          </p:cNvSpPr>
          <p:nvPr/>
        </p:nvSpPr>
        <p:spPr bwMode="auto">
          <a:xfrm>
            <a:off x="6097588" y="5621338"/>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0" name="Rectangle 60"/>
          <p:cNvSpPr>
            <a:spLocks noChangeArrowheads="1"/>
          </p:cNvSpPr>
          <p:nvPr/>
        </p:nvSpPr>
        <p:spPr bwMode="auto">
          <a:xfrm>
            <a:off x="6159500" y="5653088"/>
            <a:ext cx="923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Flow of inputs </a:t>
            </a:r>
            <a:endParaRPr lang="en-US" altLang="en-US" sz="2400">
              <a:latin typeface="Times New Roman" pitchFamily="18" charset="0"/>
            </a:endParaRPr>
          </a:p>
        </p:txBody>
      </p:sp>
      <p:sp>
        <p:nvSpPr>
          <p:cNvPr id="52261" name="Rectangle 61"/>
          <p:cNvSpPr>
            <a:spLocks noChangeArrowheads="1"/>
          </p:cNvSpPr>
          <p:nvPr/>
        </p:nvSpPr>
        <p:spPr bwMode="auto">
          <a:xfrm>
            <a:off x="5992813" y="578485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2" name="Rectangle 62"/>
          <p:cNvSpPr>
            <a:spLocks noChangeArrowheads="1"/>
          </p:cNvSpPr>
          <p:nvPr/>
        </p:nvSpPr>
        <p:spPr bwMode="auto">
          <a:xfrm>
            <a:off x="6270625" y="5816600"/>
            <a:ext cx="6572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outputs</a:t>
            </a:r>
            <a:endParaRPr lang="en-US" altLang="en-US" sz="2400">
              <a:latin typeface="Times New Roman" pitchFamily="18" charset="0"/>
            </a:endParaRPr>
          </a:p>
        </p:txBody>
      </p:sp>
      <p:sp>
        <p:nvSpPr>
          <p:cNvPr id="52263" name="Rectangle 63"/>
          <p:cNvSpPr>
            <a:spLocks noChangeArrowheads="1"/>
          </p:cNvSpPr>
          <p:nvPr/>
        </p:nvSpPr>
        <p:spPr bwMode="auto">
          <a:xfrm>
            <a:off x="6097588" y="5980113"/>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4" name="Rectangle 64"/>
          <p:cNvSpPr>
            <a:spLocks noChangeArrowheads="1"/>
          </p:cNvSpPr>
          <p:nvPr/>
        </p:nvSpPr>
        <p:spPr bwMode="auto">
          <a:xfrm>
            <a:off x="6159500" y="6011863"/>
            <a:ext cx="9255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Flow of dollars</a:t>
            </a:r>
            <a:endParaRPr lang="en-US" altLang="en-US" sz="2400">
              <a:latin typeface="Times New Roman" pitchFamily="18" charset="0"/>
            </a:endParaRPr>
          </a:p>
        </p:txBody>
      </p:sp>
      <p:grpSp>
        <p:nvGrpSpPr>
          <p:cNvPr id="341057" name="Group 65"/>
          <p:cNvGrpSpPr>
            <a:grpSpLocks/>
          </p:cNvGrpSpPr>
          <p:nvPr/>
        </p:nvGrpSpPr>
        <p:grpSpPr bwMode="auto">
          <a:xfrm>
            <a:off x="2874963" y="4806950"/>
            <a:ext cx="588962" cy="314325"/>
            <a:chOff x="1811" y="3028"/>
            <a:chExt cx="371" cy="198"/>
          </a:xfrm>
        </p:grpSpPr>
        <p:sp>
          <p:nvSpPr>
            <p:cNvPr id="52310" name="Rectangle 66"/>
            <p:cNvSpPr>
              <a:spLocks noChangeArrowheads="1"/>
            </p:cNvSpPr>
            <p:nvPr/>
          </p:nvSpPr>
          <p:spPr bwMode="auto">
            <a:xfrm>
              <a:off x="1821" y="3028"/>
              <a:ext cx="35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Factors of</a:t>
              </a:r>
              <a:endParaRPr lang="en-US" altLang="en-US" sz="2400">
                <a:latin typeface="Times New Roman" pitchFamily="18" charset="0"/>
              </a:endParaRPr>
            </a:p>
          </p:txBody>
        </p:sp>
        <p:sp>
          <p:nvSpPr>
            <p:cNvPr id="52311" name="Rectangle 67"/>
            <p:cNvSpPr>
              <a:spLocks noChangeArrowheads="1"/>
            </p:cNvSpPr>
            <p:nvPr/>
          </p:nvSpPr>
          <p:spPr bwMode="auto">
            <a:xfrm>
              <a:off x="1811" y="3130"/>
              <a:ext cx="37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production</a:t>
              </a:r>
              <a:endParaRPr lang="en-US" altLang="en-US" sz="2400">
                <a:latin typeface="Times New Roman" pitchFamily="18" charset="0"/>
              </a:endParaRPr>
            </a:p>
          </p:txBody>
        </p:sp>
      </p:grpSp>
      <p:grpSp>
        <p:nvGrpSpPr>
          <p:cNvPr id="341060" name="Group 68"/>
          <p:cNvGrpSpPr>
            <a:grpSpLocks/>
          </p:cNvGrpSpPr>
          <p:nvPr/>
        </p:nvGrpSpPr>
        <p:grpSpPr bwMode="auto">
          <a:xfrm>
            <a:off x="2619375" y="5356225"/>
            <a:ext cx="715963" cy="314325"/>
            <a:chOff x="1650" y="3374"/>
            <a:chExt cx="451" cy="198"/>
          </a:xfrm>
        </p:grpSpPr>
        <p:sp>
          <p:nvSpPr>
            <p:cNvPr id="52308" name="Rectangle 69"/>
            <p:cNvSpPr>
              <a:spLocks noChangeArrowheads="1"/>
            </p:cNvSpPr>
            <p:nvPr/>
          </p:nvSpPr>
          <p:spPr bwMode="auto">
            <a:xfrm>
              <a:off x="1650" y="3374"/>
              <a:ext cx="45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Wages, rent,</a:t>
              </a:r>
              <a:endParaRPr lang="en-US" altLang="en-US" sz="2400">
                <a:latin typeface="Times New Roman" pitchFamily="18" charset="0"/>
              </a:endParaRPr>
            </a:p>
          </p:txBody>
        </p:sp>
        <p:sp>
          <p:nvSpPr>
            <p:cNvPr id="52309" name="Rectangle 70"/>
            <p:cNvSpPr>
              <a:spLocks noChangeArrowheads="1"/>
            </p:cNvSpPr>
            <p:nvPr/>
          </p:nvSpPr>
          <p:spPr bwMode="auto">
            <a:xfrm>
              <a:off x="1650" y="3476"/>
              <a:ext cx="33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and profit</a:t>
              </a:r>
              <a:endParaRPr lang="en-US" altLang="en-US" sz="2400">
                <a:latin typeface="Times New Roman" pitchFamily="18" charset="0"/>
              </a:endParaRPr>
            </a:p>
          </p:txBody>
        </p:sp>
      </p:grpSp>
      <p:sp>
        <p:nvSpPr>
          <p:cNvPr id="52267" name="Rectangle 71"/>
          <p:cNvSpPr>
            <a:spLocks noChangeArrowheads="1"/>
          </p:cNvSpPr>
          <p:nvPr/>
        </p:nvSpPr>
        <p:spPr bwMode="auto">
          <a:xfrm>
            <a:off x="2212975" y="3535363"/>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8" name="Rectangle 72"/>
          <p:cNvSpPr>
            <a:spLocks noChangeArrowheads="1"/>
          </p:cNvSpPr>
          <p:nvPr/>
        </p:nvSpPr>
        <p:spPr bwMode="auto">
          <a:xfrm>
            <a:off x="2168525" y="3697288"/>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69" name="Rectangle 73"/>
          <p:cNvSpPr>
            <a:spLocks noChangeArrowheads="1"/>
          </p:cNvSpPr>
          <p:nvPr/>
        </p:nvSpPr>
        <p:spPr bwMode="auto">
          <a:xfrm>
            <a:off x="2212975" y="3860800"/>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0" name="Rectangle 74"/>
          <p:cNvSpPr>
            <a:spLocks noChangeArrowheads="1"/>
          </p:cNvSpPr>
          <p:nvPr/>
        </p:nvSpPr>
        <p:spPr bwMode="auto">
          <a:xfrm>
            <a:off x="2168525" y="4022725"/>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67" name="Group 75"/>
          <p:cNvGrpSpPr>
            <a:grpSpLocks/>
          </p:cNvGrpSpPr>
          <p:nvPr/>
        </p:nvGrpSpPr>
        <p:grpSpPr bwMode="auto">
          <a:xfrm>
            <a:off x="1816100" y="3071813"/>
            <a:ext cx="1652588" cy="1035050"/>
            <a:chOff x="1144" y="1935"/>
            <a:chExt cx="1041" cy="652"/>
          </a:xfrm>
        </p:grpSpPr>
        <p:sp>
          <p:nvSpPr>
            <p:cNvPr id="52302" name="Rectangle 76"/>
            <p:cNvSpPr>
              <a:spLocks noChangeArrowheads="1"/>
            </p:cNvSpPr>
            <p:nvPr/>
          </p:nvSpPr>
          <p:spPr bwMode="auto">
            <a:xfrm>
              <a:off x="1144" y="1935"/>
              <a:ext cx="1041"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303" name="Rectangle 77"/>
            <p:cNvSpPr>
              <a:spLocks noChangeArrowheads="1"/>
            </p:cNvSpPr>
            <p:nvPr/>
          </p:nvSpPr>
          <p:spPr bwMode="auto">
            <a:xfrm>
              <a:off x="1540" y="2028"/>
              <a:ext cx="2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FIRMS</a:t>
              </a:r>
              <a:endParaRPr lang="en-US" altLang="en-US" sz="2400">
                <a:latin typeface="Times New Roman" pitchFamily="18" charset="0"/>
              </a:endParaRPr>
            </a:p>
          </p:txBody>
        </p:sp>
        <p:sp>
          <p:nvSpPr>
            <p:cNvPr id="52304" name="Rectangle 78"/>
            <p:cNvSpPr>
              <a:spLocks noChangeArrowheads="1"/>
            </p:cNvSpPr>
            <p:nvPr/>
          </p:nvSpPr>
          <p:spPr bwMode="auto">
            <a:xfrm>
              <a:off x="1352" y="2131"/>
              <a:ext cx="62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Produce and sell</a:t>
              </a:r>
              <a:endParaRPr lang="en-US" altLang="en-US" sz="2400">
                <a:latin typeface="Times New Roman" pitchFamily="18" charset="0"/>
              </a:endParaRPr>
            </a:p>
          </p:txBody>
        </p:sp>
        <p:sp>
          <p:nvSpPr>
            <p:cNvPr id="52305" name="Rectangle 79"/>
            <p:cNvSpPr>
              <a:spLocks noChangeArrowheads="1"/>
            </p:cNvSpPr>
            <p:nvPr/>
          </p:nvSpPr>
          <p:spPr bwMode="auto">
            <a:xfrm>
              <a:off x="1380" y="2233"/>
              <a:ext cx="68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sp>
          <p:nvSpPr>
            <p:cNvPr id="52306" name="Rectangle 80"/>
            <p:cNvSpPr>
              <a:spLocks noChangeArrowheads="1"/>
            </p:cNvSpPr>
            <p:nvPr/>
          </p:nvSpPr>
          <p:spPr bwMode="auto">
            <a:xfrm>
              <a:off x="1352" y="2336"/>
              <a:ext cx="7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Hire and use factors</a:t>
              </a:r>
              <a:endParaRPr lang="en-US" altLang="en-US" sz="2400">
                <a:latin typeface="Times New Roman" pitchFamily="18" charset="0"/>
              </a:endParaRPr>
            </a:p>
          </p:txBody>
        </p:sp>
        <p:sp>
          <p:nvSpPr>
            <p:cNvPr id="52307" name="Rectangle 81"/>
            <p:cNvSpPr>
              <a:spLocks noChangeArrowheads="1"/>
            </p:cNvSpPr>
            <p:nvPr/>
          </p:nvSpPr>
          <p:spPr bwMode="auto">
            <a:xfrm>
              <a:off x="1380" y="2438"/>
              <a:ext cx="4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of production</a:t>
              </a:r>
              <a:endParaRPr lang="en-US" altLang="en-US" sz="2400">
                <a:latin typeface="Times New Roman" pitchFamily="18" charset="0"/>
              </a:endParaRPr>
            </a:p>
          </p:txBody>
        </p:sp>
      </p:grpSp>
      <p:sp>
        <p:nvSpPr>
          <p:cNvPr id="52272" name="Rectangle 82"/>
          <p:cNvSpPr>
            <a:spLocks noChangeArrowheads="1"/>
          </p:cNvSpPr>
          <p:nvPr/>
        </p:nvSpPr>
        <p:spPr bwMode="auto">
          <a:xfrm>
            <a:off x="5597525" y="3535363"/>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3" name="Rectangle 83"/>
          <p:cNvSpPr>
            <a:spLocks noChangeArrowheads="1"/>
          </p:cNvSpPr>
          <p:nvPr/>
        </p:nvSpPr>
        <p:spPr bwMode="auto">
          <a:xfrm>
            <a:off x="5553075" y="3697288"/>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4" name="Rectangle 84"/>
          <p:cNvSpPr>
            <a:spLocks noChangeArrowheads="1"/>
          </p:cNvSpPr>
          <p:nvPr/>
        </p:nvSpPr>
        <p:spPr bwMode="auto">
          <a:xfrm>
            <a:off x="5597525" y="3860800"/>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5" name="Rectangle 85"/>
          <p:cNvSpPr>
            <a:spLocks noChangeArrowheads="1"/>
          </p:cNvSpPr>
          <p:nvPr/>
        </p:nvSpPr>
        <p:spPr bwMode="auto">
          <a:xfrm>
            <a:off x="5553075" y="4022725"/>
            <a:ext cx="968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78" name="Group 86"/>
          <p:cNvGrpSpPr>
            <a:grpSpLocks/>
          </p:cNvGrpSpPr>
          <p:nvPr/>
        </p:nvGrpSpPr>
        <p:grpSpPr bwMode="auto">
          <a:xfrm>
            <a:off x="5537200" y="3071813"/>
            <a:ext cx="1651000" cy="1035050"/>
            <a:chOff x="3488" y="1935"/>
            <a:chExt cx="1040" cy="652"/>
          </a:xfrm>
        </p:grpSpPr>
        <p:sp>
          <p:nvSpPr>
            <p:cNvPr id="52296" name="Rectangle 87"/>
            <p:cNvSpPr>
              <a:spLocks noChangeArrowheads="1"/>
            </p:cNvSpPr>
            <p:nvPr/>
          </p:nvSpPr>
          <p:spPr bwMode="auto">
            <a:xfrm>
              <a:off x="3488" y="1935"/>
              <a:ext cx="1040"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97" name="Rectangle 88"/>
            <p:cNvSpPr>
              <a:spLocks noChangeArrowheads="1"/>
            </p:cNvSpPr>
            <p:nvPr/>
          </p:nvSpPr>
          <p:spPr bwMode="auto">
            <a:xfrm>
              <a:off x="3667" y="2127"/>
              <a:ext cx="66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Buy and consume</a:t>
              </a:r>
              <a:endParaRPr lang="en-US" altLang="en-US" sz="2400">
                <a:latin typeface="Times New Roman" pitchFamily="18" charset="0"/>
              </a:endParaRPr>
            </a:p>
          </p:txBody>
        </p:sp>
        <p:sp>
          <p:nvSpPr>
            <p:cNvPr id="52298" name="Rectangle 89"/>
            <p:cNvSpPr>
              <a:spLocks noChangeArrowheads="1"/>
            </p:cNvSpPr>
            <p:nvPr/>
          </p:nvSpPr>
          <p:spPr bwMode="auto">
            <a:xfrm>
              <a:off x="3699" y="2229"/>
              <a:ext cx="68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sp>
          <p:nvSpPr>
            <p:cNvPr id="52299" name="Rectangle 90"/>
            <p:cNvSpPr>
              <a:spLocks noChangeArrowheads="1"/>
            </p:cNvSpPr>
            <p:nvPr/>
          </p:nvSpPr>
          <p:spPr bwMode="auto">
            <a:xfrm>
              <a:off x="3667" y="2332"/>
              <a:ext cx="74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Own and sell factors</a:t>
              </a:r>
              <a:endParaRPr lang="en-US" altLang="en-US" sz="2400">
                <a:latin typeface="Times New Roman" pitchFamily="18" charset="0"/>
              </a:endParaRPr>
            </a:p>
          </p:txBody>
        </p:sp>
        <p:sp>
          <p:nvSpPr>
            <p:cNvPr id="52300" name="Rectangle 91"/>
            <p:cNvSpPr>
              <a:spLocks noChangeArrowheads="1"/>
            </p:cNvSpPr>
            <p:nvPr/>
          </p:nvSpPr>
          <p:spPr bwMode="auto">
            <a:xfrm>
              <a:off x="3699" y="2434"/>
              <a:ext cx="4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of production</a:t>
              </a:r>
              <a:endParaRPr lang="en-US" altLang="en-US" sz="2400">
                <a:latin typeface="Times New Roman" pitchFamily="18" charset="0"/>
              </a:endParaRPr>
            </a:p>
          </p:txBody>
        </p:sp>
        <p:sp>
          <p:nvSpPr>
            <p:cNvPr id="52301" name="Rectangle 92"/>
            <p:cNvSpPr>
              <a:spLocks noChangeArrowheads="1"/>
            </p:cNvSpPr>
            <p:nvPr/>
          </p:nvSpPr>
          <p:spPr bwMode="auto">
            <a:xfrm>
              <a:off x="3728" y="2024"/>
              <a:ext cx="5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HOUSEHOLDS</a:t>
              </a:r>
              <a:endParaRPr lang="en-US" altLang="en-US" sz="2400">
                <a:latin typeface="Times New Roman" pitchFamily="18" charset="0"/>
              </a:endParaRPr>
            </a:p>
          </p:txBody>
        </p:sp>
      </p:grpSp>
      <p:sp>
        <p:nvSpPr>
          <p:cNvPr id="52277" name="Rectangle 93"/>
          <p:cNvSpPr>
            <a:spLocks noChangeArrowheads="1"/>
          </p:cNvSpPr>
          <p:nvPr/>
        </p:nvSpPr>
        <p:spPr bwMode="auto">
          <a:xfrm>
            <a:off x="4084638" y="5348288"/>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78" name="Rectangle 94"/>
          <p:cNvSpPr>
            <a:spLocks noChangeArrowheads="1"/>
          </p:cNvSpPr>
          <p:nvPr/>
        </p:nvSpPr>
        <p:spPr bwMode="auto">
          <a:xfrm>
            <a:off x="4084638" y="551180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87" name="Group 95"/>
          <p:cNvGrpSpPr>
            <a:grpSpLocks/>
          </p:cNvGrpSpPr>
          <p:nvPr/>
        </p:nvGrpSpPr>
        <p:grpSpPr bwMode="auto">
          <a:xfrm>
            <a:off x="3656013" y="4591050"/>
            <a:ext cx="1827212" cy="1290638"/>
            <a:chOff x="2303" y="2892"/>
            <a:chExt cx="1151" cy="813"/>
          </a:xfrm>
        </p:grpSpPr>
        <p:sp>
          <p:nvSpPr>
            <p:cNvPr id="52289" name="Oval 96"/>
            <p:cNvSpPr>
              <a:spLocks noChangeArrowheads="1"/>
            </p:cNvSpPr>
            <p:nvPr/>
          </p:nvSpPr>
          <p:spPr bwMode="auto">
            <a:xfrm>
              <a:off x="2303" y="2892"/>
              <a:ext cx="1151" cy="813"/>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90" name="Rectangle 97"/>
            <p:cNvSpPr>
              <a:spLocks noChangeArrowheads="1"/>
            </p:cNvSpPr>
            <p:nvPr/>
          </p:nvSpPr>
          <p:spPr bwMode="auto">
            <a:xfrm>
              <a:off x="2668" y="3369"/>
              <a:ext cx="59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Households sell</a:t>
              </a:r>
              <a:endParaRPr lang="en-US" altLang="en-US" sz="2400">
                <a:latin typeface="Times New Roman" pitchFamily="18" charset="0"/>
              </a:endParaRPr>
            </a:p>
          </p:txBody>
        </p:sp>
        <p:sp>
          <p:nvSpPr>
            <p:cNvPr id="52291" name="Rectangle 98"/>
            <p:cNvSpPr>
              <a:spLocks noChangeArrowheads="1"/>
            </p:cNvSpPr>
            <p:nvPr/>
          </p:nvSpPr>
          <p:spPr bwMode="auto">
            <a:xfrm>
              <a:off x="2668" y="3472"/>
              <a:ext cx="37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Firms buy</a:t>
              </a:r>
              <a:endParaRPr lang="en-US" altLang="en-US" sz="2400">
                <a:latin typeface="Times New Roman" pitchFamily="18" charset="0"/>
              </a:endParaRPr>
            </a:p>
          </p:txBody>
        </p:sp>
        <p:grpSp>
          <p:nvGrpSpPr>
            <p:cNvPr id="52292" name="Group 99"/>
            <p:cNvGrpSpPr>
              <a:grpSpLocks/>
            </p:cNvGrpSpPr>
            <p:nvPr/>
          </p:nvGrpSpPr>
          <p:grpSpPr bwMode="auto">
            <a:xfrm>
              <a:off x="2341" y="3035"/>
              <a:ext cx="1075" cy="301"/>
              <a:chOff x="2339" y="3004"/>
              <a:chExt cx="1075" cy="301"/>
            </a:xfrm>
          </p:grpSpPr>
          <p:sp>
            <p:nvSpPr>
              <p:cNvPr id="52293" name="Rectangle 100"/>
              <p:cNvSpPr>
                <a:spLocks noChangeArrowheads="1"/>
              </p:cNvSpPr>
              <p:nvPr/>
            </p:nvSpPr>
            <p:spPr bwMode="auto">
              <a:xfrm>
                <a:off x="2692" y="3004"/>
                <a:ext cx="38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MARKETS</a:t>
                </a:r>
                <a:endParaRPr lang="en-US" altLang="en-US" sz="2400">
                  <a:latin typeface="Times New Roman" pitchFamily="18" charset="0"/>
                </a:endParaRPr>
              </a:p>
            </p:txBody>
          </p:sp>
          <p:sp>
            <p:nvSpPr>
              <p:cNvPr id="52294" name="Rectangle 101"/>
              <p:cNvSpPr>
                <a:spLocks noChangeArrowheads="1"/>
              </p:cNvSpPr>
              <p:nvPr/>
            </p:nvSpPr>
            <p:spPr bwMode="auto">
              <a:xfrm>
                <a:off x="2805" y="3107"/>
                <a:ext cx="16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FOR</a:t>
                </a:r>
                <a:endParaRPr lang="en-US" altLang="en-US" sz="2400">
                  <a:latin typeface="Times New Roman" pitchFamily="18" charset="0"/>
                </a:endParaRPr>
              </a:p>
            </p:txBody>
          </p:sp>
          <p:sp>
            <p:nvSpPr>
              <p:cNvPr id="52295" name="Rectangle 102"/>
              <p:cNvSpPr>
                <a:spLocks noChangeArrowheads="1"/>
              </p:cNvSpPr>
              <p:nvPr/>
            </p:nvSpPr>
            <p:spPr bwMode="auto">
              <a:xfrm>
                <a:off x="2339" y="3209"/>
                <a:ext cx="107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FACTORS OF PRODUCTION</a:t>
                </a:r>
                <a:endParaRPr lang="en-US" altLang="en-US" sz="2400">
                  <a:latin typeface="Times New Roman" pitchFamily="18" charset="0"/>
                </a:endParaRPr>
              </a:p>
            </p:txBody>
          </p:sp>
        </p:grpSp>
      </p:grpSp>
      <p:sp>
        <p:nvSpPr>
          <p:cNvPr id="52280" name="Rectangle 103"/>
          <p:cNvSpPr>
            <a:spLocks noChangeArrowheads="1"/>
          </p:cNvSpPr>
          <p:nvPr/>
        </p:nvSpPr>
        <p:spPr bwMode="auto">
          <a:xfrm>
            <a:off x="4084638" y="2343150"/>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sp>
        <p:nvSpPr>
          <p:cNvPr id="52281" name="Rectangle 104"/>
          <p:cNvSpPr>
            <a:spLocks noChangeArrowheads="1"/>
          </p:cNvSpPr>
          <p:nvPr/>
        </p:nvSpPr>
        <p:spPr bwMode="auto">
          <a:xfrm>
            <a:off x="4084638" y="2505075"/>
            <a:ext cx="96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 </a:t>
            </a:r>
            <a:endParaRPr lang="en-US" altLang="en-US" sz="2400">
              <a:latin typeface="Times New Roman" pitchFamily="18" charset="0"/>
            </a:endParaRPr>
          </a:p>
        </p:txBody>
      </p:sp>
      <p:grpSp>
        <p:nvGrpSpPr>
          <p:cNvPr id="341097" name="Group 105"/>
          <p:cNvGrpSpPr>
            <a:grpSpLocks/>
          </p:cNvGrpSpPr>
          <p:nvPr/>
        </p:nvGrpSpPr>
        <p:grpSpPr bwMode="auto">
          <a:xfrm>
            <a:off x="3656013" y="1309688"/>
            <a:ext cx="1827212" cy="1277937"/>
            <a:chOff x="2303" y="825"/>
            <a:chExt cx="1151" cy="805"/>
          </a:xfrm>
        </p:grpSpPr>
        <p:sp>
          <p:nvSpPr>
            <p:cNvPr id="52283" name="Oval 106"/>
            <p:cNvSpPr>
              <a:spLocks noChangeArrowheads="1"/>
            </p:cNvSpPr>
            <p:nvPr/>
          </p:nvSpPr>
          <p:spPr bwMode="auto">
            <a:xfrm>
              <a:off x="2303" y="825"/>
              <a:ext cx="1151" cy="805"/>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2284" name="Rectangle 107"/>
            <p:cNvSpPr>
              <a:spLocks noChangeArrowheads="1"/>
            </p:cNvSpPr>
            <p:nvPr/>
          </p:nvSpPr>
          <p:spPr bwMode="auto">
            <a:xfrm>
              <a:off x="2640" y="1268"/>
              <a:ext cx="37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Firms sell</a:t>
              </a:r>
              <a:endParaRPr lang="en-US" altLang="en-US" sz="2400">
                <a:latin typeface="Times New Roman" pitchFamily="18" charset="0"/>
              </a:endParaRPr>
            </a:p>
          </p:txBody>
        </p:sp>
        <p:sp>
          <p:nvSpPr>
            <p:cNvPr id="52285" name="Rectangle 108"/>
            <p:cNvSpPr>
              <a:spLocks noChangeArrowheads="1"/>
            </p:cNvSpPr>
            <p:nvPr/>
          </p:nvSpPr>
          <p:spPr bwMode="auto">
            <a:xfrm>
              <a:off x="2640" y="1370"/>
              <a:ext cx="59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Char char="•"/>
              </a:pPr>
              <a:r>
                <a:rPr lang="en-US" altLang="en-US" sz="1000">
                  <a:solidFill>
                    <a:srgbClr val="000000"/>
                  </a:solidFill>
                </a:rPr>
                <a:t>Households buy</a:t>
              </a:r>
              <a:endParaRPr lang="en-US" altLang="en-US" sz="2400">
                <a:latin typeface="Times New Roman" pitchFamily="18" charset="0"/>
              </a:endParaRPr>
            </a:p>
          </p:txBody>
        </p:sp>
        <p:sp>
          <p:nvSpPr>
            <p:cNvPr id="52286" name="Rectangle 109"/>
            <p:cNvSpPr>
              <a:spLocks noChangeArrowheads="1"/>
            </p:cNvSpPr>
            <p:nvPr/>
          </p:nvSpPr>
          <p:spPr bwMode="auto">
            <a:xfrm>
              <a:off x="2683" y="960"/>
              <a:ext cx="386"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MARKETS</a:t>
              </a:r>
              <a:endParaRPr lang="en-US" altLang="en-US" sz="2400">
                <a:latin typeface="Times New Roman" pitchFamily="18" charset="0"/>
              </a:endParaRPr>
            </a:p>
          </p:txBody>
        </p:sp>
        <p:sp>
          <p:nvSpPr>
            <p:cNvPr id="52287" name="Rectangle 110"/>
            <p:cNvSpPr>
              <a:spLocks noChangeArrowheads="1"/>
            </p:cNvSpPr>
            <p:nvPr/>
          </p:nvSpPr>
          <p:spPr bwMode="auto">
            <a:xfrm>
              <a:off x="2793" y="1063"/>
              <a:ext cx="16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FOR</a:t>
              </a:r>
              <a:endParaRPr lang="en-US" altLang="en-US" sz="2400">
                <a:latin typeface="Times New Roman" pitchFamily="18" charset="0"/>
              </a:endParaRPr>
            </a:p>
          </p:txBody>
        </p:sp>
        <p:sp>
          <p:nvSpPr>
            <p:cNvPr id="52288" name="Rectangle 111"/>
            <p:cNvSpPr>
              <a:spLocks noChangeArrowheads="1"/>
            </p:cNvSpPr>
            <p:nvPr/>
          </p:nvSpPr>
          <p:spPr bwMode="auto">
            <a:xfrm>
              <a:off x="2411" y="1165"/>
              <a:ext cx="913"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000">
                  <a:solidFill>
                    <a:srgbClr val="000000"/>
                  </a:solidFill>
                </a:rPr>
                <a:t>GOODS AND SERVICES</a:t>
              </a:r>
              <a:endParaRPr lang="en-US" altLang="en-US" sz="2400">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1087"/>
                                        </p:tgtEl>
                                        <p:attrNameLst>
                                          <p:attrName>style.visibility</p:attrName>
                                        </p:attrNameLst>
                                      </p:cBhvr>
                                      <p:to>
                                        <p:strVal val="visible"/>
                                      </p:to>
                                    </p:set>
                                    <p:animEffect transition="in" filter="dissolve">
                                      <p:cBhvr>
                                        <p:cTn id="7" dur="500"/>
                                        <p:tgtEl>
                                          <p:spTgt spid="341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1097"/>
                                        </p:tgtEl>
                                        <p:attrNameLst>
                                          <p:attrName>style.visibility</p:attrName>
                                        </p:attrNameLst>
                                      </p:cBhvr>
                                      <p:to>
                                        <p:strVal val="visible"/>
                                      </p:to>
                                    </p:set>
                                    <p:animEffect transition="in" filter="dissolve">
                                      <p:cBhvr>
                                        <p:cTn id="12" dur="500"/>
                                        <p:tgtEl>
                                          <p:spTgt spid="3410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41078"/>
                                        </p:tgtEl>
                                        <p:attrNameLst>
                                          <p:attrName>style.visibility</p:attrName>
                                        </p:attrNameLst>
                                      </p:cBhvr>
                                      <p:to>
                                        <p:strVal val="visible"/>
                                      </p:to>
                                    </p:set>
                                    <p:animEffect transition="in" filter="dissolve">
                                      <p:cBhvr>
                                        <p:cTn id="17" dur="500"/>
                                        <p:tgtEl>
                                          <p:spTgt spid="3410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41067"/>
                                        </p:tgtEl>
                                        <p:attrNameLst>
                                          <p:attrName>style.visibility</p:attrName>
                                        </p:attrNameLst>
                                      </p:cBhvr>
                                      <p:to>
                                        <p:strVal val="visible"/>
                                      </p:to>
                                    </p:set>
                                    <p:animEffect transition="in" filter="dissolve">
                                      <p:cBhvr>
                                        <p:cTn id="22" dur="500"/>
                                        <p:tgtEl>
                                          <p:spTgt spid="3410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41047"/>
                                        </p:tgtEl>
                                        <p:attrNameLst>
                                          <p:attrName>style.visibility</p:attrName>
                                        </p:attrNameLst>
                                      </p:cBhvr>
                                      <p:to>
                                        <p:strVal val="visible"/>
                                      </p:to>
                                    </p:set>
                                    <p:animEffect transition="in" filter="dissolve">
                                      <p:cBhvr>
                                        <p:cTn id="27" dur="500"/>
                                        <p:tgtEl>
                                          <p:spTgt spid="341047"/>
                                        </p:tgtEl>
                                      </p:cBhvr>
                                    </p:animEffect>
                                  </p:childTnLst>
                                </p:cTn>
                              </p:par>
                              <p:par>
                                <p:cTn id="28" presetID="18" presetClass="entr" presetSubtype="12" fill="hold" nodeType="withEffect">
                                  <p:stCondLst>
                                    <p:cond delay="0"/>
                                  </p:stCondLst>
                                  <p:childTnLst>
                                    <p:set>
                                      <p:cBhvr>
                                        <p:cTn id="29" dur="1" fill="hold">
                                          <p:stCondLst>
                                            <p:cond delay="0"/>
                                          </p:stCondLst>
                                        </p:cTn>
                                        <p:tgtEl>
                                          <p:spTgt spid="341030"/>
                                        </p:tgtEl>
                                        <p:attrNameLst>
                                          <p:attrName>style.visibility</p:attrName>
                                        </p:attrNameLst>
                                      </p:cBhvr>
                                      <p:to>
                                        <p:strVal val="visible"/>
                                      </p:to>
                                    </p:set>
                                    <p:animEffect transition="in" filter="strips(downLeft)">
                                      <p:cBhvr>
                                        <p:cTn id="30" dur="500"/>
                                        <p:tgtEl>
                                          <p:spTgt spid="34103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41050">
                                            <p:txEl>
                                              <p:pRg st="0" end="0"/>
                                            </p:txEl>
                                          </p:spTgt>
                                        </p:tgtEl>
                                        <p:attrNameLst>
                                          <p:attrName>style.visibility</p:attrName>
                                        </p:attrNameLst>
                                      </p:cBhvr>
                                      <p:to>
                                        <p:strVal val="visible"/>
                                      </p:to>
                                    </p:set>
                                    <p:animEffect transition="in" filter="dissolve">
                                      <p:cBhvr>
                                        <p:cTn id="35" dur="500"/>
                                        <p:tgtEl>
                                          <p:spTgt spid="341050">
                                            <p:txEl>
                                              <p:pRg st="0" end="0"/>
                                            </p:txEl>
                                          </p:spTgt>
                                        </p:tgtEl>
                                      </p:cBhvr>
                                    </p:animEffect>
                                  </p:childTnLst>
                                </p:cTn>
                              </p:par>
                              <p:par>
                                <p:cTn id="36" presetID="18" presetClass="entr" presetSubtype="3" fill="hold" nodeType="withEffect">
                                  <p:stCondLst>
                                    <p:cond delay="0"/>
                                  </p:stCondLst>
                                  <p:childTnLst>
                                    <p:set>
                                      <p:cBhvr>
                                        <p:cTn id="37" dur="1" fill="hold">
                                          <p:stCondLst>
                                            <p:cond delay="0"/>
                                          </p:stCondLst>
                                        </p:cTn>
                                        <p:tgtEl>
                                          <p:spTgt spid="341027"/>
                                        </p:tgtEl>
                                        <p:attrNameLst>
                                          <p:attrName>style.visibility</p:attrName>
                                        </p:attrNameLst>
                                      </p:cBhvr>
                                      <p:to>
                                        <p:strVal val="visible"/>
                                      </p:to>
                                    </p:set>
                                    <p:animEffect transition="in" filter="strips(upRight)">
                                      <p:cBhvr>
                                        <p:cTn id="38" dur="500"/>
                                        <p:tgtEl>
                                          <p:spTgt spid="34102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341057"/>
                                        </p:tgtEl>
                                        <p:attrNameLst>
                                          <p:attrName>style.visibility</p:attrName>
                                        </p:attrNameLst>
                                      </p:cBhvr>
                                      <p:to>
                                        <p:strVal val="visible"/>
                                      </p:to>
                                    </p:set>
                                    <p:animEffect transition="in" filter="dissolve">
                                      <p:cBhvr>
                                        <p:cTn id="43" dur="500"/>
                                        <p:tgtEl>
                                          <p:spTgt spid="341057"/>
                                        </p:tgtEl>
                                      </p:cBhvr>
                                    </p:animEffect>
                                  </p:childTnLst>
                                </p:cTn>
                              </p:par>
                              <p:par>
                                <p:cTn id="44" presetID="18" presetClass="entr" presetSubtype="9" fill="hold" nodeType="withEffect">
                                  <p:stCondLst>
                                    <p:cond delay="0"/>
                                  </p:stCondLst>
                                  <p:childTnLst>
                                    <p:set>
                                      <p:cBhvr>
                                        <p:cTn id="45" dur="1" fill="hold">
                                          <p:stCondLst>
                                            <p:cond delay="0"/>
                                          </p:stCondLst>
                                        </p:cTn>
                                        <p:tgtEl>
                                          <p:spTgt spid="341018"/>
                                        </p:tgtEl>
                                        <p:attrNameLst>
                                          <p:attrName>style.visibility</p:attrName>
                                        </p:attrNameLst>
                                      </p:cBhvr>
                                      <p:to>
                                        <p:strVal val="visible"/>
                                      </p:to>
                                    </p:set>
                                    <p:animEffect transition="in" filter="strips(upLeft)">
                                      <p:cBhvr>
                                        <p:cTn id="46" dur="500"/>
                                        <p:tgtEl>
                                          <p:spTgt spid="34101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6" fill="hold" nodeType="clickEffect">
                                  <p:stCondLst>
                                    <p:cond delay="0"/>
                                  </p:stCondLst>
                                  <p:childTnLst>
                                    <p:set>
                                      <p:cBhvr>
                                        <p:cTn id="50" dur="1" fill="hold">
                                          <p:stCondLst>
                                            <p:cond delay="0"/>
                                          </p:stCondLst>
                                        </p:cTn>
                                        <p:tgtEl>
                                          <p:spTgt spid="341015"/>
                                        </p:tgtEl>
                                        <p:attrNameLst>
                                          <p:attrName>style.visibility</p:attrName>
                                        </p:attrNameLst>
                                      </p:cBhvr>
                                      <p:to>
                                        <p:strVal val="visible"/>
                                      </p:to>
                                    </p:set>
                                    <p:animEffect transition="in" filter="strips(downRight)">
                                      <p:cBhvr>
                                        <p:cTn id="51" dur="500"/>
                                        <p:tgtEl>
                                          <p:spTgt spid="341015"/>
                                        </p:tgtEl>
                                      </p:cBhvr>
                                    </p:animEffect>
                                  </p:childTnLst>
                                </p:cTn>
                              </p:par>
                              <p:par>
                                <p:cTn id="52" presetID="9" presetClass="entr" presetSubtype="0" fill="hold" nodeType="withEffect">
                                  <p:stCondLst>
                                    <p:cond delay="0"/>
                                  </p:stCondLst>
                                  <p:childTnLst>
                                    <p:set>
                                      <p:cBhvr>
                                        <p:cTn id="53" dur="1" fill="hold">
                                          <p:stCondLst>
                                            <p:cond delay="0"/>
                                          </p:stCondLst>
                                        </p:cTn>
                                        <p:tgtEl>
                                          <p:spTgt spid="341060"/>
                                        </p:tgtEl>
                                        <p:attrNameLst>
                                          <p:attrName>style.visibility</p:attrName>
                                        </p:attrNameLst>
                                      </p:cBhvr>
                                      <p:to>
                                        <p:strVal val="visible"/>
                                      </p:to>
                                    </p:set>
                                    <p:animEffect transition="in" filter="dissolve">
                                      <p:cBhvr>
                                        <p:cTn id="54" dur="500"/>
                                        <p:tgtEl>
                                          <p:spTgt spid="34106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341043"/>
                                        </p:tgtEl>
                                        <p:attrNameLst>
                                          <p:attrName>style.visibility</p:attrName>
                                        </p:attrNameLst>
                                      </p:cBhvr>
                                      <p:to>
                                        <p:strVal val="visible"/>
                                      </p:to>
                                    </p:set>
                                    <p:animEffect transition="in" filter="dissolve">
                                      <p:cBhvr>
                                        <p:cTn id="59" dur="500"/>
                                        <p:tgtEl>
                                          <p:spTgt spid="341043"/>
                                        </p:tgtEl>
                                      </p:cBhvr>
                                    </p:animEffect>
                                  </p:childTnLst>
                                </p:cTn>
                              </p:par>
                              <p:par>
                                <p:cTn id="60" presetID="18" presetClass="entr" presetSubtype="3" fill="hold" nodeType="withEffect">
                                  <p:stCondLst>
                                    <p:cond delay="0"/>
                                  </p:stCondLst>
                                  <p:childTnLst>
                                    <p:set>
                                      <p:cBhvr>
                                        <p:cTn id="61" dur="1" fill="hold">
                                          <p:stCondLst>
                                            <p:cond delay="0"/>
                                          </p:stCondLst>
                                        </p:cTn>
                                        <p:tgtEl>
                                          <p:spTgt spid="341012"/>
                                        </p:tgtEl>
                                        <p:attrNameLst>
                                          <p:attrName>style.visibility</p:attrName>
                                        </p:attrNameLst>
                                      </p:cBhvr>
                                      <p:to>
                                        <p:strVal val="visible"/>
                                      </p:to>
                                    </p:set>
                                    <p:animEffect transition="in" filter="strips(upRight)">
                                      <p:cBhvr>
                                        <p:cTn id="62" dur="500"/>
                                        <p:tgtEl>
                                          <p:spTgt spid="34101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41042">
                                            <p:txEl>
                                              <p:pRg st="0" end="0"/>
                                            </p:txEl>
                                          </p:spTgt>
                                        </p:tgtEl>
                                        <p:attrNameLst>
                                          <p:attrName>style.visibility</p:attrName>
                                        </p:attrNameLst>
                                      </p:cBhvr>
                                      <p:to>
                                        <p:strVal val="visible"/>
                                      </p:to>
                                    </p:set>
                                    <p:animEffect transition="in" filter="dissolve">
                                      <p:cBhvr>
                                        <p:cTn id="67" dur="500"/>
                                        <p:tgtEl>
                                          <p:spTgt spid="341042">
                                            <p:txEl>
                                              <p:pRg st="0" end="0"/>
                                            </p:txEl>
                                          </p:spTgt>
                                        </p:tgtEl>
                                      </p:cBhvr>
                                    </p:animEffect>
                                  </p:childTnLst>
                                </p:cTn>
                              </p:par>
                              <p:par>
                                <p:cTn id="68" presetID="18" presetClass="entr" presetSubtype="12" fill="hold" nodeType="withEffect">
                                  <p:stCondLst>
                                    <p:cond delay="0"/>
                                  </p:stCondLst>
                                  <p:childTnLst>
                                    <p:set>
                                      <p:cBhvr>
                                        <p:cTn id="69" dur="1" fill="hold">
                                          <p:stCondLst>
                                            <p:cond delay="0"/>
                                          </p:stCondLst>
                                        </p:cTn>
                                        <p:tgtEl>
                                          <p:spTgt spid="341009"/>
                                        </p:tgtEl>
                                        <p:attrNameLst>
                                          <p:attrName>style.visibility</p:attrName>
                                        </p:attrNameLst>
                                      </p:cBhvr>
                                      <p:to>
                                        <p:strVal val="visible"/>
                                      </p:to>
                                    </p:set>
                                    <p:animEffect transition="in" filter="strips(downLeft)">
                                      <p:cBhvr>
                                        <p:cTn id="70" dur="500"/>
                                        <p:tgtEl>
                                          <p:spTgt spid="3410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6" fill="hold" nodeType="clickEffect">
                                  <p:stCondLst>
                                    <p:cond delay="0"/>
                                  </p:stCondLst>
                                  <p:childTnLst>
                                    <p:set>
                                      <p:cBhvr>
                                        <p:cTn id="74" dur="1" fill="hold">
                                          <p:stCondLst>
                                            <p:cond delay="0"/>
                                          </p:stCondLst>
                                        </p:cTn>
                                        <p:tgtEl>
                                          <p:spTgt spid="341024"/>
                                        </p:tgtEl>
                                        <p:attrNameLst>
                                          <p:attrName>style.visibility</p:attrName>
                                        </p:attrNameLst>
                                      </p:cBhvr>
                                      <p:to>
                                        <p:strVal val="visible"/>
                                      </p:to>
                                    </p:set>
                                    <p:animEffect transition="in" filter="strips(downRight)">
                                      <p:cBhvr>
                                        <p:cTn id="75" dur="500"/>
                                        <p:tgtEl>
                                          <p:spTgt spid="341024"/>
                                        </p:tgtEl>
                                      </p:cBhvr>
                                    </p:animEffect>
                                  </p:childTnLst>
                                </p:cTn>
                              </p:par>
                              <p:par>
                                <p:cTn id="76" presetID="9" presetClass="entr" presetSubtype="0" fill="hold" nodeType="withEffect">
                                  <p:stCondLst>
                                    <p:cond delay="0"/>
                                  </p:stCondLst>
                                  <p:childTnLst>
                                    <p:set>
                                      <p:cBhvr>
                                        <p:cTn id="77" dur="1" fill="hold">
                                          <p:stCondLst>
                                            <p:cond delay="0"/>
                                          </p:stCondLst>
                                        </p:cTn>
                                        <p:tgtEl>
                                          <p:spTgt spid="341038"/>
                                        </p:tgtEl>
                                        <p:attrNameLst>
                                          <p:attrName>style.visibility</p:attrName>
                                        </p:attrNameLst>
                                      </p:cBhvr>
                                      <p:to>
                                        <p:strVal val="visible"/>
                                      </p:to>
                                    </p:set>
                                    <p:animEffect transition="in" filter="dissolve">
                                      <p:cBhvr>
                                        <p:cTn id="78" dur="500"/>
                                        <p:tgtEl>
                                          <p:spTgt spid="341038"/>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8" presetClass="entr" presetSubtype="9" fill="hold" nodeType="clickEffect">
                                  <p:stCondLst>
                                    <p:cond delay="0"/>
                                  </p:stCondLst>
                                  <p:childTnLst>
                                    <p:set>
                                      <p:cBhvr>
                                        <p:cTn id="82" dur="1" fill="hold">
                                          <p:stCondLst>
                                            <p:cond delay="0"/>
                                          </p:stCondLst>
                                        </p:cTn>
                                        <p:tgtEl>
                                          <p:spTgt spid="341021"/>
                                        </p:tgtEl>
                                        <p:attrNameLst>
                                          <p:attrName>style.visibility</p:attrName>
                                        </p:attrNameLst>
                                      </p:cBhvr>
                                      <p:to>
                                        <p:strVal val="visible"/>
                                      </p:to>
                                    </p:set>
                                    <p:animEffect transition="in" filter="strips(upLeft)">
                                      <p:cBhvr>
                                        <p:cTn id="83" dur="500"/>
                                        <p:tgtEl>
                                          <p:spTgt spid="341021"/>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341037">
                                            <p:txEl>
                                              <p:pRg st="0" end="0"/>
                                            </p:txEl>
                                          </p:spTgt>
                                        </p:tgtEl>
                                        <p:attrNameLst>
                                          <p:attrName>style.visibility</p:attrName>
                                        </p:attrNameLst>
                                      </p:cBhvr>
                                      <p:to>
                                        <p:strVal val="visible"/>
                                      </p:to>
                                    </p:set>
                                    <p:animEffect transition="in" filter="dissolve">
                                      <p:cBhvr>
                                        <p:cTn id="86" dur="500"/>
                                        <p:tgtEl>
                                          <p:spTgt spid="3410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37" grpId="0" build="p" autoUpdateAnimBg="0"/>
      <p:bldP spid="341042" grpId="0" build="p" autoUpdateAnimBg="0"/>
      <p:bldP spid="341050"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32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53252" name="Rectangle 6"/>
          <p:cNvSpPr>
            <a:spLocks noGrp="1" noChangeArrowheads="1"/>
          </p:cNvSpPr>
          <p:nvPr>
            <p:ph type="title"/>
          </p:nvPr>
        </p:nvSpPr>
        <p:spPr/>
        <p:txBody>
          <a:bodyPr/>
          <a:lstStyle/>
          <a:p>
            <a:r>
              <a:rPr lang="en-US" altLang="en-US" sz="3200"/>
              <a:t>Microeconomics and Macroeconomics</a:t>
            </a:r>
            <a:endParaRPr lang="en-US" altLang="en-US"/>
          </a:p>
        </p:txBody>
      </p:sp>
      <p:sp>
        <p:nvSpPr>
          <p:cNvPr id="277511" name="Rectangle 7"/>
          <p:cNvSpPr>
            <a:spLocks noGrp="1" noChangeArrowheads="1"/>
          </p:cNvSpPr>
          <p:nvPr>
            <p:ph type="body" idx="1"/>
          </p:nvPr>
        </p:nvSpPr>
        <p:spPr/>
        <p:txBody>
          <a:bodyPr/>
          <a:lstStyle/>
          <a:p>
            <a:pPr>
              <a:buClr>
                <a:schemeClr val="tx1"/>
              </a:buClr>
            </a:pPr>
            <a:r>
              <a:rPr lang="en-US" altLang="en-US" sz="2800" i="1">
                <a:solidFill>
                  <a:srgbClr val="25A9A6"/>
                </a:solidFill>
              </a:rPr>
              <a:t>Microeconomics</a:t>
            </a:r>
            <a:r>
              <a:rPr lang="en-US" altLang="en-US"/>
              <a:t> focuses on the individual parts of the economy.</a:t>
            </a:r>
          </a:p>
          <a:p>
            <a:pPr lvl="1"/>
            <a:r>
              <a:rPr lang="en-US" altLang="en-US"/>
              <a:t>How households and firms make decisions and how they interact in specific markets</a:t>
            </a:r>
          </a:p>
          <a:p>
            <a:pPr>
              <a:buClr>
                <a:schemeClr val="tx1"/>
              </a:buClr>
            </a:pPr>
            <a:r>
              <a:rPr lang="en-US" altLang="en-US" sz="2800" i="1">
                <a:solidFill>
                  <a:srgbClr val="25A9A6"/>
                </a:solidFill>
              </a:rPr>
              <a:t>Macroeconomics</a:t>
            </a:r>
            <a:r>
              <a:rPr lang="en-US" altLang="en-US"/>
              <a:t> looks at the economy as a whole.</a:t>
            </a:r>
          </a:p>
          <a:p>
            <a:pPr lvl="1"/>
            <a:r>
              <a:rPr lang="en-US" altLang="en-US"/>
              <a:t>Economy-wide phenomena, including inflation, unemployment, and economic growth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75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75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75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124200"/>
            <a:ext cx="2971800" cy="212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1" name="Rectangle 5"/>
          <p:cNvSpPr>
            <a:spLocks noGrp="1" noChangeArrowheads="1"/>
          </p:cNvSpPr>
          <p:nvPr>
            <p:ph type="title"/>
          </p:nvPr>
        </p:nvSpPr>
        <p:spPr/>
        <p:txBody>
          <a:bodyPr/>
          <a:lstStyle/>
          <a:p>
            <a:r>
              <a:rPr lang="en-US" altLang="en-US" sz="3200"/>
              <a:t>Principle #1: People Face Tradeoffs.</a:t>
            </a:r>
            <a:endParaRPr lang="en-US" altLang="en-US"/>
          </a:p>
        </p:txBody>
      </p:sp>
      <p:sp>
        <p:nvSpPr>
          <p:cNvPr id="175110" name="Rectangle 6"/>
          <p:cNvSpPr>
            <a:spLocks noGrp="1" noChangeArrowheads="1"/>
          </p:cNvSpPr>
          <p:nvPr>
            <p:ph type="body" idx="1"/>
          </p:nvPr>
        </p:nvSpPr>
        <p:spPr>
          <a:xfrm>
            <a:off x="457200" y="1981200"/>
            <a:ext cx="8382000" cy="4660900"/>
          </a:xfrm>
        </p:spPr>
        <p:txBody>
          <a:bodyPr/>
          <a:lstStyle/>
          <a:p>
            <a:pPr algn="ctr">
              <a:buFontTx/>
              <a:buNone/>
            </a:pPr>
            <a:r>
              <a:rPr lang="en-US" altLang="en-US"/>
              <a:t>“There is no such thing as a free lunch!”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p:cTn id="7" dur="500" fill="hold"/>
                                        <p:tgtEl>
                                          <p:spTgt spid="1751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511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6" name="Text Box 4"/>
          <p:cNvSpPr txBox="1">
            <a:spLocks noChangeArrowheads="1"/>
          </p:cNvSpPr>
          <p:nvPr/>
        </p:nvSpPr>
        <p:spPr bwMode="auto">
          <a:xfrm>
            <a:off x="801688" y="5060950"/>
            <a:ext cx="7620000" cy="1077218"/>
          </a:xfrm>
          <a:prstGeom prst="rect">
            <a:avLst/>
          </a:prstGeom>
          <a:solidFill>
            <a:schemeClr val="bg1"/>
          </a:solidFill>
          <a:ln>
            <a:noFill/>
          </a:ln>
          <a:effectLst/>
          <a:extLs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pPr>
            <a:r>
              <a:rPr lang="en-US" altLang="en-US" sz="3200" dirty="0">
                <a:solidFill>
                  <a:srgbClr val="494076"/>
                </a:solidFill>
              </a:rPr>
              <a:t>Why does picking your college major matter? </a:t>
            </a:r>
          </a:p>
        </p:txBody>
      </p:sp>
      <p:sp>
        <p:nvSpPr>
          <p:cNvPr id="28675" name="Rectangle 5"/>
          <p:cNvSpPr>
            <a:spLocks noGrp="1" noChangeArrowheads="1"/>
          </p:cNvSpPr>
          <p:nvPr>
            <p:ph type="title"/>
          </p:nvPr>
        </p:nvSpPr>
        <p:spPr/>
        <p:txBody>
          <a:bodyPr/>
          <a:lstStyle/>
          <a:p>
            <a:r>
              <a:rPr lang="en-US" altLang="en-US" sz="3200"/>
              <a:t>Principle #1: People Face Tradeoffs.</a:t>
            </a:r>
          </a:p>
        </p:txBody>
      </p:sp>
      <p:sp>
        <p:nvSpPr>
          <p:cNvPr id="177158" name="Rectangle 6"/>
          <p:cNvSpPr>
            <a:spLocks noGrp="1" noChangeArrowheads="1"/>
          </p:cNvSpPr>
          <p:nvPr>
            <p:ph type="body" idx="1"/>
          </p:nvPr>
        </p:nvSpPr>
        <p:spPr/>
        <p:txBody>
          <a:bodyPr/>
          <a:lstStyle/>
          <a:p>
            <a:pPr marL="0" indent="0">
              <a:buFontTx/>
              <a:buNone/>
            </a:pPr>
            <a:r>
              <a:rPr lang="en-US" altLang="en-US" dirty="0"/>
              <a:t>Because of scarcity, to get one thing, we usually have to give up another thing.</a:t>
            </a:r>
          </a:p>
          <a:p>
            <a:pPr lvl="1"/>
            <a:r>
              <a:rPr lang="en-US" altLang="en-US" dirty="0"/>
              <a:t>Guns v. butter</a:t>
            </a:r>
          </a:p>
          <a:p>
            <a:pPr lvl="1"/>
            <a:r>
              <a:rPr lang="en-US" altLang="en-US" dirty="0"/>
              <a:t>Food v. clothing</a:t>
            </a:r>
          </a:p>
          <a:p>
            <a:pPr lvl="1"/>
            <a:r>
              <a:rPr lang="en-US" altLang="en-US" dirty="0"/>
              <a:t>Leisure time v. work</a:t>
            </a:r>
          </a:p>
          <a:p>
            <a:pPr lvl="1"/>
            <a:r>
              <a:rPr lang="en-US" altLang="en-US" dirty="0"/>
              <a:t>Efficiency v. equity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71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77156"/>
                                        </p:tgtEl>
                                        <p:attrNameLst>
                                          <p:attrName>style.visibility</p:attrName>
                                        </p:attrNameLst>
                                      </p:cBhvr>
                                      <p:to>
                                        <p:strVal val="visible"/>
                                      </p:to>
                                    </p:set>
                                    <p:animEffect transition="in" filter="dissolve">
                                      <p:cBhvr>
                                        <p:cTn id="19"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nimBg="1" autoUpdateAnimBg="0"/>
      <p:bldP spid="17715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3200"/>
              <a:t>Principle #1: People Face Tradeoffs</a:t>
            </a:r>
          </a:p>
        </p:txBody>
      </p:sp>
      <p:sp>
        <p:nvSpPr>
          <p:cNvPr id="30723" name="Content Placeholder 2"/>
          <p:cNvSpPr>
            <a:spLocks noGrp="1"/>
          </p:cNvSpPr>
          <p:nvPr>
            <p:ph idx="1"/>
          </p:nvPr>
        </p:nvSpPr>
        <p:spPr/>
        <p:txBody>
          <a:bodyPr/>
          <a:lstStyle/>
          <a:p>
            <a:r>
              <a:rPr lang="en-US" altLang="en-US"/>
              <a:t>The Three Economic Questions</a:t>
            </a:r>
          </a:p>
          <a:p>
            <a:pPr lvl="1"/>
            <a:r>
              <a:rPr lang="en-US" altLang="en-US"/>
              <a:t>What to produce?</a:t>
            </a:r>
          </a:p>
          <a:p>
            <a:pPr lvl="2"/>
            <a:r>
              <a:rPr lang="en-US" altLang="en-US"/>
              <a:t>Goods VS Services</a:t>
            </a:r>
          </a:p>
          <a:p>
            <a:pPr lvl="2"/>
            <a:r>
              <a:rPr lang="en-US" altLang="en-US"/>
              <a:t>Capital Goods VS Consumer Goods</a:t>
            </a:r>
          </a:p>
          <a:p>
            <a:pPr lvl="2"/>
            <a:r>
              <a:rPr lang="en-US" altLang="en-US"/>
              <a:t>Durable Goods VS Non-durable Goods</a:t>
            </a:r>
          </a:p>
          <a:p>
            <a:pPr lvl="1"/>
            <a:r>
              <a:rPr lang="en-US" altLang="en-US"/>
              <a:t>How to produce?</a:t>
            </a:r>
          </a:p>
          <a:p>
            <a:pPr lvl="1"/>
            <a:r>
              <a:rPr lang="en-US" altLang="en-US"/>
              <a:t>For whom to produce?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8"/>
          <p:cNvSpPr>
            <a:spLocks noGrp="1" noChangeArrowheads="1"/>
          </p:cNvSpPr>
          <p:nvPr>
            <p:ph type="title"/>
          </p:nvPr>
        </p:nvSpPr>
        <p:spPr/>
        <p:txBody>
          <a:bodyPr/>
          <a:lstStyle/>
          <a:p>
            <a:pPr eaLnBrk="1" hangingPunct="1"/>
            <a:r>
              <a:rPr lang="en-US" altLang="en-US" sz="3200"/>
              <a:t>Principle #1: People Face Tradeoffs</a:t>
            </a:r>
          </a:p>
        </p:txBody>
      </p:sp>
      <p:sp>
        <p:nvSpPr>
          <p:cNvPr id="179209" name="Rectangle 9"/>
          <p:cNvSpPr>
            <a:spLocks noGrp="1" noChangeArrowheads="1"/>
          </p:cNvSpPr>
          <p:nvPr>
            <p:ph type="body" idx="1"/>
          </p:nvPr>
        </p:nvSpPr>
        <p:spPr>
          <a:xfrm>
            <a:off x="457200" y="1600200"/>
            <a:ext cx="8229600" cy="4953000"/>
          </a:xfrm>
        </p:spPr>
        <p:txBody>
          <a:bodyPr>
            <a:normAutofit lnSpcReduction="10000"/>
          </a:bodyPr>
          <a:lstStyle/>
          <a:p>
            <a:pPr eaLnBrk="1" hangingPunct="1">
              <a:lnSpc>
                <a:spcPct val="80000"/>
              </a:lnSpc>
            </a:pPr>
            <a:r>
              <a:rPr lang="en-US" altLang="en-US" sz="1800" dirty="0"/>
              <a:t>Goals of a society</a:t>
            </a:r>
          </a:p>
          <a:p>
            <a:pPr eaLnBrk="1" hangingPunct="1">
              <a:lnSpc>
                <a:spcPct val="80000"/>
              </a:lnSpc>
            </a:pPr>
            <a:r>
              <a:rPr lang="en-US" altLang="en-US" sz="1800" dirty="0"/>
              <a:t>Economic Efficiency</a:t>
            </a:r>
          </a:p>
          <a:p>
            <a:pPr lvl="1" eaLnBrk="1" hangingPunct="1">
              <a:lnSpc>
                <a:spcPct val="80000"/>
              </a:lnSpc>
            </a:pPr>
            <a:r>
              <a:rPr lang="en-US" altLang="en-US" sz="1600" dirty="0"/>
              <a:t>Refers to how well scarce productive resources are allocated to produce the goods and services people want and how well inputs are used in the production process to keep production costs as low as possible.</a:t>
            </a:r>
          </a:p>
          <a:p>
            <a:pPr eaLnBrk="1" hangingPunct="1">
              <a:lnSpc>
                <a:spcPct val="80000"/>
              </a:lnSpc>
            </a:pPr>
            <a:r>
              <a:rPr lang="en-US" altLang="en-US" sz="1800" dirty="0"/>
              <a:t>Economic Equity</a:t>
            </a:r>
          </a:p>
          <a:p>
            <a:pPr lvl="1" eaLnBrk="1" hangingPunct="1">
              <a:lnSpc>
                <a:spcPct val="80000"/>
              </a:lnSpc>
            </a:pPr>
            <a:r>
              <a:rPr lang="en-US" altLang="en-US" sz="1600" dirty="0"/>
              <a:t>Means what is “fair.” Economic actions and policies have to be evaluated in terms of what people think is right or wrong. This usually deals with questions of income and wealth. Equal outcomes VS equal opportunities.</a:t>
            </a:r>
          </a:p>
          <a:p>
            <a:pPr eaLnBrk="1" hangingPunct="1">
              <a:lnSpc>
                <a:spcPct val="80000"/>
              </a:lnSpc>
            </a:pPr>
            <a:r>
              <a:rPr lang="en-US" altLang="en-US" sz="1800" dirty="0"/>
              <a:t>Economic Freedom</a:t>
            </a:r>
          </a:p>
          <a:p>
            <a:pPr lvl="1" eaLnBrk="1" hangingPunct="1">
              <a:lnSpc>
                <a:spcPct val="80000"/>
              </a:lnSpc>
            </a:pPr>
            <a:r>
              <a:rPr lang="en-US" altLang="en-US" sz="1600" dirty="0"/>
              <a:t>Refers to things such as the freedom for consumers to decide how to spend and save their incomes, the freedom of workers to change jobs and join unions, and the freedom of individuals to establish new businesses and close old ones.</a:t>
            </a:r>
          </a:p>
          <a:p>
            <a:pPr eaLnBrk="1" hangingPunct="1">
              <a:lnSpc>
                <a:spcPct val="80000"/>
              </a:lnSpc>
            </a:pPr>
            <a:r>
              <a:rPr lang="en-US" altLang="en-US" sz="1800" dirty="0"/>
              <a:t>Economic Growth</a:t>
            </a:r>
          </a:p>
          <a:p>
            <a:pPr lvl="1" eaLnBrk="1" hangingPunct="1">
              <a:lnSpc>
                <a:spcPct val="80000"/>
              </a:lnSpc>
            </a:pPr>
            <a:r>
              <a:rPr lang="en-US" altLang="en-US" sz="1600" dirty="0"/>
              <a:t>Refers to increasing the production of goods and services over time. </a:t>
            </a:r>
          </a:p>
          <a:p>
            <a:pPr eaLnBrk="1" hangingPunct="1">
              <a:lnSpc>
                <a:spcPct val="80000"/>
              </a:lnSpc>
            </a:pPr>
            <a:r>
              <a:rPr lang="en-US" altLang="en-US" sz="1800" dirty="0"/>
              <a:t>Economic Security</a:t>
            </a:r>
          </a:p>
          <a:p>
            <a:pPr lvl="1" eaLnBrk="1" hangingPunct="1">
              <a:lnSpc>
                <a:spcPct val="80000"/>
              </a:lnSpc>
            </a:pPr>
            <a:r>
              <a:rPr lang="en-US" altLang="en-US" sz="1600" dirty="0"/>
              <a:t>Refers to protecting consumers, producers, and resource owners from risks that exist in society. Each society must decide from which uncertainties individuals can and should be protected and whether individuals, employers, or the government should pay for this protection. </a:t>
            </a:r>
          </a:p>
          <a:p>
            <a:pPr eaLnBrk="1" hangingPunct="1">
              <a:lnSpc>
                <a:spcPct val="80000"/>
              </a:lnSpc>
            </a:pPr>
            <a:r>
              <a:rPr lang="en-US" altLang="en-US" sz="2000" dirty="0"/>
              <a:t>Economic Stability</a:t>
            </a:r>
          </a:p>
          <a:p>
            <a:pPr lvl="1" eaLnBrk="1" hangingPunct="1">
              <a:lnSpc>
                <a:spcPct val="80000"/>
              </a:lnSpc>
            </a:pPr>
            <a:r>
              <a:rPr lang="en-US" altLang="en-US" sz="1600" dirty="0"/>
              <a:t>Getting smooth and steady growth over time with low unemployment and inflation.</a:t>
            </a:r>
          </a:p>
        </p:txBody>
      </p:sp>
    </p:spTree>
    <p:extLst>
      <p:ext uri="{BB962C8B-B14F-4D97-AF65-F5344CB8AC3E}">
        <p14:creationId xmlns:p14="http://schemas.microsoft.com/office/powerpoint/2010/main" val="39506111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920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920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920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920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920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920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920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9209">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9209">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9209">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920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altLang="en-US" sz="3200"/>
              <a:t>Principle #2: The Cost of Something Is What You Give Up to Get It.</a:t>
            </a:r>
            <a:endParaRPr lang="en-US" altLang="en-US" sz="3600"/>
          </a:p>
        </p:txBody>
      </p:sp>
      <p:sp>
        <p:nvSpPr>
          <p:cNvPr id="181253" name="Rectangle 5"/>
          <p:cNvSpPr>
            <a:spLocks noGrp="1" noChangeArrowheads="1"/>
          </p:cNvSpPr>
          <p:nvPr>
            <p:ph type="body" idx="1"/>
          </p:nvPr>
        </p:nvSpPr>
        <p:spPr>
          <a:xfrm>
            <a:off x="457200" y="1752600"/>
            <a:ext cx="8382000" cy="4889500"/>
          </a:xfrm>
        </p:spPr>
        <p:txBody>
          <a:bodyPr rtlCol="0">
            <a:normAutofit fontScale="92500" lnSpcReduction="10000"/>
          </a:bodyPr>
          <a:lstStyle/>
          <a:p>
            <a:pPr fontAlgn="auto">
              <a:spcAft>
                <a:spcPts val="0"/>
              </a:spcAft>
              <a:defRPr/>
            </a:pPr>
            <a:r>
              <a:rPr lang="en-US" altLang="en-US" dirty="0"/>
              <a:t>Decisions require comparing costs and benefits of alternatives.</a:t>
            </a:r>
          </a:p>
          <a:p>
            <a:pPr lvl="1" fontAlgn="auto">
              <a:spcAft>
                <a:spcPts val="0"/>
              </a:spcAft>
              <a:defRPr/>
            </a:pPr>
            <a:r>
              <a:rPr lang="en-US" altLang="en-US" dirty="0"/>
              <a:t>Whether to go to college or to work?</a:t>
            </a:r>
          </a:p>
          <a:p>
            <a:pPr lvl="1" fontAlgn="auto">
              <a:spcAft>
                <a:spcPts val="0"/>
              </a:spcAft>
              <a:defRPr/>
            </a:pPr>
            <a:r>
              <a:rPr lang="en-US" altLang="en-US" dirty="0">
                <a:sym typeface="Monotype Sorts" pitchFamily="2" charset="2"/>
              </a:rPr>
              <a:t>Whether to study or go out on a date?</a:t>
            </a:r>
          </a:p>
          <a:p>
            <a:pPr lvl="1" fontAlgn="auto">
              <a:spcAft>
                <a:spcPts val="0"/>
              </a:spcAft>
              <a:defRPr/>
            </a:pPr>
            <a:r>
              <a:rPr lang="en-US" altLang="en-US" dirty="0">
                <a:sym typeface="Monotype Sorts" pitchFamily="2" charset="2"/>
              </a:rPr>
              <a:t>Whether to go to class or sleep in?</a:t>
            </a:r>
          </a:p>
          <a:p>
            <a:pPr fontAlgn="auto">
              <a:spcBef>
                <a:spcPct val="50000"/>
              </a:spcBef>
              <a:spcAft>
                <a:spcPts val="0"/>
              </a:spcAft>
              <a:defRPr/>
            </a:pPr>
            <a:r>
              <a:rPr lang="en-US" altLang="en-US" dirty="0"/>
              <a:t>The </a:t>
            </a:r>
            <a:r>
              <a:rPr lang="en-US" altLang="en-US" i="1" dirty="0">
                <a:solidFill>
                  <a:srgbClr val="25A9A6"/>
                </a:solidFill>
              </a:rPr>
              <a:t>opportunity cost</a:t>
            </a:r>
            <a:r>
              <a:rPr lang="en-US" altLang="en-US" dirty="0"/>
              <a:t> is the loss of the </a:t>
            </a:r>
            <a:r>
              <a:rPr lang="en-US" altLang="en-US" b="1" u="sng" dirty="0"/>
              <a:t>next best alternative</a:t>
            </a:r>
            <a:r>
              <a:rPr lang="en-US" altLang="en-US" dirty="0"/>
              <a:t> that is forgone when we make a choice. </a:t>
            </a:r>
          </a:p>
          <a:p>
            <a:pPr lvl="1" fontAlgn="auto">
              <a:spcBef>
                <a:spcPct val="50000"/>
              </a:spcBef>
              <a:spcAft>
                <a:spcPts val="0"/>
              </a:spcAft>
              <a:defRPr/>
            </a:pPr>
            <a:r>
              <a:rPr lang="en-US" altLang="en-US" dirty="0">
                <a:sym typeface="Monotype Sorts" pitchFamily="2" charset="2"/>
              </a:rPr>
              <a:t>Implicit VS Explicit</a:t>
            </a:r>
          </a:p>
          <a:p>
            <a:pPr lvl="2" fontAlgn="auto">
              <a:spcBef>
                <a:spcPct val="50000"/>
              </a:spcBef>
              <a:spcAft>
                <a:spcPts val="0"/>
              </a:spcAft>
              <a:defRPr/>
            </a:pPr>
            <a:r>
              <a:rPr lang="en-US" altLang="en-US" dirty="0">
                <a:sym typeface="Monotype Sorts" pitchFamily="2" charset="2"/>
              </a:rPr>
              <a:t>Economics measures both of these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25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125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125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125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125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125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27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32772" name="Rectangle 6"/>
          <p:cNvSpPr>
            <a:spLocks noGrp="1" noChangeArrowheads="1"/>
          </p:cNvSpPr>
          <p:nvPr>
            <p:ph type="title"/>
          </p:nvPr>
        </p:nvSpPr>
        <p:spPr/>
        <p:txBody>
          <a:bodyPr/>
          <a:lstStyle/>
          <a:p>
            <a:r>
              <a:rPr lang="en-US" altLang="en-US" sz="3200"/>
              <a:t>Principle #2: The Cost of Something Is What You Give Up to Get It.</a:t>
            </a:r>
            <a:endParaRPr lang="en-US" altLang="en-US"/>
          </a:p>
        </p:txBody>
      </p:sp>
      <p:sp>
        <p:nvSpPr>
          <p:cNvPr id="267271" name="Rectangle 7"/>
          <p:cNvSpPr>
            <a:spLocks noGrp="1" noChangeArrowheads="1"/>
          </p:cNvSpPr>
          <p:nvPr>
            <p:ph type="body" idx="1"/>
          </p:nvPr>
        </p:nvSpPr>
        <p:spPr/>
        <p:txBody>
          <a:bodyPr/>
          <a:lstStyle/>
          <a:p>
            <a:r>
              <a:rPr lang="en-US" altLang="en-US" dirty="0"/>
              <a:t>The </a:t>
            </a:r>
            <a:r>
              <a:rPr lang="en-US" altLang="en-US" sz="2800" i="1" dirty="0">
                <a:solidFill>
                  <a:srgbClr val="25A9A6"/>
                </a:solidFill>
              </a:rPr>
              <a:t>production possibilities frontier</a:t>
            </a:r>
            <a:r>
              <a:rPr lang="en-US" altLang="en-US" dirty="0"/>
              <a:t> is a graph that shows the combinations of output that the economy can possibly produce given the available factors of production and the available production technology.</a:t>
            </a:r>
          </a:p>
          <a:p>
            <a:pPr lvl="1"/>
            <a:r>
              <a:rPr lang="en-US" altLang="en-US" dirty="0"/>
              <a:t>It shows what you can produce given your resources.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67271">
                                            <p:txEl>
                                              <p:pRg st="0" end="0"/>
                                            </p:txEl>
                                          </p:spTgt>
                                        </p:tgtEl>
                                        <p:attrNameLst>
                                          <p:attrName>style.visibility</p:attrName>
                                        </p:attrNameLst>
                                      </p:cBhvr>
                                      <p:to>
                                        <p:strVal val="visible"/>
                                      </p:to>
                                    </p:set>
                                    <p:animEffect transition="in" filter="barn(outVertical)">
                                      <p:cBhvr>
                                        <p:cTn id="7" dur="500"/>
                                        <p:tgtEl>
                                          <p:spTgt spid="267271">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267271">
                                            <p:txEl>
                                              <p:pRg st="1" end="1"/>
                                            </p:txEl>
                                          </p:spTgt>
                                        </p:tgtEl>
                                        <p:attrNameLst>
                                          <p:attrName>style.visibility</p:attrName>
                                        </p:attrNameLst>
                                      </p:cBhvr>
                                      <p:to>
                                        <p:strVal val="visible"/>
                                      </p:to>
                                    </p:set>
                                    <p:animEffect transition="in" filter="barn(outVertical)">
                                      <p:cBhvr>
                                        <p:cTn id="10" dur="500"/>
                                        <p:tgtEl>
                                          <p:spTgt spid="2672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10674</TotalTime>
  <Words>1790</Words>
  <Application>Microsoft Office PowerPoint</Application>
  <PresentationFormat>On-screen Show (4:3)</PresentationFormat>
  <Paragraphs>312</Paragraphs>
  <Slides>34</Slides>
  <Notes>19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Times New Roman</vt:lpstr>
      <vt:lpstr>Office Theme</vt:lpstr>
      <vt:lpstr>iRespondQuestionMaster</vt:lpstr>
      <vt:lpstr>iRespondGraphMaster</vt:lpstr>
      <vt:lpstr>Clip</vt:lpstr>
      <vt:lpstr>PowerPoint Presentation</vt:lpstr>
      <vt:lpstr>Economics</vt:lpstr>
      <vt:lpstr>BASIC PRINCIPLES OF ECONOMICS</vt:lpstr>
      <vt:lpstr>Principle #1: People Face Tradeoffs.</vt:lpstr>
      <vt:lpstr>Principle #1: People Face Tradeoffs.</vt:lpstr>
      <vt:lpstr>Principle #1: People Face Tradeoffs</vt:lpstr>
      <vt:lpstr>Principle #1: People Face Tradeoffs</vt:lpstr>
      <vt:lpstr>Principle #2: The Cost of Something Is What You Give Up to Get It.</vt:lpstr>
      <vt:lpstr>Principle #2: The Cost of Something Is What You Give Up to Get It.</vt:lpstr>
      <vt:lpstr>The Production Possibilities Frontier</vt:lpstr>
      <vt:lpstr>Principle #2: The Cost of Something Is What You Give Up to Get It.</vt:lpstr>
      <vt:lpstr>Principle #2: The Cost of Something Is What You Give Up to Get It.</vt:lpstr>
      <vt:lpstr>A Shift in the Production Possibilities Frontier</vt:lpstr>
      <vt:lpstr>Principle #3: Rational People Think at the Margin.</vt:lpstr>
      <vt:lpstr>Principle #3: Rational People Think at the Margin.</vt:lpstr>
      <vt:lpstr>Principle #4: People Respond to Incentives.</vt:lpstr>
      <vt:lpstr>Principle #5: Trade Can Make Everyone Better Off.</vt:lpstr>
      <vt:lpstr>Interdependence and the Gains from Trade</vt:lpstr>
      <vt:lpstr>Interdependence and the Gains from Trade</vt:lpstr>
      <vt:lpstr>A PARABLE FOR THE MODERN ECONOMY</vt:lpstr>
      <vt:lpstr>The Production Opportunities of the Farmer and Rancher</vt:lpstr>
      <vt:lpstr>Absolute VS Comparative Advantage</vt:lpstr>
      <vt:lpstr>The Production Opportunities of the Farmer and Rancher</vt:lpstr>
      <vt:lpstr>Principle #6: Markets Are Usually a Good Way to Organize Economic Activity.</vt:lpstr>
      <vt:lpstr>Principle #6: Markets Are Usually a Good Way to Organize Economic Activity.</vt:lpstr>
      <vt:lpstr>Principle #6: Markets Are Usually a Good Way to Organize Economic Activity.</vt:lpstr>
      <vt:lpstr>Principle #6: Markets Are Usually a Good Way to Organize Economic Activity.</vt:lpstr>
      <vt:lpstr>Principle #7: Governments Can Sometimes Improve Market Outcomes.</vt:lpstr>
      <vt:lpstr>Principle #8: The Standard of Living Depends on a Country’s Production.</vt:lpstr>
      <vt:lpstr>The Role of Assumptions</vt:lpstr>
      <vt:lpstr>Economic Models</vt:lpstr>
      <vt:lpstr>Our Second Model: The Circular-Flow Diagram</vt:lpstr>
      <vt:lpstr>The Circular Flow</vt:lpstr>
      <vt:lpstr>Microeconomics and Macroeconomics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Charles Green</dc:creator>
  <cp:lastModifiedBy>Charles Green</cp:lastModifiedBy>
  <cp:revision>63</cp:revision>
  <dcterms:created xsi:type="dcterms:W3CDTF">2011-08-10T17:27:30Z</dcterms:created>
  <dcterms:modified xsi:type="dcterms:W3CDTF">2019-07-29T20:45:29Z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