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79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327" r:id="rId52"/>
    <p:sldId id="305" r:id="rId53"/>
    <p:sldId id="306" r:id="rId54"/>
    <p:sldId id="307" r:id="rId55"/>
    <p:sldId id="30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tableStyles" Target="tableStyle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268F2-5C81-49C1-96C4-7430A56BCF7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9F53C-02E3-4C81-BD5F-86B0898F8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93B818-915B-4F1A-9C7B-3A202B0A3BD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  <p:sp>
        <p:nvSpPr>
          <p:cNvPr id="14643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146437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4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208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23649-B10E-4E5C-BC14-549CFDAD44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  <p:sp>
        <p:nvSpPr>
          <p:cNvPr id="155651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25</a:t>
            </a:r>
          </a:p>
        </p:txBody>
      </p:sp>
      <p:sp>
        <p:nvSpPr>
          <p:cNvPr id="155653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4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3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178168-1E2F-4EB8-976A-142CB620E1E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/>
          </a:p>
        </p:txBody>
      </p:sp>
      <p:sp>
        <p:nvSpPr>
          <p:cNvPr id="15667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29</a:t>
            </a:r>
          </a:p>
        </p:txBody>
      </p:sp>
      <p:sp>
        <p:nvSpPr>
          <p:cNvPr id="156677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8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023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0F66E5-0E5E-43D9-9E6C-FD68D58C959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  <p:sp>
        <p:nvSpPr>
          <p:cNvPr id="15769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29</a:t>
            </a:r>
          </a:p>
        </p:txBody>
      </p:sp>
      <p:sp>
        <p:nvSpPr>
          <p:cNvPr id="157701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77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317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6E94A0-92D4-4975-AAD1-8BE87D47911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  <p:sp>
        <p:nvSpPr>
          <p:cNvPr id="15872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29</a:t>
            </a:r>
          </a:p>
        </p:txBody>
      </p:sp>
      <p:sp>
        <p:nvSpPr>
          <p:cNvPr id="15872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82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7085F6-BBE5-4CB5-A514-65E9AA634A1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/>
          </a:p>
        </p:txBody>
      </p:sp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60773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07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527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6B187-D639-45F8-8BA2-ECCA9A0249D8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/>
          </a:p>
        </p:txBody>
      </p:sp>
      <p:sp>
        <p:nvSpPr>
          <p:cNvPr id="16179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61797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18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119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B9A58-158A-493E-A8F0-09EB7D9F8BC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/>
          </a:p>
        </p:txBody>
      </p:sp>
      <p:sp>
        <p:nvSpPr>
          <p:cNvPr id="16281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0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62821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282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219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DCB4FB-F374-4E4D-8841-3BAF533E779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/>
          </a:p>
        </p:txBody>
      </p:sp>
      <p:sp>
        <p:nvSpPr>
          <p:cNvPr id="159747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27</a:t>
            </a:r>
          </a:p>
        </p:txBody>
      </p:sp>
      <p:sp>
        <p:nvSpPr>
          <p:cNvPr id="159749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97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107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26E14B-A69F-4926-90C0-6C670467006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/>
          </a:p>
        </p:txBody>
      </p:sp>
      <p:sp>
        <p:nvSpPr>
          <p:cNvPr id="16384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36</a:t>
            </a:r>
          </a:p>
        </p:txBody>
      </p:sp>
      <p:sp>
        <p:nvSpPr>
          <p:cNvPr id="16384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236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00B2A-C060-46C9-A465-1C9A004EE7E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en-US"/>
          </a:p>
        </p:txBody>
      </p:sp>
      <p:sp>
        <p:nvSpPr>
          <p:cNvPr id="164867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36</a:t>
            </a:r>
          </a:p>
        </p:txBody>
      </p:sp>
      <p:sp>
        <p:nvSpPr>
          <p:cNvPr id="164869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487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504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641EE-5701-4BE5-AD2F-FAF6EC3E4C3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sp>
        <p:nvSpPr>
          <p:cNvPr id="14745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0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147461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6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023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3721D4-D5F0-4BA8-9E05-19435C6384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1658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1658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165897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8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59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088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E150E9-D73B-49E9-924B-4A0B46EBA0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16691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16691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0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166921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2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71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29B3C3-3C48-4BF4-8264-C79497609C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1679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1679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3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4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167945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6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794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194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5CF503-57C5-4ACE-9408-EA1A0AED2A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  <p:sp>
        <p:nvSpPr>
          <p:cNvPr id="16896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16896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92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64A309-F8B4-4BAC-B3A7-26A7A06F18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1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2BC3F3-5D5D-4D90-BCAC-333E67962B2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sp>
        <p:nvSpPr>
          <p:cNvPr id="14848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14848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50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AA4866-BACB-4702-ACE7-F904CF760B9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149507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8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149509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0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1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178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6BB4EB-3A2D-4A92-B1E3-D9EF03E620D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150533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60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E564AE-8B1B-4F8B-9027-151D2EEF0538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151557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8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6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90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83EAE-E369-4C5E-B365-1D9A2E5651C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  <p:sp>
        <p:nvSpPr>
          <p:cNvPr id="15257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0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19</a:t>
            </a:r>
          </a:p>
        </p:txBody>
      </p:sp>
      <p:sp>
        <p:nvSpPr>
          <p:cNvPr id="152581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8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3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7997D5-0335-491B-8538-DC06108B14E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  <p:sp>
        <p:nvSpPr>
          <p:cNvPr id="15360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19</a:t>
            </a:r>
          </a:p>
        </p:txBody>
      </p:sp>
      <p:sp>
        <p:nvSpPr>
          <p:cNvPr id="15360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148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80D607-783C-49E9-B67F-71638B3C4B1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154627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154629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65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3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7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3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55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07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8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79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3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37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4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7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37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55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07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8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79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37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55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4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0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7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39D7-FD1C-48C5-BB25-F04CF53A561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038C-6BA1-4826-AE90-198E186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2009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9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</a:t>
            </a:r>
            <a:r>
              <a:rPr lang="en-US"/>
              <a:t>2 Supply/Demand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Chapters 3, 18, 21, 22, 23, and 28</a:t>
            </a:r>
          </a:p>
        </p:txBody>
      </p:sp>
    </p:spTree>
    <p:extLst>
      <p:ext uri="{BB962C8B-B14F-4D97-AF65-F5344CB8AC3E}">
        <p14:creationId xmlns:p14="http://schemas.microsoft.com/office/powerpoint/2010/main" val="93948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Shifts in the Demand Curve</a:t>
            </a:r>
            <a:endParaRPr lang="en-US" altLang="en-US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Change in Quantity Demanded</a:t>
            </a:r>
          </a:p>
          <a:p>
            <a:pPr lvl="1"/>
            <a:r>
              <a:rPr lang="en-US" altLang="en-US"/>
              <a:t>Movement along the demand curve.</a:t>
            </a:r>
          </a:p>
          <a:p>
            <a:pPr lvl="1"/>
            <a:r>
              <a:rPr lang="en-US" altLang="en-US"/>
              <a:t>Caused by a change in the price of the product.</a:t>
            </a:r>
          </a:p>
        </p:txBody>
      </p:sp>
    </p:spTree>
    <p:extLst>
      <p:ext uri="{BB962C8B-B14F-4D97-AF65-F5344CB8AC3E}">
        <p14:creationId xmlns:p14="http://schemas.microsoft.com/office/powerpoint/2010/main" val="3196535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1981200" y="18288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1295400" y="6019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6629400" y="5486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1676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CC"/>
                </a:solidFill>
                <a:latin typeface="Tahoma" charset="0"/>
              </a:rPr>
              <a:t>Price of Ice-Cream </a:t>
            </a:r>
            <a:br>
              <a:rPr lang="en-US" altLang="en-US" sz="1600" b="1">
                <a:solidFill>
                  <a:srgbClr val="0000CC"/>
                </a:solidFill>
                <a:latin typeface="Tahoma" charset="0"/>
              </a:rPr>
            </a:br>
            <a:r>
              <a:rPr lang="en-US" altLang="en-US" sz="1600" b="1">
                <a:solidFill>
                  <a:srgbClr val="0000CC"/>
                </a:solidFill>
                <a:latin typeface="Tahoma" charset="0"/>
              </a:rPr>
              <a:t>Cones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5334000" y="6216650"/>
            <a:ext cx="350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00CC"/>
                </a:solidFill>
                <a:latin typeface="Tahoma" charset="0"/>
              </a:rPr>
              <a:t>Quantity of Ice-Cream Cones</a:t>
            </a:r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5334000" y="4648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4" name="Line 12"/>
          <p:cNvSpPr>
            <a:spLocks noChangeShapeType="1"/>
          </p:cNvSpPr>
          <p:nvPr/>
        </p:nvSpPr>
        <p:spPr bwMode="auto">
          <a:xfrm>
            <a:off x="1600200" y="2971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5" name="Line 13"/>
          <p:cNvSpPr>
            <a:spLocks noChangeShapeType="1"/>
          </p:cNvSpPr>
          <p:nvPr/>
        </p:nvSpPr>
        <p:spPr bwMode="auto">
          <a:xfrm>
            <a:off x="3276600" y="29718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 flipH="1">
            <a:off x="1600200" y="4724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>
            <a:off x="5410200" y="4724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5562600" y="4343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A</a:t>
            </a:r>
          </a:p>
        </p:txBody>
      </p:sp>
      <p:grpSp>
        <p:nvGrpSpPr>
          <p:cNvPr id="433169" name="Group 17"/>
          <p:cNvGrpSpPr>
            <a:grpSpLocks/>
          </p:cNvGrpSpPr>
          <p:nvPr/>
        </p:nvGrpSpPr>
        <p:grpSpPr bwMode="auto">
          <a:xfrm>
            <a:off x="3200400" y="2438400"/>
            <a:ext cx="609600" cy="609600"/>
            <a:chOff x="2016" y="1536"/>
            <a:chExt cx="384" cy="384"/>
          </a:xfrm>
        </p:grpSpPr>
        <p:sp>
          <p:nvSpPr>
            <p:cNvPr id="34843" name="Oval 18"/>
            <p:cNvSpPr>
              <a:spLocks noChangeArrowheads="1"/>
            </p:cNvSpPr>
            <p:nvPr/>
          </p:nvSpPr>
          <p:spPr bwMode="auto">
            <a:xfrm>
              <a:off x="2016" y="1824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Text Box 19"/>
            <p:cNvSpPr txBox="1">
              <a:spLocks noChangeArrowheads="1"/>
            </p:cNvSpPr>
            <p:nvPr/>
          </p:nvSpPr>
          <p:spPr bwMode="auto">
            <a:xfrm>
              <a:off x="2064" y="15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Tahoma" charset="0"/>
                </a:rPr>
                <a:t>B</a:t>
              </a:r>
            </a:p>
          </p:txBody>
        </p:sp>
      </p:grpSp>
      <p:sp>
        <p:nvSpPr>
          <p:cNvPr id="433172" name="Line 20"/>
          <p:cNvSpPr>
            <a:spLocks noChangeShapeType="1"/>
          </p:cNvSpPr>
          <p:nvPr/>
        </p:nvSpPr>
        <p:spPr bwMode="auto">
          <a:xfrm flipH="1" flipV="1">
            <a:off x="3581400" y="2895600"/>
            <a:ext cx="19050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21"/>
          <p:cNvSpPr txBox="1">
            <a:spLocks noChangeArrowheads="1"/>
          </p:cNvSpPr>
          <p:nvPr/>
        </p:nvSpPr>
        <p:spPr bwMode="auto">
          <a:xfrm>
            <a:off x="5257800" y="6096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8</a:t>
            </a:r>
          </a:p>
        </p:txBody>
      </p: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838200" y="4495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1.00</a:t>
            </a:r>
          </a:p>
        </p:txBody>
      </p:sp>
      <p:grpSp>
        <p:nvGrpSpPr>
          <p:cNvPr id="433175" name="Group 23"/>
          <p:cNvGrpSpPr>
            <a:grpSpLocks/>
          </p:cNvGrpSpPr>
          <p:nvPr/>
        </p:nvGrpSpPr>
        <p:grpSpPr bwMode="auto">
          <a:xfrm>
            <a:off x="685800" y="2743200"/>
            <a:ext cx="914400" cy="1828800"/>
            <a:chOff x="432" y="1728"/>
            <a:chExt cx="576" cy="1152"/>
          </a:xfrm>
        </p:grpSpPr>
        <p:sp>
          <p:nvSpPr>
            <p:cNvPr id="34841" name="Text Box 24"/>
            <p:cNvSpPr txBox="1">
              <a:spLocks noChangeArrowheads="1"/>
            </p:cNvSpPr>
            <p:nvPr/>
          </p:nvSpPr>
          <p:spPr bwMode="auto">
            <a:xfrm>
              <a:off x="432" y="1728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ahoma" charset="0"/>
                </a:rPr>
                <a:t>$2.00</a:t>
              </a:r>
            </a:p>
          </p:txBody>
        </p:sp>
        <p:sp>
          <p:nvSpPr>
            <p:cNvPr id="34842" name="Line 25"/>
            <p:cNvSpPr>
              <a:spLocks noChangeShapeType="1"/>
            </p:cNvSpPr>
            <p:nvPr/>
          </p:nvSpPr>
          <p:spPr bwMode="auto">
            <a:xfrm flipV="1">
              <a:off x="816" y="1968"/>
              <a:ext cx="0" cy="912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3178" name="Group 26"/>
          <p:cNvGrpSpPr>
            <a:grpSpLocks/>
          </p:cNvGrpSpPr>
          <p:nvPr/>
        </p:nvGrpSpPr>
        <p:grpSpPr bwMode="auto">
          <a:xfrm>
            <a:off x="2971800" y="6096000"/>
            <a:ext cx="2133600" cy="457200"/>
            <a:chOff x="1872" y="3840"/>
            <a:chExt cx="1344" cy="288"/>
          </a:xfrm>
        </p:grpSpPr>
        <p:sp>
          <p:nvSpPr>
            <p:cNvPr id="34839" name="Text Box 27"/>
            <p:cNvSpPr txBox="1">
              <a:spLocks noChangeArrowheads="1"/>
            </p:cNvSpPr>
            <p:nvPr/>
          </p:nvSpPr>
          <p:spPr bwMode="auto">
            <a:xfrm>
              <a:off x="1872" y="384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Tahoma" charset="0"/>
                </a:rPr>
                <a:t>4</a:t>
              </a:r>
            </a:p>
          </p:txBody>
        </p:sp>
        <p:sp>
          <p:nvSpPr>
            <p:cNvPr id="34840" name="Line 28"/>
            <p:cNvSpPr>
              <a:spLocks noChangeShapeType="1"/>
            </p:cNvSpPr>
            <p:nvPr/>
          </p:nvSpPr>
          <p:spPr bwMode="auto">
            <a:xfrm flipH="1">
              <a:off x="2208" y="3984"/>
              <a:ext cx="1008" cy="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Changes in Quantity Demanded</a:t>
            </a:r>
          </a:p>
        </p:txBody>
      </p:sp>
    </p:spTree>
    <p:extLst>
      <p:ext uri="{BB962C8B-B14F-4D97-AF65-F5344CB8AC3E}">
        <p14:creationId xmlns:p14="http://schemas.microsoft.com/office/powerpoint/2010/main" val="63195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3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4" grpId="0" animBg="1"/>
      <p:bldP spid="433165" grpId="0" animBg="1"/>
      <p:bldP spid="4331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Shifts in the Demand Curve</a:t>
            </a:r>
            <a:endParaRPr lang="en-US" altLang="en-US"/>
          </a:p>
        </p:txBody>
      </p:sp>
      <p:sp>
        <p:nvSpPr>
          <p:cNvPr id="4341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in Demand</a:t>
            </a:r>
          </a:p>
          <a:p>
            <a:pPr lvl="1"/>
            <a:r>
              <a:rPr lang="en-US" altLang="en-US" dirty="0"/>
              <a:t>A shift in the demand curve, either to the left or right.</a:t>
            </a:r>
          </a:p>
        </p:txBody>
      </p:sp>
    </p:spTree>
    <p:extLst>
      <p:ext uri="{BB962C8B-B14F-4D97-AF65-F5344CB8AC3E}">
        <p14:creationId xmlns:p14="http://schemas.microsoft.com/office/powerpoint/2010/main" val="2614123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R:\CLIPART\FOOD\MISC\ICECREAT.W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76400"/>
            <a:ext cx="16716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Shifts in the Demand Curve</a:t>
            </a:r>
            <a:endParaRPr lang="en-US" altLang="en-US"/>
          </a:p>
        </p:txBody>
      </p:sp>
      <p:sp>
        <p:nvSpPr>
          <p:cNvPr id="4198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en-US" sz="3600" b="1" u="sng"/>
              <a:t>N</a:t>
            </a:r>
            <a:r>
              <a:rPr lang="en-US" altLang="en-US" sz="3600"/>
              <a:t>umber of consumers</a:t>
            </a:r>
          </a:p>
          <a:p>
            <a:pPr lvl="2"/>
            <a:r>
              <a:rPr lang="en-US" altLang="en-US" sz="3600" b="1" u="sng"/>
              <a:t>I</a:t>
            </a:r>
            <a:r>
              <a:rPr lang="en-US" altLang="en-US" sz="3600"/>
              <a:t>ncome of consumers</a:t>
            </a:r>
          </a:p>
          <a:p>
            <a:pPr lvl="2"/>
            <a:r>
              <a:rPr lang="en-US" altLang="en-US" sz="3600" b="1" u="sng"/>
              <a:t>C</a:t>
            </a:r>
            <a:r>
              <a:rPr lang="en-US" altLang="en-US" sz="3600"/>
              <a:t>omplement price change</a:t>
            </a:r>
          </a:p>
          <a:p>
            <a:pPr lvl="2"/>
            <a:r>
              <a:rPr lang="en-US" altLang="en-US" sz="3600" b="1" u="sng"/>
              <a:t>E</a:t>
            </a:r>
            <a:r>
              <a:rPr lang="en-US" altLang="en-US" sz="3600"/>
              <a:t>xpectations</a:t>
            </a:r>
          </a:p>
          <a:p>
            <a:pPr lvl="2"/>
            <a:r>
              <a:rPr lang="en-US" altLang="en-US" sz="3600" b="1" u="sng"/>
              <a:t>S</a:t>
            </a:r>
            <a:r>
              <a:rPr lang="en-US" altLang="en-US" sz="3600"/>
              <a:t>ubstitute price change</a:t>
            </a:r>
          </a:p>
          <a:p>
            <a:pPr lvl="2"/>
            <a:r>
              <a:rPr lang="en-US" altLang="en-US" sz="3600" b="1" u="sng"/>
              <a:t>T</a:t>
            </a:r>
            <a:r>
              <a:rPr lang="en-US" altLang="en-US" sz="3600"/>
              <a:t>astes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16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Shifts in the Demand Curve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3F6F9"/>
          </a:solidFill>
          <a:ln w="2301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2F4F8"/>
          </a:solidFill>
          <a:ln w="2095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1F4F7"/>
          </a:solidFill>
          <a:ln w="1873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0F2F5"/>
          </a:solidFill>
          <a:ln w="1666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EF1F4"/>
          </a:solidFill>
          <a:ln w="1460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DEFF3"/>
          </a:solidFill>
          <a:ln w="1254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BEEF2"/>
          </a:solidFill>
          <a:ln w="1047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1366838" y="1182688"/>
            <a:ext cx="7042150" cy="4818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Freeform 17"/>
          <p:cNvSpPr>
            <a:spLocks/>
          </p:cNvSpPr>
          <p:nvPr/>
        </p:nvSpPr>
        <p:spPr bwMode="auto">
          <a:xfrm>
            <a:off x="1347788" y="1182688"/>
            <a:ext cx="7042150" cy="4818062"/>
          </a:xfrm>
          <a:custGeom>
            <a:avLst/>
            <a:gdLst>
              <a:gd name="T0" fmla="*/ 0 w 4436"/>
              <a:gd name="T1" fmla="*/ 0 h 3035"/>
              <a:gd name="T2" fmla="*/ 0 w 4436"/>
              <a:gd name="T3" fmla="*/ 4818062 h 3035"/>
              <a:gd name="T4" fmla="*/ 7042150 w 4436"/>
              <a:gd name="T5" fmla="*/ 4818062 h 30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36" h="3035">
                <a:moveTo>
                  <a:pt x="0" y="0"/>
                </a:moveTo>
                <a:lnTo>
                  <a:pt x="0" y="3035"/>
                </a:lnTo>
                <a:lnTo>
                  <a:pt x="4436" y="303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0" name="Line 18"/>
          <p:cNvSpPr>
            <a:spLocks noChangeShapeType="1"/>
          </p:cNvSpPr>
          <p:nvPr/>
        </p:nvSpPr>
        <p:spPr bwMode="auto">
          <a:xfrm flipH="1" flipV="1">
            <a:off x="3079750" y="1912938"/>
            <a:ext cx="3281363" cy="3149600"/>
          </a:xfrm>
          <a:prstGeom prst="line">
            <a:avLst/>
          </a:prstGeom>
          <a:noFill/>
          <a:ln w="61913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1" name="Line 19"/>
          <p:cNvSpPr>
            <a:spLocks noChangeShapeType="1"/>
          </p:cNvSpPr>
          <p:nvPr/>
        </p:nvSpPr>
        <p:spPr bwMode="auto">
          <a:xfrm flipH="1" flipV="1">
            <a:off x="4648200" y="1390650"/>
            <a:ext cx="3281363" cy="3149600"/>
          </a:xfrm>
          <a:prstGeom prst="line">
            <a:avLst/>
          </a:prstGeom>
          <a:noFill/>
          <a:ln w="61913">
            <a:solidFill>
              <a:srgbClr val="5F16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2" name="Line 20"/>
          <p:cNvSpPr>
            <a:spLocks noChangeShapeType="1"/>
          </p:cNvSpPr>
          <p:nvPr/>
        </p:nvSpPr>
        <p:spPr bwMode="auto">
          <a:xfrm flipH="1" flipV="1">
            <a:off x="1492250" y="2433638"/>
            <a:ext cx="3302000" cy="3170237"/>
          </a:xfrm>
          <a:prstGeom prst="line">
            <a:avLst/>
          </a:prstGeom>
          <a:noFill/>
          <a:ln w="61913">
            <a:solidFill>
              <a:srgbClr val="6518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3" name="Line 21"/>
          <p:cNvSpPr>
            <a:spLocks noChangeShapeType="1"/>
          </p:cNvSpPr>
          <p:nvPr/>
        </p:nvSpPr>
        <p:spPr bwMode="auto">
          <a:xfrm>
            <a:off x="4146550" y="2871788"/>
            <a:ext cx="1858963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4" name="Line 22"/>
          <p:cNvSpPr>
            <a:spLocks noChangeShapeType="1"/>
          </p:cNvSpPr>
          <p:nvPr/>
        </p:nvSpPr>
        <p:spPr bwMode="auto">
          <a:xfrm rot="10800000">
            <a:off x="3225800" y="3935413"/>
            <a:ext cx="1860550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428625" y="1157288"/>
            <a:ext cx="9429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163513" y="1436688"/>
            <a:ext cx="12144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687388" y="1716088"/>
            <a:ext cx="6842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7215188" y="6102350"/>
            <a:ext cx="13192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572250" y="6381750"/>
            <a:ext cx="1976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5820" name="Group 28"/>
          <p:cNvGrpSpPr>
            <a:grpSpLocks/>
          </p:cNvGrpSpPr>
          <p:nvPr/>
        </p:nvGrpSpPr>
        <p:grpSpPr bwMode="auto">
          <a:xfrm>
            <a:off x="4224338" y="2225675"/>
            <a:ext cx="1190625" cy="604838"/>
            <a:chOff x="2717" y="1402"/>
            <a:chExt cx="750" cy="381"/>
          </a:xfrm>
        </p:grpSpPr>
        <p:sp>
          <p:nvSpPr>
            <p:cNvPr id="37936" name="Rectangle 29"/>
            <p:cNvSpPr>
              <a:spLocks noChangeArrowheads="1"/>
            </p:cNvSpPr>
            <p:nvPr/>
          </p:nvSpPr>
          <p:spPr bwMode="auto">
            <a:xfrm>
              <a:off x="2717" y="1402"/>
              <a:ext cx="750" cy="38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Rectangle 30"/>
            <p:cNvSpPr>
              <a:spLocks noChangeArrowheads="1"/>
            </p:cNvSpPr>
            <p:nvPr/>
          </p:nvSpPr>
          <p:spPr bwMode="auto">
            <a:xfrm>
              <a:off x="2768" y="141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38" name="Rectangle 31"/>
            <p:cNvSpPr>
              <a:spLocks noChangeArrowheads="1"/>
            </p:cNvSpPr>
            <p:nvPr/>
          </p:nvSpPr>
          <p:spPr bwMode="auto">
            <a:xfrm>
              <a:off x="2768" y="1595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5824" name="Group 32"/>
          <p:cNvGrpSpPr>
            <a:grpSpLocks/>
          </p:cNvGrpSpPr>
          <p:nvPr/>
        </p:nvGrpSpPr>
        <p:grpSpPr bwMode="auto">
          <a:xfrm>
            <a:off x="3870325" y="4006850"/>
            <a:ext cx="1190625" cy="625475"/>
            <a:chOff x="2362" y="2492"/>
            <a:chExt cx="750" cy="394"/>
          </a:xfrm>
        </p:grpSpPr>
        <p:sp>
          <p:nvSpPr>
            <p:cNvPr id="37933" name="Rectangle 33"/>
            <p:cNvSpPr>
              <a:spLocks noChangeArrowheads="1"/>
            </p:cNvSpPr>
            <p:nvPr/>
          </p:nvSpPr>
          <p:spPr bwMode="auto">
            <a:xfrm>
              <a:off x="2362" y="2492"/>
              <a:ext cx="750" cy="39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Rectangle 34"/>
            <p:cNvSpPr>
              <a:spLocks noChangeArrowheads="1"/>
            </p:cNvSpPr>
            <p:nvPr/>
          </p:nvSpPr>
          <p:spPr bwMode="auto">
            <a:xfrm>
              <a:off x="2412" y="2520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35" name="Rectangle 35"/>
            <p:cNvSpPr>
              <a:spLocks noChangeArrowheads="1"/>
            </p:cNvSpPr>
            <p:nvPr/>
          </p:nvSpPr>
          <p:spPr bwMode="auto">
            <a:xfrm>
              <a:off x="2412" y="2696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5828" name="Group 36"/>
          <p:cNvGrpSpPr>
            <a:grpSpLocks/>
          </p:cNvGrpSpPr>
          <p:nvPr/>
        </p:nvGrpSpPr>
        <p:grpSpPr bwMode="auto">
          <a:xfrm>
            <a:off x="3849688" y="5689600"/>
            <a:ext cx="1906587" cy="342900"/>
            <a:chOff x="2425" y="3584"/>
            <a:chExt cx="1201" cy="216"/>
          </a:xfrm>
        </p:grpSpPr>
        <p:sp>
          <p:nvSpPr>
            <p:cNvPr id="37930" name="Rectangle 37"/>
            <p:cNvSpPr>
              <a:spLocks noChangeArrowheads="1"/>
            </p:cNvSpPr>
            <p:nvPr/>
          </p:nvSpPr>
          <p:spPr bwMode="auto">
            <a:xfrm>
              <a:off x="2425" y="3584"/>
              <a:ext cx="106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Demand 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31" name="Rectangle 38"/>
            <p:cNvSpPr>
              <a:spLocks noChangeArrowheads="1"/>
            </p:cNvSpPr>
            <p:nvPr/>
          </p:nvSpPr>
          <p:spPr bwMode="auto">
            <a:xfrm>
              <a:off x="3415" y="3584"/>
              <a:ext cx="1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32" name="Rectangle 39"/>
            <p:cNvSpPr>
              <a:spLocks noChangeArrowheads="1"/>
            </p:cNvSpPr>
            <p:nvPr/>
          </p:nvSpPr>
          <p:spPr bwMode="auto">
            <a:xfrm>
              <a:off x="3516" y="3655"/>
              <a:ext cx="1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5832" name="Group 40"/>
          <p:cNvGrpSpPr>
            <a:grpSpLocks/>
          </p:cNvGrpSpPr>
          <p:nvPr/>
        </p:nvGrpSpPr>
        <p:grpSpPr bwMode="auto">
          <a:xfrm>
            <a:off x="5895975" y="5151438"/>
            <a:ext cx="1004888" cy="623887"/>
            <a:chOff x="3714" y="3245"/>
            <a:chExt cx="633" cy="393"/>
          </a:xfrm>
        </p:grpSpPr>
        <p:sp>
          <p:nvSpPr>
            <p:cNvPr id="37926" name="Rectangle 41"/>
            <p:cNvSpPr>
              <a:spLocks noChangeArrowheads="1"/>
            </p:cNvSpPr>
            <p:nvPr/>
          </p:nvSpPr>
          <p:spPr bwMode="auto">
            <a:xfrm>
              <a:off x="3740" y="3245"/>
              <a:ext cx="59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27" name="Rectangle 42"/>
            <p:cNvSpPr>
              <a:spLocks noChangeArrowheads="1"/>
            </p:cNvSpPr>
            <p:nvPr/>
          </p:nvSpPr>
          <p:spPr bwMode="auto">
            <a:xfrm>
              <a:off x="3714" y="3421"/>
              <a:ext cx="4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28" name="Rectangle 43"/>
            <p:cNvSpPr>
              <a:spLocks noChangeArrowheads="1"/>
            </p:cNvSpPr>
            <p:nvPr/>
          </p:nvSpPr>
          <p:spPr bwMode="auto">
            <a:xfrm>
              <a:off x="4136" y="3421"/>
              <a:ext cx="1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29" name="Rectangle 44"/>
            <p:cNvSpPr>
              <a:spLocks noChangeArrowheads="1"/>
            </p:cNvSpPr>
            <p:nvPr/>
          </p:nvSpPr>
          <p:spPr bwMode="auto">
            <a:xfrm>
              <a:off x="4237" y="3493"/>
              <a:ext cx="1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5837" name="Group 45"/>
          <p:cNvGrpSpPr>
            <a:grpSpLocks/>
          </p:cNvGrpSpPr>
          <p:nvPr/>
        </p:nvGrpSpPr>
        <p:grpSpPr bwMode="auto">
          <a:xfrm>
            <a:off x="7445375" y="4613275"/>
            <a:ext cx="1004888" cy="623888"/>
            <a:chOff x="4690" y="2906"/>
            <a:chExt cx="633" cy="393"/>
          </a:xfrm>
        </p:grpSpPr>
        <p:sp>
          <p:nvSpPr>
            <p:cNvPr id="37922" name="Rectangle 46"/>
            <p:cNvSpPr>
              <a:spLocks noChangeArrowheads="1"/>
            </p:cNvSpPr>
            <p:nvPr/>
          </p:nvSpPr>
          <p:spPr bwMode="auto">
            <a:xfrm>
              <a:off x="4712" y="2906"/>
              <a:ext cx="59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23" name="Rectangle 47"/>
            <p:cNvSpPr>
              <a:spLocks noChangeArrowheads="1"/>
            </p:cNvSpPr>
            <p:nvPr/>
          </p:nvSpPr>
          <p:spPr bwMode="auto">
            <a:xfrm>
              <a:off x="4690" y="3082"/>
              <a:ext cx="4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24" name="Rectangle 48"/>
            <p:cNvSpPr>
              <a:spLocks noChangeArrowheads="1"/>
            </p:cNvSpPr>
            <p:nvPr/>
          </p:nvSpPr>
          <p:spPr bwMode="auto">
            <a:xfrm>
              <a:off x="5112" y="3082"/>
              <a:ext cx="1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25" name="Rectangle 49"/>
            <p:cNvSpPr>
              <a:spLocks noChangeArrowheads="1"/>
            </p:cNvSpPr>
            <p:nvPr/>
          </p:nvSpPr>
          <p:spPr bwMode="auto">
            <a:xfrm>
              <a:off x="5213" y="3154"/>
              <a:ext cx="1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7921" name="Rectangle 50"/>
          <p:cNvSpPr>
            <a:spLocks noChangeArrowheads="1"/>
          </p:cNvSpPr>
          <p:nvPr/>
        </p:nvSpPr>
        <p:spPr bwMode="auto">
          <a:xfrm>
            <a:off x="1301750" y="6116638"/>
            <a:ext cx="23018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15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4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4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4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0" grpId="0" animBg="1"/>
      <p:bldP spid="545811" grpId="0" animBg="1"/>
      <p:bldP spid="545812" grpId="0" animBg="1"/>
      <p:bldP spid="545813" grpId="0" animBg="1"/>
      <p:bldP spid="5458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/>
              <a:t>Shifts and Changes in Demand cont.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closer look at changes in income</a:t>
            </a:r>
          </a:p>
          <a:p>
            <a:pPr lvl="1"/>
            <a:r>
              <a:rPr lang="en-US"/>
              <a:t>Normal Good</a:t>
            </a:r>
          </a:p>
          <a:p>
            <a:pPr lvl="2"/>
            <a:r>
              <a:rPr lang="en-US"/>
              <a:t>A good that consumers </a:t>
            </a:r>
          </a:p>
          <a:p>
            <a:pPr lvl="2">
              <a:buFontTx/>
              <a:buNone/>
            </a:pPr>
            <a:r>
              <a:rPr lang="en-US"/>
              <a:t>	demand more when their </a:t>
            </a:r>
          </a:p>
          <a:p>
            <a:pPr lvl="2">
              <a:buFontTx/>
              <a:buNone/>
            </a:pPr>
            <a:r>
              <a:rPr lang="en-US"/>
              <a:t>	incomes increase</a:t>
            </a:r>
          </a:p>
          <a:p>
            <a:pPr lvl="1"/>
            <a:r>
              <a:rPr lang="en-US"/>
              <a:t>Inferior Good</a:t>
            </a:r>
          </a:p>
          <a:p>
            <a:pPr lvl="2"/>
            <a:r>
              <a:rPr lang="en-US"/>
              <a:t>A good that consumers </a:t>
            </a:r>
          </a:p>
          <a:p>
            <a:pPr lvl="2">
              <a:buFontTx/>
              <a:buNone/>
            </a:pPr>
            <a:r>
              <a:rPr lang="en-US"/>
              <a:t>	demand less when their </a:t>
            </a:r>
          </a:p>
          <a:p>
            <a:pPr lvl="2">
              <a:buFontTx/>
              <a:buNone/>
            </a:pPr>
            <a:r>
              <a:rPr lang="en-US"/>
              <a:t>	incomes increase</a:t>
            </a:r>
          </a:p>
        </p:txBody>
      </p:sp>
      <p:pic>
        <p:nvPicPr>
          <p:cNvPr id="15365" name="Picture 5" descr="sp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38613"/>
            <a:ext cx="3200400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foo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25177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007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4"/>
          <p:cNvSpPr>
            <a:spLocks noChangeShapeType="1"/>
          </p:cNvSpPr>
          <p:nvPr/>
        </p:nvSpPr>
        <p:spPr bwMode="auto">
          <a:xfrm>
            <a:off x="1981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1981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990600" y="1981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$3.00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1143000" y="2590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2.50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1143000" y="3276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2.00</a:t>
            </a: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1143000" y="3886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1.50</a:t>
            </a:r>
          </a:p>
        </p:txBody>
      </p:sp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1143000" y="4495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1.00</a:t>
            </a:r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1143000" y="5181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0.50</a:t>
            </a: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</a:t>
            </a: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2133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3</a:t>
            </a:r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33528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4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5</a:t>
            </a:r>
          </a:p>
        </p:txBody>
      </p:sp>
      <p:sp>
        <p:nvSpPr>
          <p:cNvPr id="39951" name="Text Box 17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6</a:t>
            </a:r>
          </a:p>
        </p:txBody>
      </p:sp>
      <p:sp>
        <p:nvSpPr>
          <p:cNvPr id="39952" name="Text Box 18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7</a:t>
            </a:r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4800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8</a:t>
            </a:r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51816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9</a:t>
            </a:r>
          </a:p>
        </p:txBody>
      </p:sp>
      <p:sp>
        <p:nvSpPr>
          <p:cNvPr id="39955" name="Text Box 21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10</a:t>
            </a:r>
          </a:p>
        </p:txBody>
      </p:sp>
      <p:sp>
        <p:nvSpPr>
          <p:cNvPr id="39956" name="Text Box 22"/>
          <p:cNvSpPr txBox="1">
            <a:spLocks noChangeArrowheads="1"/>
          </p:cNvSpPr>
          <p:nvPr/>
        </p:nvSpPr>
        <p:spPr bwMode="auto">
          <a:xfrm>
            <a:off x="64008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12</a:t>
            </a:r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59436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11</a:t>
            </a:r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381000" y="141605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ahoma" charset="0"/>
              </a:rPr>
              <a:t>Price of Hamburgers</a:t>
            </a: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7315200" y="57150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ahoma" charset="0"/>
              </a:rPr>
              <a:t>Quantity of Hamburgers</a:t>
            </a: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429000" y="16764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40386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2"/>
          </a:solidFill>
          <a:ln w="12700">
            <a:solidFill>
              <a:srgbClr val="FAFD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3768725" y="3048000"/>
            <a:ext cx="127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000000"/>
                </a:solidFill>
              </a:rPr>
              <a:t>Increase</a:t>
            </a:r>
          </a:p>
          <a:p>
            <a:pPr algn="ctr" eaLnBrk="0" hangingPunct="0"/>
            <a:r>
              <a:rPr lang="en-US" altLang="en-US" sz="2000" b="1">
                <a:solidFill>
                  <a:srgbClr val="000000"/>
                </a:solidFill>
              </a:rPr>
              <a:t>in demand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943600" y="1981200"/>
            <a:ext cx="2362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An increase in income...</a:t>
            </a:r>
          </a:p>
        </p:txBody>
      </p:sp>
      <p:sp>
        <p:nvSpPr>
          <p:cNvPr id="39964" name="Text Box 30"/>
          <p:cNvSpPr txBox="1">
            <a:spLocks noChangeArrowheads="1"/>
          </p:cNvSpPr>
          <p:nvPr/>
        </p:nvSpPr>
        <p:spPr bwMode="auto">
          <a:xfrm>
            <a:off x="64008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alt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001000" y="5181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alt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9966" name="Rectangle 32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/>
              <a:t>Consumer Income</a:t>
            </a:r>
            <a:br>
              <a:rPr lang="en-US" altLang="en-US" sz="4400"/>
            </a:br>
            <a:r>
              <a:rPr lang="en-US" altLang="en-US" sz="4400"/>
              <a:t>Normal Good</a:t>
            </a:r>
          </a:p>
        </p:txBody>
      </p:sp>
      <p:sp>
        <p:nvSpPr>
          <p:cNvPr id="39967" name="Line 33"/>
          <p:cNvSpPr>
            <a:spLocks noChangeShapeType="1"/>
          </p:cNvSpPr>
          <p:nvPr/>
        </p:nvSpPr>
        <p:spPr bwMode="auto">
          <a:xfrm>
            <a:off x="1981200" y="6172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Text Box 34"/>
          <p:cNvSpPr txBox="1">
            <a:spLocks noChangeArrowheads="1"/>
          </p:cNvSpPr>
          <p:nvPr/>
        </p:nvSpPr>
        <p:spPr bwMode="auto">
          <a:xfrm>
            <a:off x="1752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0028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5" grpId="0" animBg="1"/>
      <p:bldP spid="17436" grpId="0" autoUpdateAnimBg="0"/>
      <p:bldP spid="17437" grpId="0" animBg="1" autoUpdateAnimBg="0"/>
      <p:bldP spid="174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4"/>
          <p:cNvSpPr>
            <a:spLocks noChangeShapeType="1"/>
          </p:cNvSpPr>
          <p:nvPr/>
        </p:nvSpPr>
        <p:spPr bwMode="auto">
          <a:xfrm>
            <a:off x="22098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5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6"/>
          <p:cNvSpPr>
            <a:spLocks noChangeShapeType="1"/>
          </p:cNvSpPr>
          <p:nvPr/>
        </p:nvSpPr>
        <p:spPr bwMode="auto">
          <a:xfrm>
            <a:off x="22098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1219200" y="1981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$3.00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1371600" y="2590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2.50</a:t>
            </a:r>
          </a:p>
        </p:txBody>
      </p:sp>
      <p:sp>
        <p:nvSpPr>
          <p:cNvPr id="40967" name="Text Box 9"/>
          <p:cNvSpPr txBox="1">
            <a:spLocks noChangeArrowheads="1"/>
          </p:cNvSpPr>
          <p:nvPr/>
        </p:nvSpPr>
        <p:spPr bwMode="auto">
          <a:xfrm>
            <a:off x="1371600" y="3276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2.00</a:t>
            </a:r>
          </a:p>
        </p:txBody>
      </p:sp>
      <p:sp>
        <p:nvSpPr>
          <p:cNvPr id="40968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1.50</a:t>
            </a:r>
          </a:p>
        </p:txBody>
      </p:sp>
      <p:sp>
        <p:nvSpPr>
          <p:cNvPr id="40969" name="Text Box 11"/>
          <p:cNvSpPr txBox="1">
            <a:spLocks noChangeArrowheads="1"/>
          </p:cNvSpPr>
          <p:nvPr/>
        </p:nvSpPr>
        <p:spPr bwMode="auto">
          <a:xfrm>
            <a:off x="1371600" y="4495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1.00</a:t>
            </a:r>
          </a:p>
        </p:txBody>
      </p:sp>
      <p:sp>
        <p:nvSpPr>
          <p:cNvPr id="40970" name="Text Box 12"/>
          <p:cNvSpPr txBox="1">
            <a:spLocks noChangeArrowheads="1"/>
          </p:cNvSpPr>
          <p:nvPr/>
        </p:nvSpPr>
        <p:spPr bwMode="auto">
          <a:xfrm>
            <a:off x="1371600" y="5181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0.50</a:t>
            </a:r>
          </a:p>
        </p:txBody>
      </p:sp>
      <p:sp>
        <p:nvSpPr>
          <p:cNvPr id="40971" name="Text Box 13"/>
          <p:cNvSpPr txBox="1">
            <a:spLocks noChangeArrowheads="1"/>
          </p:cNvSpPr>
          <p:nvPr/>
        </p:nvSpPr>
        <p:spPr bwMode="auto">
          <a:xfrm>
            <a:off x="28194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2</a:t>
            </a:r>
          </a:p>
        </p:txBody>
      </p:sp>
      <p:sp>
        <p:nvSpPr>
          <p:cNvPr id="40972" name="Text Box 14"/>
          <p:cNvSpPr txBox="1">
            <a:spLocks noChangeArrowheads="1"/>
          </p:cNvSpPr>
          <p:nvPr/>
        </p:nvSpPr>
        <p:spPr bwMode="auto">
          <a:xfrm>
            <a:off x="2362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</a:t>
            </a:r>
          </a:p>
        </p:txBody>
      </p:sp>
      <p:sp>
        <p:nvSpPr>
          <p:cNvPr id="40973" name="Text Box 15"/>
          <p:cNvSpPr txBox="1">
            <a:spLocks noChangeArrowheads="1"/>
          </p:cNvSpPr>
          <p:nvPr/>
        </p:nvSpPr>
        <p:spPr bwMode="auto">
          <a:xfrm>
            <a:off x="32004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3</a:t>
            </a:r>
          </a:p>
        </p:txBody>
      </p:sp>
      <p:sp>
        <p:nvSpPr>
          <p:cNvPr id="40974" name="Text Box 16"/>
          <p:cNvSpPr txBox="1">
            <a:spLocks noChangeArrowheads="1"/>
          </p:cNvSpPr>
          <p:nvPr/>
        </p:nvSpPr>
        <p:spPr bwMode="auto">
          <a:xfrm>
            <a:off x="35814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4</a:t>
            </a:r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3886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5</a:t>
            </a:r>
          </a:p>
        </p:txBody>
      </p:sp>
      <p:sp>
        <p:nvSpPr>
          <p:cNvPr id="40976" name="Text Box 18"/>
          <p:cNvSpPr txBox="1">
            <a:spLocks noChangeArrowheads="1"/>
          </p:cNvSpPr>
          <p:nvPr/>
        </p:nvSpPr>
        <p:spPr bwMode="auto">
          <a:xfrm>
            <a:off x="4267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6</a:t>
            </a:r>
          </a:p>
        </p:txBody>
      </p:sp>
      <p:sp>
        <p:nvSpPr>
          <p:cNvPr id="40977" name="Text Box 19"/>
          <p:cNvSpPr txBox="1">
            <a:spLocks noChangeArrowheads="1"/>
          </p:cNvSpPr>
          <p:nvPr/>
        </p:nvSpPr>
        <p:spPr bwMode="auto">
          <a:xfrm>
            <a:off x="4648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7</a:t>
            </a:r>
          </a:p>
        </p:txBody>
      </p:sp>
      <p:sp>
        <p:nvSpPr>
          <p:cNvPr id="40978" name="Text Box 20"/>
          <p:cNvSpPr txBox="1">
            <a:spLocks noChangeArrowheads="1"/>
          </p:cNvSpPr>
          <p:nvPr/>
        </p:nvSpPr>
        <p:spPr bwMode="auto">
          <a:xfrm>
            <a:off x="5029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8</a:t>
            </a:r>
          </a:p>
        </p:txBody>
      </p:sp>
      <p:sp>
        <p:nvSpPr>
          <p:cNvPr id="40979" name="Text Box 21"/>
          <p:cNvSpPr txBox="1">
            <a:spLocks noChangeArrowheads="1"/>
          </p:cNvSpPr>
          <p:nvPr/>
        </p:nvSpPr>
        <p:spPr bwMode="auto">
          <a:xfrm>
            <a:off x="54102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9</a:t>
            </a:r>
          </a:p>
        </p:txBody>
      </p:sp>
      <p:sp>
        <p:nvSpPr>
          <p:cNvPr id="40980" name="Text Box 22"/>
          <p:cNvSpPr txBox="1">
            <a:spLocks noChangeArrowheads="1"/>
          </p:cNvSpPr>
          <p:nvPr/>
        </p:nvSpPr>
        <p:spPr bwMode="auto">
          <a:xfrm>
            <a:off x="57150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10</a:t>
            </a:r>
          </a:p>
        </p:txBody>
      </p:sp>
      <p:sp>
        <p:nvSpPr>
          <p:cNvPr id="40981" name="Text Box 23"/>
          <p:cNvSpPr txBox="1">
            <a:spLocks noChangeArrowheads="1"/>
          </p:cNvSpPr>
          <p:nvPr/>
        </p:nvSpPr>
        <p:spPr bwMode="auto">
          <a:xfrm>
            <a:off x="66294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12</a:t>
            </a:r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61722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11</a:t>
            </a: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762000" y="1371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Price of Spam</a:t>
            </a: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7315200" y="57150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Quantity of Spam</a:t>
            </a:r>
          </a:p>
        </p:txBody>
      </p:sp>
      <p:sp>
        <p:nvSpPr>
          <p:cNvPr id="40985" name="Text Box 27"/>
          <p:cNvSpPr txBox="1">
            <a:spLocks noChangeArrowheads="1"/>
          </p:cNvSpPr>
          <p:nvPr/>
        </p:nvSpPr>
        <p:spPr bwMode="auto">
          <a:xfrm>
            <a:off x="1981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209800" y="3962400"/>
            <a:ext cx="2590800" cy="2209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814638" y="3733800"/>
            <a:ext cx="127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1">
                <a:solidFill>
                  <a:srgbClr val="000000"/>
                </a:solidFill>
              </a:rPr>
              <a:t>Decrease</a:t>
            </a:r>
          </a:p>
          <a:p>
            <a:pPr algn="r" eaLnBrk="0" hangingPunct="0"/>
            <a:r>
              <a:rPr lang="en-US" altLang="en-US" sz="2000" b="1">
                <a:solidFill>
                  <a:srgbClr val="000000"/>
                </a:solidFill>
              </a:rPr>
              <a:t>in demand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181600" y="2590800"/>
            <a:ext cx="2362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An increase in income...</a:t>
            </a:r>
          </a:p>
        </p:txBody>
      </p:sp>
      <p:sp>
        <p:nvSpPr>
          <p:cNvPr id="40989" name="Text Box 31"/>
          <p:cNvSpPr txBox="1">
            <a:spLocks noChangeArrowheads="1"/>
          </p:cNvSpPr>
          <p:nvPr/>
        </p:nvSpPr>
        <p:spPr bwMode="auto">
          <a:xfrm>
            <a:off x="66294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99"/>
                </a:solidFill>
                <a:latin typeface="Times New Roman" pitchFamily="18" charset="0"/>
              </a:rPr>
              <a:t>1</a:t>
            </a:r>
            <a:endParaRPr lang="en-US" alt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3200400" y="4419600"/>
            <a:ext cx="1447800" cy="228600"/>
          </a:xfrm>
          <a:prstGeom prst="leftArrow">
            <a:avLst>
              <a:gd name="adj1" fmla="val 50000"/>
              <a:gd name="adj2" fmla="val 158333"/>
            </a:avLst>
          </a:prstGeom>
          <a:solidFill>
            <a:srgbClr val="DE381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Rectangle 33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/>
              <a:t>Consumer Income</a:t>
            </a:r>
            <a:br>
              <a:rPr lang="en-US" altLang="en-US" sz="4400"/>
            </a:br>
            <a:r>
              <a:rPr lang="en-US" altLang="en-US" sz="4400"/>
              <a:t>Inferior Good</a:t>
            </a:r>
          </a:p>
        </p:txBody>
      </p:sp>
    </p:spTree>
    <p:extLst>
      <p:ext uri="{BB962C8B-B14F-4D97-AF65-F5344CB8AC3E}">
        <p14:creationId xmlns:p14="http://schemas.microsoft.com/office/powerpoint/2010/main" val="1990966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 animBg="1"/>
      <p:bldP spid="18461" grpId="0" autoUpdateAnimBg="0"/>
      <p:bldP spid="18462" grpId="0" animBg="1" autoUpdateAnimBg="0"/>
      <p:bldP spid="184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</a:t>
            </a:r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i="1">
                <a:solidFill>
                  <a:srgbClr val="25A9A6"/>
                </a:solidFill>
              </a:rPr>
              <a:t>Quantity supplied</a:t>
            </a:r>
            <a:r>
              <a:rPr lang="en-US" altLang="en-US"/>
              <a:t> is the amount of a good that sellers are willing and able to sell. </a:t>
            </a:r>
          </a:p>
          <a:p>
            <a:r>
              <a:rPr lang="en-US" altLang="en-US"/>
              <a:t>Law of Supply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law of supply</a:t>
            </a:r>
            <a:r>
              <a:rPr lang="en-US" altLang="en-US"/>
              <a:t> states that, other things equal </a:t>
            </a:r>
            <a:r>
              <a:rPr lang="en-US" altLang="en-US" i="1"/>
              <a:t>(ceteris paribus),</a:t>
            </a:r>
            <a:r>
              <a:rPr lang="en-US" altLang="en-US"/>
              <a:t> the quantity supplied of a good rises when the price of the good rises.</a:t>
            </a:r>
          </a:p>
        </p:txBody>
      </p:sp>
    </p:spTree>
    <p:extLst>
      <p:ext uri="{BB962C8B-B14F-4D97-AF65-F5344CB8AC3E}">
        <p14:creationId xmlns:p14="http://schemas.microsoft.com/office/powerpoint/2010/main" val="710017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45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Supply Curve: The Relationship between Price and Quantity Supplied</a:t>
            </a:r>
            <a:endParaRPr lang="en-US" altLang="en-US"/>
          </a:p>
        </p:txBody>
      </p:sp>
      <p:sp>
        <p:nvSpPr>
          <p:cNvPr id="451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 Schedule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supply schedule</a:t>
            </a:r>
            <a:r>
              <a:rPr lang="en-US" altLang="en-US"/>
              <a:t> is a table that shows the relationship between the price of the good and the quantity supplied. </a:t>
            </a:r>
          </a:p>
        </p:txBody>
      </p:sp>
    </p:spTree>
    <p:extLst>
      <p:ext uri="{BB962C8B-B14F-4D97-AF65-F5344CB8AC3E}">
        <p14:creationId xmlns:p14="http://schemas.microsoft.com/office/powerpoint/2010/main" val="3338217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5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>
                <a:solidFill>
                  <a:srgbClr val="25A9A6"/>
                </a:solidFill>
              </a:rPr>
              <a:t>market</a:t>
            </a:r>
            <a:r>
              <a:rPr lang="en-US" altLang="en-US"/>
              <a:t> is a group of buyers and sellers of a particular good or service.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The terms supply and demand refer to the behavior of people . . . as they interact with one another in markets.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5" name="Object 6"/>
          <p:cNvGraphicFramePr>
            <a:graphicFrameLocks/>
          </p:cNvGraphicFramePr>
          <p:nvPr/>
        </p:nvGraphicFramePr>
        <p:xfrm>
          <a:off x="6400800" y="1981200"/>
          <a:ext cx="2230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lip" r:id="rId4" imgW="4481513" imgH="2322513" progId="MS_ClipArt_Gallery.5">
                  <p:embed/>
                </p:oleObj>
              </mc:Choice>
              <mc:Fallback>
                <p:oleObj name="Clip" r:id="rId4" imgW="4481513" imgH="2322513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81200"/>
                        <a:ext cx="22304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7"/>
          <p:cNvGraphicFramePr>
            <a:graphicFrameLocks/>
          </p:cNvGraphicFramePr>
          <p:nvPr/>
        </p:nvGraphicFramePr>
        <p:xfrm>
          <a:off x="1447800" y="2590800"/>
          <a:ext cx="2230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lip" r:id="rId6" imgW="4481513" imgH="2322513" progId="MS_ClipArt_Gallery.5">
                  <p:embed/>
                </p:oleObj>
              </mc:Choice>
              <mc:Fallback>
                <p:oleObj name="Clip" r:id="rId6" imgW="4481513" imgH="2322513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22304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MARKETS AND COMPETITION </a:t>
            </a:r>
          </a:p>
        </p:txBody>
      </p:sp>
    </p:spTree>
    <p:extLst>
      <p:ext uri="{BB962C8B-B14F-4D97-AF65-F5344CB8AC3E}">
        <p14:creationId xmlns:p14="http://schemas.microsoft.com/office/powerpoint/2010/main" val="335650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74" b="46863"/>
          <a:stretch>
            <a:fillRect/>
          </a:stretch>
        </p:blipFill>
        <p:spPr bwMode="auto">
          <a:xfrm>
            <a:off x="1447800" y="1447800"/>
            <a:ext cx="6400800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5" name="Picture 4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43200"/>
            <a:ext cx="13255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13255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Ben’s Supply Schedule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07075" y="2219325"/>
            <a:ext cx="1752600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Supplied</a:t>
            </a:r>
          </a:p>
        </p:txBody>
      </p:sp>
    </p:spTree>
    <p:extLst>
      <p:ext uri="{BB962C8B-B14F-4D97-AF65-F5344CB8AC3E}">
        <p14:creationId xmlns:p14="http://schemas.microsoft.com/office/powerpoint/2010/main" val="342883846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sz="3200" dirty="0"/>
              <a:t>The Supply Curve: The Relationship between Price and Quantity Supplied</a:t>
            </a:r>
            <a:r>
              <a:rPr lang="en-US" altLang="en-US" dirty="0"/>
              <a:t> </a:t>
            </a:r>
          </a:p>
        </p:txBody>
      </p:sp>
      <p:sp>
        <p:nvSpPr>
          <p:cNvPr id="4556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 Curve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supply</a:t>
            </a:r>
            <a:r>
              <a:rPr lang="en-US" altLang="en-US" sz="2400" i="1">
                <a:solidFill>
                  <a:srgbClr val="25A9A6"/>
                </a:solidFill>
              </a:rPr>
              <a:t> </a:t>
            </a:r>
            <a:r>
              <a:rPr lang="en-US" altLang="en-US" i="1">
                <a:solidFill>
                  <a:srgbClr val="25A9A6"/>
                </a:solidFill>
              </a:rPr>
              <a:t>curve</a:t>
            </a:r>
            <a:r>
              <a:rPr lang="en-US" altLang="en-US" sz="2400" i="1">
                <a:solidFill>
                  <a:srgbClr val="25A9A6"/>
                </a:solidFill>
              </a:rPr>
              <a:t> </a:t>
            </a:r>
            <a:r>
              <a:rPr lang="en-US" altLang="en-US"/>
              <a:t>is the graph of the relationship between the price of a good and the quantity supplied.  </a:t>
            </a:r>
          </a:p>
        </p:txBody>
      </p:sp>
    </p:spTree>
    <p:extLst>
      <p:ext uri="{BB962C8B-B14F-4D97-AF65-F5344CB8AC3E}">
        <p14:creationId xmlns:p14="http://schemas.microsoft.com/office/powerpoint/2010/main" val="3510759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5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55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Ben’s Supply Schedule and Supply Curve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3F6F9"/>
          </a:solidFill>
          <a:ln w="2143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2F4F8"/>
          </a:solidFill>
          <a:ln w="1952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1F4F7"/>
          </a:solidFill>
          <a:ln w="1762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EF1F4"/>
          </a:solidFill>
          <a:ln w="1365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DEFF3"/>
          </a:solidFill>
          <a:ln w="1174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2409825" y="1168400"/>
            <a:ext cx="5697538" cy="4476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2389188" y="2608263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2389188" y="3228975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2389188" y="3841750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2389188" y="4437063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274161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309245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3462338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383381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416560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4537075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490696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525780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5629275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600075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6332538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00" name="Line 32"/>
          <p:cNvSpPr>
            <a:spLocks noChangeShapeType="1"/>
          </p:cNvSpPr>
          <p:nvPr/>
        </p:nvSpPr>
        <p:spPr bwMode="auto">
          <a:xfrm flipV="1">
            <a:off x="2409825" y="2039938"/>
            <a:ext cx="1736725" cy="3011487"/>
          </a:xfrm>
          <a:prstGeom prst="line">
            <a:avLst/>
          </a:prstGeom>
          <a:noFill/>
          <a:ln w="58738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4801" name="Group 33"/>
          <p:cNvGrpSpPr>
            <a:grpSpLocks/>
          </p:cNvGrpSpPr>
          <p:nvPr/>
        </p:nvGrpSpPr>
        <p:grpSpPr bwMode="auto">
          <a:xfrm>
            <a:off x="2584450" y="2574925"/>
            <a:ext cx="1289050" cy="2971800"/>
            <a:chOff x="1628" y="1622"/>
            <a:chExt cx="812" cy="1872"/>
          </a:xfrm>
        </p:grpSpPr>
        <p:sp>
          <p:nvSpPr>
            <p:cNvPr id="46175" name="Line 34"/>
            <p:cNvSpPr>
              <a:spLocks noChangeShapeType="1"/>
            </p:cNvSpPr>
            <p:nvPr/>
          </p:nvSpPr>
          <p:spPr bwMode="auto">
            <a:xfrm>
              <a:off x="1628" y="1647"/>
              <a:ext cx="78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6" name="Line 35"/>
            <p:cNvSpPr>
              <a:spLocks noChangeShapeType="1"/>
            </p:cNvSpPr>
            <p:nvPr/>
          </p:nvSpPr>
          <p:spPr bwMode="auto">
            <a:xfrm>
              <a:off x="2415" y="1647"/>
              <a:ext cx="1" cy="18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Oval 36"/>
            <p:cNvSpPr>
              <a:spLocks noChangeArrowheads="1"/>
            </p:cNvSpPr>
            <p:nvPr/>
          </p:nvSpPr>
          <p:spPr bwMode="auto">
            <a:xfrm>
              <a:off x="2366" y="1622"/>
              <a:ext cx="74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05" name="Group 37"/>
          <p:cNvGrpSpPr>
            <a:grpSpLocks/>
          </p:cNvGrpSpPr>
          <p:nvPr/>
        </p:nvGrpSpPr>
        <p:grpSpPr bwMode="auto">
          <a:xfrm>
            <a:off x="2584450" y="2000250"/>
            <a:ext cx="1620838" cy="3546475"/>
            <a:chOff x="1628" y="1260"/>
            <a:chExt cx="1021" cy="2234"/>
          </a:xfrm>
        </p:grpSpPr>
        <p:sp>
          <p:nvSpPr>
            <p:cNvPr id="46172" name="Line 38"/>
            <p:cNvSpPr>
              <a:spLocks noChangeShapeType="1"/>
            </p:cNvSpPr>
            <p:nvPr/>
          </p:nvSpPr>
          <p:spPr bwMode="auto">
            <a:xfrm>
              <a:off x="1628" y="1285"/>
              <a:ext cx="9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Line 39"/>
            <p:cNvSpPr>
              <a:spLocks noChangeShapeType="1"/>
            </p:cNvSpPr>
            <p:nvPr/>
          </p:nvSpPr>
          <p:spPr bwMode="auto">
            <a:xfrm>
              <a:off x="2624" y="1285"/>
              <a:ext cx="1" cy="2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Oval 40"/>
            <p:cNvSpPr>
              <a:spLocks noChangeArrowheads="1"/>
            </p:cNvSpPr>
            <p:nvPr/>
          </p:nvSpPr>
          <p:spPr bwMode="auto">
            <a:xfrm>
              <a:off x="2587" y="1260"/>
              <a:ext cx="62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09" name="Group 41"/>
          <p:cNvGrpSpPr>
            <a:grpSpLocks/>
          </p:cNvGrpSpPr>
          <p:nvPr/>
        </p:nvGrpSpPr>
        <p:grpSpPr bwMode="auto">
          <a:xfrm>
            <a:off x="2584450" y="3189288"/>
            <a:ext cx="917575" cy="2357437"/>
            <a:chOff x="1628" y="2009"/>
            <a:chExt cx="578" cy="1485"/>
          </a:xfrm>
        </p:grpSpPr>
        <p:sp>
          <p:nvSpPr>
            <p:cNvPr id="46169" name="Oval 42"/>
            <p:cNvSpPr>
              <a:spLocks noChangeArrowheads="1"/>
            </p:cNvSpPr>
            <p:nvPr/>
          </p:nvSpPr>
          <p:spPr bwMode="auto">
            <a:xfrm>
              <a:off x="2145" y="2009"/>
              <a:ext cx="61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0" name="Line 43"/>
            <p:cNvSpPr>
              <a:spLocks noChangeShapeType="1"/>
            </p:cNvSpPr>
            <p:nvPr/>
          </p:nvSpPr>
          <p:spPr bwMode="auto">
            <a:xfrm>
              <a:off x="1628" y="2034"/>
              <a:ext cx="55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1" name="Line 44"/>
            <p:cNvSpPr>
              <a:spLocks noChangeShapeType="1"/>
            </p:cNvSpPr>
            <p:nvPr/>
          </p:nvSpPr>
          <p:spPr bwMode="auto">
            <a:xfrm>
              <a:off x="2181" y="2034"/>
              <a:ext cx="1" cy="14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13" name="Group 45"/>
          <p:cNvGrpSpPr>
            <a:grpSpLocks/>
          </p:cNvGrpSpPr>
          <p:nvPr/>
        </p:nvGrpSpPr>
        <p:grpSpPr bwMode="auto">
          <a:xfrm>
            <a:off x="2584450" y="3802063"/>
            <a:ext cx="566738" cy="1744662"/>
            <a:chOff x="1628" y="2395"/>
            <a:chExt cx="357" cy="1099"/>
          </a:xfrm>
        </p:grpSpPr>
        <p:grpSp>
          <p:nvGrpSpPr>
            <p:cNvPr id="46165" name="Group 46"/>
            <p:cNvGrpSpPr>
              <a:grpSpLocks/>
            </p:cNvGrpSpPr>
            <p:nvPr/>
          </p:nvGrpSpPr>
          <p:grpSpPr bwMode="auto">
            <a:xfrm>
              <a:off x="1628" y="2395"/>
              <a:ext cx="357" cy="75"/>
              <a:chOff x="1628" y="2395"/>
              <a:chExt cx="357" cy="75"/>
            </a:xfrm>
          </p:grpSpPr>
          <p:sp>
            <p:nvSpPr>
              <p:cNvPr id="46167" name="Oval 47"/>
              <p:cNvSpPr>
                <a:spLocks noChangeArrowheads="1"/>
              </p:cNvSpPr>
              <p:nvPr/>
            </p:nvSpPr>
            <p:spPr bwMode="auto">
              <a:xfrm>
                <a:off x="1911" y="2395"/>
                <a:ext cx="74" cy="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8" name="Line 48"/>
              <p:cNvSpPr>
                <a:spLocks noChangeShapeType="1"/>
              </p:cNvSpPr>
              <p:nvPr/>
            </p:nvSpPr>
            <p:spPr bwMode="auto">
              <a:xfrm>
                <a:off x="1628" y="2420"/>
                <a:ext cx="320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66" name="Line 49"/>
            <p:cNvSpPr>
              <a:spLocks noChangeShapeType="1"/>
            </p:cNvSpPr>
            <p:nvPr/>
          </p:nvSpPr>
          <p:spPr bwMode="auto">
            <a:xfrm>
              <a:off x="1948" y="2420"/>
              <a:ext cx="1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18" name="Group 50"/>
          <p:cNvGrpSpPr>
            <a:grpSpLocks/>
          </p:cNvGrpSpPr>
          <p:nvPr/>
        </p:nvGrpSpPr>
        <p:grpSpPr bwMode="auto">
          <a:xfrm>
            <a:off x="2546350" y="4397375"/>
            <a:ext cx="252413" cy="1149350"/>
            <a:chOff x="1604" y="2770"/>
            <a:chExt cx="159" cy="724"/>
          </a:xfrm>
        </p:grpSpPr>
        <p:sp>
          <p:nvSpPr>
            <p:cNvPr id="46162" name="Oval 51"/>
            <p:cNvSpPr>
              <a:spLocks noChangeArrowheads="1"/>
            </p:cNvSpPr>
            <p:nvPr/>
          </p:nvSpPr>
          <p:spPr bwMode="auto">
            <a:xfrm>
              <a:off x="1702" y="2770"/>
              <a:ext cx="61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3" name="Line 52"/>
            <p:cNvSpPr>
              <a:spLocks noChangeShapeType="1"/>
            </p:cNvSpPr>
            <p:nvPr/>
          </p:nvSpPr>
          <p:spPr bwMode="auto">
            <a:xfrm>
              <a:off x="1604" y="2795"/>
              <a:ext cx="11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4" name="Line 53"/>
            <p:cNvSpPr>
              <a:spLocks noChangeShapeType="1"/>
            </p:cNvSpPr>
            <p:nvPr/>
          </p:nvSpPr>
          <p:spPr bwMode="auto">
            <a:xfrm>
              <a:off x="1727" y="2782"/>
              <a:ext cx="1" cy="7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18" name="Line 54"/>
          <p:cNvSpPr>
            <a:spLocks noChangeShapeType="1"/>
          </p:cNvSpPr>
          <p:nvPr/>
        </p:nvSpPr>
        <p:spPr bwMode="auto">
          <a:xfrm flipH="1">
            <a:off x="2389188" y="2039938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9" name="Line 55"/>
          <p:cNvSpPr>
            <a:spLocks noChangeShapeType="1"/>
          </p:cNvSpPr>
          <p:nvPr/>
        </p:nvSpPr>
        <p:spPr bwMode="auto">
          <a:xfrm>
            <a:off x="672306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0" name="Freeform 56"/>
          <p:cNvSpPr>
            <a:spLocks/>
          </p:cNvSpPr>
          <p:nvPr/>
        </p:nvSpPr>
        <p:spPr bwMode="auto">
          <a:xfrm>
            <a:off x="2389188" y="1168400"/>
            <a:ext cx="5718175" cy="4495800"/>
          </a:xfrm>
          <a:custGeom>
            <a:avLst/>
            <a:gdLst>
              <a:gd name="T0" fmla="*/ 0 w 3602"/>
              <a:gd name="T1" fmla="*/ 0 h 2832"/>
              <a:gd name="T2" fmla="*/ 0 w 3602"/>
              <a:gd name="T3" fmla="*/ 4495800 h 2832"/>
              <a:gd name="T4" fmla="*/ 5718175 w 3602"/>
              <a:gd name="T5" fmla="*/ 4495800 h 28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02" h="2832">
                <a:moveTo>
                  <a:pt x="0" y="0"/>
                </a:moveTo>
                <a:lnTo>
                  <a:pt x="0" y="2832"/>
                </a:lnTo>
                <a:lnTo>
                  <a:pt x="3602" y="283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57"/>
          <p:cNvSpPr>
            <a:spLocks noChangeShapeType="1"/>
          </p:cNvSpPr>
          <p:nvPr/>
        </p:nvSpPr>
        <p:spPr bwMode="auto">
          <a:xfrm>
            <a:off x="2389188" y="5070475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6" name="Line 58"/>
          <p:cNvSpPr>
            <a:spLocks noChangeShapeType="1"/>
          </p:cNvSpPr>
          <p:nvPr/>
        </p:nvSpPr>
        <p:spPr bwMode="auto">
          <a:xfrm>
            <a:off x="2019300" y="2813050"/>
            <a:ext cx="1588" cy="257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7" name="Line 59"/>
          <p:cNvSpPr>
            <a:spLocks noChangeShapeType="1"/>
          </p:cNvSpPr>
          <p:nvPr/>
        </p:nvSpPr>
        <p:spPr bwMode="auto">
          <a:xfrm flipH="1">
            <a:off x="3482975" y="5981700"/>
            <a:ext cx="2540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4" name="Rectangle 60"/>
          <p:cNvSpPr>
            <a:spLocks noChangeArrowheads="1"/>
          </p:cNvSpPr>
          <p:nvPr/>
        </p:nvSpPr>
        <p:spPr bwMode="auto">
          <a:xfrm>
            <a:off x="1477963" y="1146175"/>
            <a:ext cx="876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25" name="Rectangle 61"/>
          <p:cNvSpPr>
            <a:spLocks noChangeArrowheads="1"/>
          </p:cNvSpPr>
          <p:nvPr/>
        </p:nvSpPr>
        <p:spPr bwMode="auto">
          <a:xfrm>
            <a:off x="1238250" y="1409700"/>
            <a:ext cx="1130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26" name="Rectangle 62"/>
          <p:cNvSpPr>
            <a:spLocks noChangeArrowheads="1"/>
          </p:cNvSpPr>
          <p:nvPr/>
        </p:nvSpPr>
        <p:spPr bwMode="auto">
          <a:xfrm>
            <a:off x="1724025" y="1673225"/>
            <a:ext cx="6365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27" name="Rectangle 63"/>
          <p:cNvSpPr>
            <a:spLocks noChangeArrowheads="1"/>
          </p:cNvSpPr>
          <p:nvPr/>
        </p:nvSpPr>
        <p:spPr bwMode="auto">
          <a:xfrm>
            <a:off x="2270125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28" name="Rectangle 64"/>
          <p:cNvSpPr>
            <a:spLocks noChangeArrowheads="1"/>
          </p:cNvSpPr>
          <p:nvPr/>
        </p:nvSpPr>
        <p:spPr bwMode="auto">
          <a:xfrm>
            <a:off x="1835150" y="2490788"/>
            <a:ext cx="422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2.50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29" name="Rectangle 65"/>
          <p:cNvSpPr>
            <a:spLocks noChangeArrowheads="1"/>
          </p:cNvSpPr>
          <p:nvPr/>
        </p:nvSpPr>
        <p:spPr bwMode="auto">
          <a:xfrm>
            <a:off x="1835150" y="3098800"/>
            <a:ext cx="422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2.00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0" name="Rectangle 66"/>
          <p:cNvSpPr>
            <a:spLocks noChangeArrowheads="1"/>
          </p:cNvSpPr>
          <p:nvPr/>
        </p:nvSpPr>
        <p:spPr bwMode="auto">
          <a:xfrm>
            <a:off x="1835150" y="3744913"/>
            <a:ext cx="422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1" name="Rectangle 67"/>
          <p:cNvSpPr>
            <a:spLocks noChangeArrowheads="1"/>
          </p:cNvSpPr>
          <p:nvPr/>
        </p:nvSpPr>
        <p:spPr bwMode="auto">
          <a:xfrm>
            <a:off x="1835150" y="4327525"/>
            <a:ext cx="422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2" name="Rectangle 68"/>
          <p:cNvSpPr>
            <a:spLocks noChangeArrowheads="1"/>
          </p:cNvSpPr>
          <p:nvPr/>
        </p:nvSpPr>
        <p:spPr bwMode="auto">
          <a:xfrm>
            <a:off x="2665413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3" name="Rectangle 69"/>
          <p:cNvSpPr>
            <a:spLocks noChangeArrowheads="1"/>
          </p:cNvSpPr>
          <p:nvPr/>
        </p:nvSpPr>
        <p:spPr bwMode="auto">
          <a:xfrm>
            <a:off x="2997200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4" name="Rectangle 70"/>
          <p:cNvSpPr>
            <a:spLocks noChangeArrowheads="1"/>
          </p:cNvSpPr>
          <p:nvPr/>
        </p:nvSpPr>
        <p:spPr bwMode="auto">
          <a:xfrm>
            <a:off x="3360738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5" name="Rectangle 71"/>
          <p:cNvSpPr>
            <a:spLocks noChangeArrowheads="1"/>
          </p:cNvSpPr>
          <p:nvPr/>
        </p:nvSpPr>
        <p:spPr bwMode="auto">
          <a:xfrm>
            <a:off x="3724275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6" name="Rectangle 72"/>
          <p:cNvSpPr>
            <a:spLocks noChangeArrowheads="1"/>
          </p:cNvSpPr>
          <p:nvPr/>
        </p:nvSpPr>
        <p:spPr bwMode="auto">
          <a:xfrm>
            <a:off x="4081463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7" name="Rectangle 73"/>
          <p:cNvSpPr>
            <a:spLocks noChangeArrowheads="1"/>
          </p:cNvSpPr>
          <p:nvPr/>
        </p:nvSpPr>
        <p:spPr bwMode="auto">
          <a:xfrm>
            <a:off x="4445000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8" name="Rectangle 74"/>
          <p:cNvSpPr>
            <a:spLocks noChangeArrowheads="1"/>
          </p:cNvSpPr>
          <p:nvPr/>
        </p:nvSpPr>
        <p:spPr bwMode="auto">
          <a:xfrm>
            <a:off x="4808538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39" name="Rectangle 75"/>
          <p:cNvSpPr>
            <a:spLocks noChangeArrowheads="1"/>
          </p:cNvSpPr>
          <p:nvPr/>
        </p:nvSpPr>
        <p:spPr bwMode="auto">
          <a:xfrm>
            <a:off x="5172075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0" name="Rectangle 76"/>
          <p:cNvSpPr>
            <a:spLocks noChangeArrowheads="1"/>
          </p:cNvSpPr>
          <p:nvPr/>
        </p:nvSpPr>
        <p:spPr bwMode="auto">
          <a:xfrm>
            <a:off x="5535613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1" name="Rectangle 77"/>
          <p:cNvSpPr>
            <a:spLocks noChangeArrowheads="1"/>
          </p:cNvSpPr>
          <p:nvPr/>
        </p:nvSpPr>
        <p:spPr bwMode="auto">
          <a:xfrm>
            <a:off x="5840413" y="5743575"/>
            <a:ext cx="3317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2" name="Rectangle 78"/>
          <p:cNvSpPr>
            <a:spLocks noChangeArrowheads="1"/>
          </p:cNvSpPr>
          <p:nvPr/>
        </p:nvSpPr>
        <p:spPr bwMode="auto">
          <a:xfrm>
            <a:off x="6197600" y="5743575"/>
            <a:ext cx="3317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3" name="Rectangle 79"/>
          <p:cNvSpPr>
            <a:spLocks noChangeArrowheads="1"/>
          </p:cNvSpPr>
          <p:nvPr/>
        </p:nvSpPr>
        <p:spPr bwMode="auto">
          <a:xfrm>
            <a:off x="6956425" y="5711825"/>
            <a:ext cx="11398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4" name="Rectangle 80"/>
          <p:cNvSpPr>
            <a:spLocks noChangeArrowheads="1"/>
          </p:cNvSpPr>
          <p:nvPr/>
        </p:nvSpPr>
        <p:spPr bwMode="auto">
          <a:xfrm>
            <a:off x="6359525" y="5973763"/>
            <a:ext cx="176688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5" name="Rectangle 81"/>
          <p:cNvSpPr>
            <a:spLocks noChangeArrowheads="1"/>
          </p:cNvSpPr>
          <p:nvPr/>
        </p:nvSpPr>
        <p:spPr bwMode="auto">
          <a:xfrm>
            <a:off x="1724025" y="1922463"/>
            <a:ext cx="5429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$3.00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6" name="Rectangle 82"/>
          <p:cNvSpPr>
            <a:spLocks noChangeArrowheads="1"/>
          </p:cNvSpPr>
          <p:nvPr/>
        </p:nvSpPr>
        <p:spPr bwMode="auto">
          <a:xfrm>
            <a:off x="6561138" y="5743575"/>
            <a:ext cx="3317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47" name="Rectangle 83"/>
          <p:cNvSpPr>
            <a:spLocks noChangeArrowheads="1"/>
          </p:cNvSpPr>
          <p:nvPr/>
        </p:nvSpPr>
        <p:spPr bwMode="auto">
          <a:xfrm>
            <a:off x="1835150" y="4960938"/>
            <a:ext cx="422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0.50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4852" name="Group 84"/>
          <p:cNvGrpSpPr>
            <a:grpSpLocks/>
          </p:cNvGrpSpPr>
          <p:nvPr/>
        </p:nvGrpSpPr>
        <p:grpSpPr bwMode="auto">
          <a:xfrm>
            <a:off x="555625" y="2593975"/>
            <a:ext cx="1463675" cy="871538"/>
            <a:chOff x="350" y="1634"/>
            <a:chExt cx="922" cy="549"/>
          </a:xfrm>
        </p:grpSpPr>
        <p:sp>
          <p:nvSpPr>
            <p:cNvPr id="46156" name="Line 85"/>
            <p:cNvSpPr>
              <a:spLocks noChangeShapeType="1"/>
            </p:cNvSpPr>
            <p:nvPr/>
          </p:nvSpPr>
          <p:spPr bwMode="auto">
            <a:xfrm>
              <a:off x="1026" y="1859"/>
              <a:ext cx="2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7" name="Rectangle 86"/>
            <p:cNvSpPr>
              <a:spLocks noChangeArrowheads="1"/>
            </p:cNvSpPr>
            <p:nvPr/>
          </p:nvSpPr>
          <p:spPr bwMode="auto">
            <a:xfrm>
              <a:off x="350" y="1634"/>
              <a:ext cx="774" cy="54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8" name="Rectangle 87"/>
            <p:cNvSpPr>
              <a:spLocks noChangeArrowheads="1"/>
            </p:cNvSpPr>
            <p:nvPr/>
          </p:nvSpPr>
          <p:spPr bwMode="auto">
            <a:xfrm>
              <a:off x="391" y="1659"/>
              <a:ext cx="31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1. 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59" name="Rectangle 88"/>
            <p:cNvSpPr>
              <a:spLocks noChangeArrowheads="1"/>
            </p:cNvSpPr>
            <p:nvPr/>
          </p:nvSpPr>
          <p:spPr bwMode="auto">
            <a:xfrm>
              <a:off x="391" y="1825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60" name="Rectangle 89"/>
            <p:cNvSpPr>
              <a:spLocks noChangeArrowheads="1"/>
            </p:cNvSpPr>
            <p:nvPr/>
          </p:nvSpPr>
          <p:spPr bwMode="auto">
            <a:xfrm>
              <a:off x="391" y="1991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in price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61" name="Rectangle 90"/>
            <p:cNvSpPr>
              <a:spLocks noChangeArrowheads="1"/>
            </p:cNvSpPr>
            <p:nvPr/>
          </p:nvSpPr>
          <p:spPr bwMode="auto">
            <a:xfrm>
              <a:off x="886" y="1991"/>
              <a:ext cx="11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4859" name="Group 91"/>
          <p:cNvGrpSpPr>
            <a:grpSpLocks/>
          </p:cNvGrpSpPr>
          <p:nvPr/>
        </p:nvGrpSpPr>
        <p:grpSpPr bwMode="auto">
          <a:xfrm>
            <a:off x="3130550" y="6051550"/>
            <a:ext cx="4127500" cy="614363"/>
            <a:chOff x="1972" y="3768"/>
            <a:chExt cx="2600" cy="387"/>
          </a:xfrm>
        </p:grpSpPr>
        <p:sp>
          <p:nvSpPr>
            <p:cNvPr id="46151" name="Line 92"/>
            <p:cNvSpPr>
              <a:spLocks noChangeShapeType="1"/>
            </p:cNvSpPr>
            <p:nvPr/>
          </p:nvSpPr>
          <p:spPr bwMode="auto">
            <a:xfrm flipV="1">
              <a:off x="2243" y="3768"/>
              <a:ext cx="1" cy="1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Rectangle 93"/>
            <p:cNvSpPr>
              <a:spLocks noChangeArrowheads="1"/>
            </p:cNvSpPr>
            <p:nvPr/>
          </p:nvSpPr>
          <p:spPr bwMode="auto">
            <a:xfrm>
              <a:off x="1972" y="3905"/>
              <a:ext cx="2594" cy="25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3" name="Rectangle 94"/>
            <p:cNvSpPr>
              <a:spLocks noChangeArrowheads="1"/>
            </p:cNvSpPr>
            <p:nvPr/>
          </p:nvSpPr>
          <p:spPr bwMode="auto">
            <a:xfrm>
              <a:off x="2002" y="3946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2.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54" name="Rectangle 95"/>
            <p:cNvSpPr>
              <a:spLocks noChangeArrowheads="1"/>
            </p:cNvSpPr>
            <p:nvPr/>
          </p:nvSpPr>
          <p:spPr bwMode="auto">
            <a:xfrm>
              <a:off x="2145" y="3946"/>
              <a:ext cx="11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55" name="Rectangle 96"/>
            <p:cNvSpPr>
              <a:spLocks noChangeArrowheads="1"/>
            </p:cNvSpPr>
            <p:nvPr/>
          </p:nvSpPr>
          <p:spPr bwMode="auto">
            <a:xfrm>
              <a:off x="2297" y="3946"/>
              <a:ext cx="22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increases quantity of cones supplied.</a:t>
              </a:r>
              <a:endParaRPr lang="en-US" sz="2400">
                <a:latin typeface="Times New Roman" pitchFamily="18" charset="0"/>
              </a:endParaRPr>
            </a:p>
          </p:txBody>
        </p:sp>
      </p:grpSp>
      <p:pic>
        <p:nvPicPr>
          <p:cNvPr id="46150" name="Picture 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74" b="46863"/>
          <a:stretch>
            <a:fillRect/>
          </a:stretch>
        </p:blipFill>
        <p:spPr bwMode="auto">
          <a:xfrm>
            <a:off x="5105400" y="990600"/>
            <a:ext cx="3429000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003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4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4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4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4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800" grpId="0" animBg="1"/>
      <p:bldP spid="544826" grpId="0" animBg="1"/>
      <p:bldP spid="5448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Market Supply versus Individual Supply</a:t>
            </a:r>
            <a:endParaRPr lang="en-US" altLang="en-US"/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Market supply refers to the sum of all individual supplies for all sellers of a particular good or service.</a:t>
            </a:r>
          </a:p>
        </p:txBody>
      </p:sp>
    </p:spTree>
    <p:extLst>
      <p:ext uri="{BB962C8B-B14F-4D97-AF65-F5344CB8AC3E}">
        <p14:creationId xmlns:p14="http://schemas.microsoft.com/office/powerpoint/2010/main" val="351004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Shifts in the Supply Curve</a:t>
            </a:r>
            <a:endParaRPr lang="en-US" altLang="en-US"/>
          </a:p>
        </p:txBody>
      </p:sp>
      <p:sp>
        <p:nvSpPr>
          <p:cNvPr id="4628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Change in Quantity Supplied</a:t>
            </a:r>
          </a:p>
          <a:p>
            <a:pPr lvl="1"/>
            <a:r>
              <a:rPr lang="en-US" altLang="en-US"/>
              <a:t>Movement along the supply curve.</a:t>
            </a:r>
          </a:p>
          <a:p>
            <a:pPr lvl="1"/>
            <a:r>
              <a:rPr lang="en-US" altLang="en-US"/>
              <a:t>Caused by a change in the price of the product.</a:t>
            </a:r>
          </a:p>
        </p:txBody>
      </p:sp>
    </p:spTree>
    <p:extLst>
      <p:ext uri="{BB962C8B-B14F-4D97-AF65-F5344CB8AC3E}">
        <p14:creationId xmlns:p14="http://schemas.microsoft.com/office/powerpoint/2010/main" val="349215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2895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1</a:t>
            </a:r>
          </a:p>
        </p:txBody>
      </p:sp>
      <p:sp>
        <p:nvSpPr>
          <p:cNvPr id="464905" name="Text Box 9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 5</a:t>
            </a:r>
          </a:p>
        </p:txBody>
      </p:sp>
      <p:sp>
        <p:nvSpPr>
          <p:cNvPr id="50185" name="Text Box 10"/>
          <p:cNvSpPr txBox="1">
            <a:spLocks noChangeArrowheads="1"/>
          </p:cNvSpPr>
          <p:nvPr/>
        </p:nvSpPr>
        <p:spPr bwMode="auto">
          <a:xfrm>
            <a:off x="533400" y="14478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Price of Ice-Cream Cone</a:t>
            </a:r>
          </a:p>
        </p:txBody>
      </p:sp>
      <p:sp>
        <p:nvSpPr>
          <p:cNvPr id="50186" name="Text Box 11"/>
          <p:cNvSpPr txBox="1">
            <a:spLocks noChangeArrowheads="1"/>
          </p:cNvSpPr>
          <p:nvPr/>
        </p:nvSpPr>
        <p:spPr bwMode="auto">
          <a:xfrm>
            <a:off x="7315200" y="56388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Quantity of Ice-Cream Cones</a:t>
            </a:r>
          </a:p>
        </p:txBody>
      </p:sp>
      <p:sp>
        <p:nvSpPr>
          <p:cNvPr id="50187" name="Text Box 12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0</a:t>
            </a:r>
          </a:p>
        </p:txBody>
      </p:sp>
      <p:sp>
        <p:nvSpPr>
          <p:cNvPr id="50188" name="Line 13"/>
          <p:cNvSpPr>
            <a:spLocks noChangeShapeType="1"/>
          </p:cNvSpPr>
          <p:nvPr/>
        </p:nvSpPr>
        <p:spPr bwMode="auto">
          <a:xfrm flipV="1">
            <a:off x="2133600" y="2133600"/>
            <a:ext cx="4495800" cy="3276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4"/>
          <p:cNvSpPr txBox="1">
            <a:spLocks noChangeArrowheads="1"/>
          </p:cNvSpPr>
          <p:nvPr/>
        </p:nvSpPr>
        <p:spPr bwMode="auto">
          <a:xfrm>
            <a:off x="6553200" y="1524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S</a:t>
            </a:r>
          </a:p>
        </p:txBody>
      </p:sp>
      <p:sp>
        <p:nvSpPr>
          <p:cNvPr id="50190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latin typeface="Tahoma" charset="0"/>
              </a:rPr>
              <a:t> 1.00</a:t>
            </a:r>
          </a:p>
        </p:txBody>
      </p:sp>
      <p:sp>
        <p:nvSpPr>
          <p:cNvPr id="50191" name="Line 16"/>
          <p:cNvSpPr>
            <a:spLocks noChangeShapeType="1"/>
          </p:cNvSpPr>
          <p:nvPr/>
        </p:nvSpPr>
        <p:spPr bwMode="auto">
          <a:xfrm>
            <a:off x="16002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7"/>
          <p:cNvSpPr>
            <a:spLocks noChangeShapeType="1"/>
          </p:cNvSpPr>
          <p:nvPr/>
        </p:nvSpPr>
        <p:spPr bwMode="auto">
          <a:xfrm>
            <a:off x="3048000" y="4800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4" name="Line 18"/>
          <p:cNvSpPr>
            <a:spLocks noChangeShapeType="1"/>
          </p:cNvSpPr>
          <p:nvPr/>
        </p:nvSpPr>
        <p:spPr bwMode="auto">
          <a:xfrm>
            <a:off x="16002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5" name="Line 19"/>
          <p:cNvSpPr>
            <a:spLocks noChangeShapeType="1"/>
          </p:cNvSpPr>
          <p:nvPr/>
        </p:nvSpPr>
        <p:spPr bwMode="auto">
          <a:xfrm>
            <a:off x="5715000" y="28194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Oval 20"/>
          <p:cNvSpPr>
            <a:spLocks noChangeArrowheads="1"/>
          </p:cNvSpPr>
          <p:nvPr/>
        </p:nvSpPr>
        <p:spPr bwMode="auto">
          <a:xfrm>
            <a:off x="29718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Oval 21"/>
          <p:cNvSpPr>
            <a:spLocks noChangeArrowheads="1"/>
          </p:cNvSpPr>
          <p:nvPr/>
        </p:nvSpPr>
        <p:spPr bwMode="auto">
          <a:xfrm>
            <a:off x="5638800" y="2743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Text Box 22"/>
          <p:cNvSpPr txBox="1">
            <a:spLocks noChangeArrowheads="1"/>
          </p:cNvSpPr>
          <p:nvPr/>
        </p:nvSpPr>
        <p:spPr bwMode="auto">
          <a:xfrm>
            <a:off x="2667000" y="4343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A</a:t>
            </a:r>
          </a:p>
        </p:txBody>
      </p:sp>
      <p:sp>
        <p:nvSpPr>
          <p:cNvPr id="464919" name="Text Box 23"/>
          <p:cNvSpPr txBox="1">
            <a:spLocks noChangeArrowheads="1"/>
          </p:cNvSpPr>
          <p:nvPr/>
        </p:nvSpPr>
        <p:spPr bwMode="auto">
          <a:xfrm>
            <a:off x="5486400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C</a:t>
            </a:r>
          </a:p>
        </p:txBody>
      </p:sp>
      <p:grpSp>
        <p:nvGrpSpPr>
          <p:cNvPr id="464920" name="Group 24"/>
          <p:cNvGrpSpPr>
            <a:grpSpLocks/>
          </p:cNvGrpSpPr>
          <p:nvPr/>
        </p:nvGrpSpPr>
        <p:grpSpPr bwMode="auto">
          <a:xfrm>
            <a:off x="685800" y="2590800"/>
            <a:ext cx="914400" cy="1981200"/>
            <a:chOff x="432" y="1632"/>
            <a:chExt cx="576" cy="1248"/>
          </a:xfrm>
        </p:grpSpPr>
        <p:sp>
          <p:nvSpPr>
            <p:cNvPr id="50204" name="Text Box 25"/>
            <p:cNvSpPr txBox="1">
              <a:spLocks noChangeArrowheads="1"/>
            </p:cNvSpPr>
            <p:nvPr/>
          </p:nvSpPr>
          <p:spPr bwMode="auto">
            <a:xfrm>
              <a:off x="432" y="1632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ahoma" charset="0"/>
                </a:rPr>
                <a:t>$3.00</a:t>
              </a:r>
            </a:p>
          </p:txBody>
        </p:sp>
        <p:sp>
          <p:nvSpPr>
            <p:cNvPr id="50205" name="Line 26"/>
            <p:cNvSpPr>
              <a:spLocks noChangeShapeType="1"/>
            </p:cNvSpPr>
            <p:nvPr/>
          </p:nvSpPr>
          <p:spPr bwMode="auto">
            <a:xfrm flipV="1">
              <a:off x="720" y="1920"/>
              <a:ext cx="0" cy="96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4923" name="Line 27"/>
          <p:cNvSpPr>
            <a:spLocks noChangeShapeType="1"/>
          </p:cNvSpPr>
          <p:nvPr/>
        </p:nvSpPr>
        <p:spPr bwMode="auto">
          <a:xfrm>
            <a:off x="3276600" y="6400800"/>
            <a:ext cx="2133600" cy="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4" name="Line 28"/>
          <p:cNvSpPr>
            <a:spLocks noChangeShapeType="1"/>
          </p:cNvSpPr>
          <p:nvPr/>
        </p:nvSpPr>
        <p:spPr bwMode="auto">
          <a:xfrm flipV="1">
            <a:off x="3124200" y="2895600"/>
            <a:ext cx="22098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6096000" y="2895600"/>
            <a:ext cx="2667000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494076"/>
                </a:solidFill>
              </a:rPr>
              <a:t>A rise in the price of ice cream cones results in a movement along the supply curve.</a:t>
            </a:r>
          </a:p>
        </p:txBody>
      </p:sp>
      <p:sp>
        <p:nvSpPr>
          <p:cNvPr id="50203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in Quantity Supplied</a:t>
            </a:r>
          </a:p>
        </p:txBody>
      </p:sp>
    </p:spTree>
    <p:extLst>
      <p:ext uri="{BB962C8B-B14F-4D97-AF65-F5344CB8AC3E}">
        <p14:creationId xmlns:p14="http://schemas.microsoft.com/office/powerpoint/2010/main" val="1003221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64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5" grpId="0" autoUpdateAnimBg="0"/>
      <p:bldP spid="464914" grpId="0" animBg="1"/>
      <p:bldP spid="464915" grpId="0" animBg="1"/>
      <p:bldP spid="464919" grpId="0" autoUpdateAnimBg="0"/>
      <p:bldP spid="464923" grpId="0" animBg="1"/>
      <p:bldP spid="464924" grpId="0" animBg="1"/>
      <p:bldP spid="46492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Shifts in the Supply Curve</a:t>
            </a:r>
            <a:endParaRPr lang="en-US" altLang="en-US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in Supply</a:t>
            </a:r>
          </a:p>
          <a:p>
            <a:pPr lvl="1"/>
            <a:r>
              <a:rPr lang="en-US" altLang="en-US" dirty="0"/>
              <a:t>A shift in the supply curve, either to the left or right.  </a:t>
            </a:r>
          </a:p>
        </p:txBody>
      </p:sp>
    </p:spTree>
    <p:extLst>
      <p:ext uri="{BB962C8B-B14F-4D97-AF65-F5344CB8AC3E}">
        <p14:creationId xmlns:p14="http://schemas.microsoft.com/office/powerpoint/2010/main" val="420891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R:\CLIPART\FOOD\MISC\ICECREAT.W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16716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Shifts in the Supply Curve</a:t>
            </a:r>
            <a:r>
              <a:rPr lang="en-US" altLang="en-US"/>
              <a:t> </a:t>
            </a:r>
          </a:p>
        </p:txBody>
      </p:sp>
      <p:sp>
        <p:nvSpPr>
          <p:cNvPr id="449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26463" cy="4525963"/>
          </a:xfrm>
        </p:spPr>
        <p:txBody>
          <a:bodyPr/>
          <a:lstStyle/>
          <a:p>
            <a:r>
              <a:rPr lang="en-US" altLang="en-US" sz="3600" b="1" u="sng" dirty="0"/>
              <a:t>R</a:t>
            </a:r>
            <a:r>
              <a:rPr lang="en-US" altLang="en-US" sz="3600" dirty="0"/>
              <a:t>esource prices</a:t>
            </a:r>
            <a:endParaRPr lang="en-US" altLang="en-US" sz="3600" b="1" u="sng" dirty="0"/>
          </a:p>
          <a:p>
            <a:r>
              <a:rPr lang="en-US" altLang="en-US" sz="3600" b="1" u="sng" dirty="0"/>
              <a:t>E</a:t>
            </a:r>
            <a:r>
              <a:rPr lang="en-US" altLang="en-US" sz="3600" dirty="0"/>
              <a:t>xpectations</a:t>
            </a:r>
          </a:p>
          <a:p>
            <a:r>
              <a:rPr lang="en-US" altLang="en-US" sz="3600" b="1" u="sng" dirty="0"/>
              <a:t>N</a:t>
            </a:r>
            <a:r>
              <a:rPr lang="en-US" altLang="en-US" sz="3600" dirty="0"/>
              <a:t>umber of producers </a:t>
            </a:r>
          </a:p>
          <a:p>
            <a:r>
              <a:rPr lang="en-US" altLang="en-US" sz="3600" b="1" u="sng" dirty="0"/>
              <a:t>T</a:t>
            </a:r>
            <a:r>
              <a:rPr lang="en-US" altLang="en-US" sz="3600" dirty="0"/>
              <a:t>echnology changes</a:t>
            </a:r>
          </a:p>
          <a:p>
            <a:r>
              <a:rPr lang="en-US" altLang="en-US" sz="3600" b="1" u="sng" dirty="0"/>
              <a:t>G</a:t>
            </a:r>
            <a:r>
              <a:rPr lang="en-US" altLang="en-US" sz="3600" dirty="0"/>
              <a:t>overnment action (taxes, subsidies, and regulations)</a:t>
            </a:r>
          </a:p>
          <a:p>
            <a:r>
              <a:rPr lang="en-US" altLang="en-US" sz="3600" b="1" u="sng" dirty="0"/>
              <a:t>O</a:t>
            </a:r>
            <a:r>
              <a:rPr lang="en-US" altLang="en-US" sz="3600" dirty="0"/>
              <a:t>ther goods prices</a:t>
            </a:r>
          </a:p>
        </p:txBody>
      </p:sp>
    </p:spTree>
    <p:extLst>
      <p:ext uri="{BB962C8B-B14F-4D97-AF65-F5344CB8AC3E}">
        <p14:creationId xmlns:p14="http://schemas.microsoft.com/office/powerpoint/2010/main" val="2922919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Shifts in the Supply Curve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3F6F9"/>
          </a:solidFill>
          <a:ln w="2428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2F4F8"/>
          </a:solidFill>
          <a:ln w="2206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1F4F7"/>
          </a:solidFill>
          <a:ln w="1984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0F2F5"/>
          </a:solidFill>
          <a:ln w="1762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EF1F4"/>
          </a:solidFill>
          <a:ln w="1539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DEFF3"/>
          </a:solidFill>
          <a:ln w="1317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BEEF2"/>
          </a:solidFill>
          <a:ln w="1095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AECF1"/>
          </a:solidFill>
          <a:ln w="889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9EBF0"/>
          </a:solidFill>
          <a:ln w="666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7EAEF"/>
          </a:solidFill>
          <a:ln w="4445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1462088" y="1112838"/>
            <a:ext cx="7027862" cy="4806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Freeform 17"/>
          <p:cNvSpPr>
            <a:spLocks/>
          </p:cNvSpPr>
          <p:nvPr/>
        </p:nvSpPr>
        <p:spPr bwMode="auto">
          <a:xfrm>
            <a:off x="1462088" y="1112838"/>
            <a:ext cx="7027862" cy="4806950"/>
          </a:xfrm>
          <a:custGeom>
            <a:avLst/>
            <a:gdLst>
              <a:gd name="T0" fmla="*/ 0 w 4427"/>
              <a:gd name="T1" fmla="*/ 0 h 3028"/>
              <a:gd name="T2" fmla="*/ 0 w 4427"/>
              <a:gd name="T3" fmla="*/ 4806950 h 3028"/>
              <a:gd name="T4" fmla="*/ 7027862 w 4427"/>
              <a:gd name="T5" fmla="*/ 4806950 h 30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27" h="3028">
                <a:moveTo>
                  <a:pt x="0" y="0"/>
                </a:moveTo>
                <a:lnTo>
                  <a:pt x="0" y="3028"/>
                </a:lnTo>
                <a:lnTo>
                  <a:pt x="4427" y="302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2" name="Line 18"/>
          <p:cNvSpPr>
            <a:spLocks noChangeShapeType="1"/>
          </p:cNvSpPr>
          <p:nvPr/>
        </p:nvSpPr>
        <p:spPr bwMode="auto">
          <a:xfrm flipV="1">
            <a:off x="3290888" y="2105025"/>
            <a:ext cx="3282950" cy="3152775"/>
          </a:xfrm>
          <a:prstGeom prst="line">
            <a:avLst/>
          </a:prstGeom>
          <a:noFill/>
          <a:ln w="66675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3" name="Line 19"/>
          <p:cNvSpPr>
            <a:spLocks noChangeShapeType="1"/>
          </p:cNvSpPr>
          <p:nvPr/>
        </p:nvSpPr>
        <p:spPr bwMode="auto">
          <a:xfrm flipH="1">
            <a:off x="3643313" y="3052763"/>
            <a:ext cx="18510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4" name="Line 20"/>
          <p:cNvSpPr>
            <a:spLocks noChangeShapeType="1"/>
          </p:cNvSpPr>
          <p:nvPr/>
        </p:nvSpPr>
        <p:spPr bwMode="auto">
          <a:xfrm flipH="1">
            <a:off x="4603750" y="4111625"/>
            <a:ext cx="18716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477838" y="1135063"/>
            <a:ext cx="99536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204788" y="1430338"/>
            <a:ext cx="12842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50888" y="1725613"/>
            <a:ext cx="7239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265988" y="6005513"/>
            <a:ext cx="1393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6580188" y="6300788"/>
            <a:ext cx="208756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1414463" y="6011863"/>
            <a:ext cx="2428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3771" name="Group 27"/>
          <p:cNvGrpSpPr>
            <a:grpSpLocks/>
          </p:cNvGrpSpPr>
          <p:nvPr/>
        </p:nvGrpSpPr>
        <p:grpSpPr bwMode="auto">
          <a:xfrm>
            <a:off x="4610100" y="4200525"/>
            <a:ext cx="1079500" cy="660400"/>
            <a:chOff x="3016" y="2646"/>
            <a:chExt cx="680" cy="416"/>
          </a:xfrm>
        </p:grpSpPr>
        <p:sp>
          <p:nvSpPr>
            <p:cNvPr id="52275" name="Rectangle 28"/>
            <p:cNvSpPr>
              <a:spLocks noChangeArrowheads="1"/>
            </p:cNvSpPr>
            <p:nvPr/>
          </p:nvSpPr>
          <p:spPr bwMode="auto">
            <a:xfrm>
              <a:off x="3016" y="2646"/>
              <a:ext cx="680" cy="41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Rectangle 29"/>
            <p:cNvSpPr>
              <a:spLocks noChangeArrowheads="1"/>
            </p:cNvSpPr>
            <p:nvPr/>
          </p:nvSpPr>
          <p:spPr bwMode="auto">
            <a:xfrm>
              <a:off x="3062" y="2675"/>
              <a:ext cx="5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277" name="Rectangle 30"/>
            <p:cNvSpPr>
              <a:spLocks noChangeArrowheads="1"/>
            </p:cNvSpPr>
            <p:nvPr/>
          </p:nvSpPr>
          <p:spPr bwMode="auto">
            <a:xfrm>
              <a:off x="3058" y="2861"/>
              <a:ext cx="6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3775" name="Group 31"/>
          <p:cNvGrpSpPr>
            <a:grpSpLocks/>
          </p:cNvGrpSpPr>
          <p:nvPr/>
        </p:nvGrpSpPr>
        <p:grpSpPr bwMode="auto">
          <a:xfrm>
            <a:off x="4327525" y="2335213"/>
            <a:ext cx="1122363" cy="660400"/>
            <a:chOff x="2642" y="1507"/>
            <a:chExt cx="707" cy="416"/>
          </a:xfrm>
        </p:grpSpPr>
        <p:sp>
          <p:nvSpPr>
            <p:cNvPr id="52272" name="Rectangle 32"/>
            <p:cNvSpPr>
              <a:spLocks noChangeArrowheads="1"/>
            </p:cNvSpPr>
            <p:nvPr/>
          </p:nvSpPr>
          <p:spPr bwMode="auto">
            <a:xfrm>
              <a:off x="2642" y="1507"/>
              <a:ext cx="707" cy="41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3" name="Rectangle 33"/>
            <p:cNvSpPr>
              <a:spLocks noChangeArrowheads="1"/>
            </p:cNvSpPr>
            <p:nvPr/>
          </p:nvSpPr>
          <p:spPr bwMode="auto">
            <a:xfrm>
              <a:off x="2675" y="1532"/>
              <a:ext cx="65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274" name="Rectangle 34"/>
            <p:cNvSpPr>
              <a:spLocks noChangeArrowheads="1"/>
            </p:cNvSpPr>
            <p:nvPr/>
          </p:nvSpPr>
          <p:spPr bwMode="auto">
            <a:xfrm>
              <a:off x="2699" y="1718"/>
              <a:ext cx="6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3779" name="Group 35"/>
          <p:cNvGrpSpPr>
            <a:grpSpLocks/>
          </p:cNvGrpSpPr>
          <p:nvPr/>
        </p:nvGrpSpPr>
        <p:grpSpPr bwMode="auto">
          <a:xfrm>
            <a:off x="1725613" y="1317625"/>
            <a:ext cx="4227512" cy="3411538"/>
            <a:chOff x="1087" y="830"/>
            <a:chExt cx="2663" cy="2149"/>
          </a:xfrm>
        </p:grpSpPr>
        <p:sp>
          <p:nvSpPr>
            <p:cNvPr id="52267" name="Line 36"/>
            <p:cNvSpPr>
              <a:spLocks noChangeShapeType="1"/>
            </p:cNvSpPr>
            <p:nvPr/>
          </p:nvSpPr>
          <p:spPr bwMode="auto">
            <a:xfrm flipV="1">
              <a:off x="1087" y="993"/>
              <a:ext cx="2054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8" name="Group 37"/>
            <p:cNvGrpSpPr>
              <a:grpSpLocks/>
            </p:cNvGrpSpPr>
            <p:nvPr/>
          </p:nvGrpSpPr>
          <p:grpSpPr bwMode="auto">
            <a:xfrm>
              <a:off x="2597" y="830"/>
              <a:ext cx="1153" cy="228"/>
              <a:chOff x="2597" y="830"/>
              <a:chExt cx="1153" cy="228"/>
            </a:xfrm>
          </p:grpSpPr>
          <p:sp>
            <p:nvSpPr>
              <p:cNvPr id="52269" name="Rectangle 38"/>
              <p:cNvSpPr>
                <a:spLocks noChangeArrowheads="1"/>
              </p:cNvSpPr>
              <p:nvPr/>
            </p:nvSpPr>
            <p:spPr bwMode="auto">
              <a:xfrm>
                <a:off x="2597" y="830"/>
                <a:ext cx="1013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Supply 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70" name="Rectangle 39"/>
              <p:cNvSpPr>
                <a:spLocks noChangeArrowheads="1"/>
              </p:cNvSpPr>
              <p:nvPr/>
            </p:nvSpPr>
            <p:spPr bwMode="auto">
              <a:xfrm>
                <a:off x="3541" y="830"/>
                <a:ext cx="17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71" name="Rectangle 40"/>
              <p:cNvSpPr>
                <a:spLocks noChangeArrowheads="1"/>
              </p:cNvSpPr>
              <p:nvPr/>
            </p:nvSpPr>
            <p:spPr bwMode="auto">
              <a:xfrm>
                <a:off x="3638" y="905"/>
                <a:ext cx="11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3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43785" name="Group 41"/>
          <p:cNvGrpSpPr>
            <a:grpSpLocks/>
          </p:cNvGrpSpPr>
          <p:nvPr/>
        </p:nvGrpSpPr>
        <p:grpSpPr bwMode="auto">
          <a:xfrm>
            <a:off x="6107113" y="1576388"/>
            <a:ext cx="1041400" cy="655637"/>
            <a:chOff x="3847" y="993"/>
            <a:chExt cx="656" cy="413"/>
          </a:xfrm>
        </p:grpSpPr>
        <p:sp>
          <p:nvSpPr>
            <p:cNvPr id="52262" name="Rectangle 42"/>
            <p:cNvSpPr>
              <a:spLocks noChangeArrowheads="1"/>
            </p:cNvSpPr>
            <p:nvPr/>
          </p:nvSpPr>
          <p:spPr bwMode="auto">
            <a:xfrm>
              <a:off x="3847" y="1179"/>
              <a:ext cx="51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2263" name="Group 43"/>
            <p:cNvGrpSpPr>
              <a:grpSpLocks/>
            </p:cNvGrpSpPr>
            <p:nvPr/>
          </p:nvGrpSpPr>
          <p:grpSpPr bwMode="auto">
            <a:xfrm>
              <a:off x="3922" y="993"/>
              <a:ext cx="581" cy="413"/>
              <a:chOff x="3922" y="993"/>
              <a:chExt cx="581" cy="413"/>
            </a:xfrm>
          </p:grpSpPr>
          <p:sp>
            <p:nvSpPr>
              <p:cNvPr id="52264" name="Rectangle 44"/>
              <p:cNvSpPr>
                <a:spLocks noChangeArrowheads="1"/>
              </p:cNvSpPr>
              <p:nvPr/>
            </p:nvSpPr>
            <p:spPr bwMode="auto">
              <a:xfrm>
                <a:off x="3922" y="993"/>
                <a:ext cx="525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65" name="Rectangle 45"/>
              <p:cNvSpPr>
                <a:spLocks noChangeArrowheads="1"/>
              </p:cNvSpPr>
              <p:nvPr/>
            </p:nvSpPr>
            <p:spPr bwMode="auto">
              <a:xfrm>
                <a:off x="4294" y="1179"/>
                <a:ext cx="17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66" name="Rectangle 46"/>
              <p:cNvSpPr>
                <a:spLocks noChangeArrowheads="1"/>
              </p:cNvSpPr>
              <p:nvPr/>
            </p:nvSpPr>
            <p:spPr bwMode="auto">
              <a:xfrm>
                <a:off x="4391" y="1253"/>
                <a:ext cx="11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43791" name="Group 47"/>
          <p:cNvGrpSpPr>
            <a:grpSpLocks/>
          </p:cNvGrpSpPr>
          <p:nvPr/>
        </p:nvGrpSpPr>
        <p:grpSpPr bwMode="auto">
          <a:xfrm>
            <a:off x="4854575" y="2108200"/>
            <a:ext cx="3778250" cy="3679825"/>
            <a:chOff x="3058" y="1328"/>
            <a:chExt cx="2380" cy="2318"/>
          </a:xfrm>
        </p:grpSpPr>
        <p:sp>
          <p:nvSpPr>
            <p:cNvPr id="52256" name="Line 48"/>
            <p:cNvSpPr>
              <a:spLocks noChangeShapeType="1"/>
            </p:cNvSpPr>
            <p:nvPr/>
          </p:nvSpPr>
          <p:spPr bwMode="auto">
            <a:xfrm flipV="1">
              <a:off x="3058" y="1660"/>
              <a:ext cx="2068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57" name="Group 49"/>
            <p:cNvGrpSpPr>
              <a:grpSpLocks/>
            </p:cNvGrpSpPr>
            <p:nvPr/>
          </p:nvGrpSpPr>
          <p:grpSpPr bwMode="auto">
            <a:xfrm>
              <a:off x="4782" y="1328"/>
              <a:ext cx="656" cy="413"/>
              <a:chOff x="4782" y="1328"/>
              <a:chExt cx="656" cy="413"/>
            </a:xfrm>
          </p:grpSpPr>
          <p:sp>
            <p:nvSpPr>
              <p:cNvPr id="52258" name="Rectangle 50"/>
              <p:cNvSpPr>
                <a:spLocks noChangeArrowheads="1"/>
              </p:cNvSpPr>
              <p:nvPr/>
            </p:nvSpPr>
            <p:spPr bwMode="auto">
              <a:xfrm>
                <a:off x="4856" y="1328"/>
                <a:ext cx="525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59" name="Rectangle 51"/>
              <p:cNvSpPr>
                <a:spLocks noChangeArrowheads="1"/>
              </p:cNvSpPr>
              <p:nvPr/>
            </p:nvSpPr>
            <p:spPr bwMode="auto">
              <a:xfrm>
                <a:off x="4782" y="1514"/>
                <a:ext cx="516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60" name="Rectangle 52"/>
              <p:cNvSpPr>
                <a:spLocks noChangeArrowheads="1"/>
              </p:cNvSpPr>
              <p:nvPr/>
            </p:nvSpPr>
            <p:spPr bwMode="auto">
              <a:xfrm>
                <a:off x="5228" y="1514"/>
                <a:ext cx="17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61" name="Rectangle 53"/>
              <p:cNvSpPr>
                <a:spLocks noChangeArrowheads="1"/>
              </p:cNvSpPr>
              <p:nvPr/>
            </p:nvSpPr>
            <p:spPr bwMode="auto">
              <a:xfrm>
                <a:off x="5326" y="1588"/>
                <a:ext cx="11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7917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2" grpId="0" animBg="1"/>
      <p:bldP spid="543763" grpId="0" animBg="1"/>
      <p:bldP spid="5437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 AND DEMAND TOGETHER</a:t>
            </a:r>
          </a:p>
        </p:txBody>
      </p:sp>
      <p:sp>
        <p:nvSpPr>
          <p:cNvPr id="473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i="1">
                <a:solidFill>
                  <a:srgbClr val="25A9A6"/>
                </a:solidFill>
              </a:rPr>
              <a:t>Equilibrium</a:t>
            </a:r>
            <a:r>
              <a:rPr lang="en-US" altLang="en-US"/>
              <a:t> refers to a situation in which the price has reached the level where quantity supplied equals quantity demanded. 	</a:t>
            </a:r>
          </a:p>
          <a:p>
            <a:pPr lvl="1">
              <a:buClr>
                <a:schemeClr val="tx1"/>
              </a:buClr>
            </a:pPr>
            <a:r>
              <a:rPr lang="en-US" altLang="en-US"/>
              <a:t>Equilibrium Price and Quantity</a:t>
            </a:r>
          </a:p>
          <a:p>
            <a:pPr lvl="2">
              <a:buClr>
                <a:schemeClr val="tx1"/>
              </a:buClr>
            </a:pPr>
            <a:r>
              <a:rPr lang="en-US" altLang="en-US"/>
              <a:t>On the graph, it is where supply and demand intersect</a:t>
            </a:r>
          </a:p>
        </p:txBody>
      </p:sp>
    </p:spTree>
    <p:extLst>
      <p:ext uri="{BB962C8B-B14F-4D97-AF65-F5344CB8AC3E}">
        <p14:creationId xmlns:p14="http://schemas.microsoft.com/office/powerpoint/2010/main" val="2479605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4"/>
          <p:cNvGraphicFramePr>
            <a:graphicFrameLocks/>
          </p:cNvGraphicFramePr>
          <p:nvPr/>
        </p:nvGraphicFramePr>
        <p:xfrm>
          <a:off x="1981200" y="2438400"/>
          <a:ext cx="4481513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lip" r:id="rId4" imgW="4481513" imgH="2322513" progId="MS_ClipArt_Gallery.5">
                  <p:embed/>
                </p:oleObj>
              </mc:Choice>
              <mc:Fallback>
                <p:oleObj name="Clip" r:id="rId4" imgW="4481513" imgH="2322513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4481513" cy="23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MARKETS AND COMPETITION </a:t>
            </a:r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Buyers determine </a:t>
            </a:r>
            <a:r>
              <a:rPr lang="en-US" altLang="en-US" i="1"/>
              <a:t>demand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Sellers determine </a:t>
            </a:r>
            <a:r>
              <a:rPr lang="en-US" altLang="en-US" i="1"/>
              <a:t>supply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302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0" descr="F:\Mankiw Lecture PPT\excess art\marketdemand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962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Picture 21" descr="F:\Mankiw Lecture PPT\excess art\market supply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73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5145" name="Group 9"/>
          <p:cNvGrpSpPr>
            <a:grpSpLocks/>
          </p:cNvGrpSpPr>
          <p:nvPr/>
        </p:nvGrpSpPr>
        <p:grpSpPr bwMode="auto">
          <a:xfrm>
            <a:off x="990600" y="3581400"/>
            <a:ext cx="2819400" cy="1447800"/>
            <a:chOff x="480" y="2496"/>
            <a:chExt cx="2016" cy="1152"/>
          </a:xfrm>
        </p:grpSpPr>
        <p:sp>
          <p:nvSpPr>
            <p:cNvPr id="54286" name="Oval 10"/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Line 11"/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5148" name="Group 12"/>
          <p:cNvGrpSpPr>
            <a:grpSpLocks/>
          </p:cNvGrpSpPr>
          <p:nvPr/>
        </p:nvGrpSpPr>
        <p:grpSpPr bwMode="auto">
          <a:xfrm>
            <a:off x="5715000" y="3581400"/>
            <a:ext cx="2590800" cy="1600200"/>
            <a:chOff x="3504" y="2448"/>
            <a:chExt cx="1776" cy="1200"/>
          </a:xfrm>
        </p:grpSpPr>
        <p:sp>
          <p:nvSpPr>
            <p:cNvPr id="54284" name="Oval 13"/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Line 14"/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5151" name="Text Box 15"/>
          <p:cNvSpPr txBox="1">
            <a:spLocks noChangeArrowheads="1"/>
          </p:cNvSpPr>
          <p:nvPr/>
        </p:nvSpPr>
        <p:spPr bwMode="auto">
          <a:xfrm>
            <a:off x="1524000" y="5105400"/>
            <a:ext cx="64008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494076"/>
                </a:solidFill>
              </a:rPr>
              <a:t>At $2.00, the quantity demanded is equal to the quantity supplied!</a:t>
            </a:r>
          </a:p>
        </p:txBody>
      </p:sp>
      <p:sp>
        <p:nvSpPr>
          <p:cNvPr id="5428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 AND DEMAND TOGETHER</a:t>
            </a: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Demand Schedule</a:t>
            </a:r>
          </a:p>
        </p:txBody>
      </p:sp>
      <p:sp>
        <p:nvSpPr>
          <p:cNvPr id="54283" name="Text Box 8"/>
          <p:cNvSpPr txBox="1">
            <a:spLocks noChangeArrowheads="1"/>
          </p:cNvSpPr>
          <p:nvPr/>
        </p:nvSpPr>
        <p:spPr bwMode="auto">
          <a:xfrm>
            <a:off x="55626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ahoma" charset="0"/>
              </a:rPr>
              <a:t>Supply Schedule</a:t>
            </a:r>
          </a:p>
        </p:txBody>
      </p:sp>
    </p:spTree>
    <p:extLst>
      <p:ext uri="{BB962C8B-B14F-4D97-AF65-F5344CB8AC3E}">
        <p14:creationId xmlns:p14="http://schemas.microsoft.com/office/powerpoint/2010/main" val="3844994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5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The Equilibrium of Supply and Demand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3F6F9"/>
          </a:solidFill>
          <a:ln w="2349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2F4F8"/>
          </a:solidFill>
          <a:ln w="2127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1F4F7"/>
          </a:solidFill>
          <a:ln w="1920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0F2F5"/>
          </a:solidFill>
          <a:ln w="1698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EF1F4"/>
          </a:solidFill>
          <a:ln w="1492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DEFF3"/>
          </a:solidFill>
          <a:ln w="1285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BEEF2"/>
          </a:solidFill>
          <a:ln w="1063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AECF1"/>
          </a:solidFill>
          <a:ln w="857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1500188" y="1338263"/>
            <a:ext cx="7016750" cy="4589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194786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23955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28432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3292475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3740150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4187825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50625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55102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595788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40556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68532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73009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4635500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Freeform 30"/>
          <p:cNvSpPr>
            <a:spLocks/>
          </p:cNvSpPr>
          <p:nvPr/>
        </p:nvSpPr>
        <p:spPr bwMode="auto">
          <a:xfrm>
            <a:off x="1493838" y="1338263"/>
            <a:ext cx="7016750" cy="4589462"/>
          </a:xfrm>
          <a:custGeom>
            <a:avLst/>
            <a:gdLst>
              <a:gd name="T0" fmla="*/ 0 w 4420"/>
              <a:gd name="T1" fmla="*/ 0 h 2891"/>
              <a:gd name="T2" fmla="*/ 0 w 4420"/>
              <a:gd name="T3" fmla="*/ 4589462 h 2891"/>
              <a:gd name="T4" fmla="*/ 7016750 w 4420"/>
              <a:gd name="T5" fmla="*/ 4589462 h 2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20" h="2891">
                <a:moveTo>
                  <a:pt x="0" y="0"/>
                </a:moveTo>
                <a:lnTo>
                  <a:pt x="0" y="2891"/>
                </a:lnTo>
                <a:lnTo>
                  <a:pt x="4420" y="2891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498475" y="1292225"/>
            <a:ext cx="94456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228600" y="1576388"/>
            <a:ext cx="12065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760413" y="1860550"/>
            <a:ext cx="6667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1433513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1873250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2333625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2779713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3233738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3679825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6" name="Rectangle 40"/>
          <p:cNvSpPr>
            <a:spLocks noChangeArrowheads="1"/>
          </p:cNvSpPr>
          <p:nvPr/>
        </p:nvSpPr>
        <p:spPr bwMode="auto">
          <a:xfrm>
            <a:off x="4133850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7" name="Rectangle 41"/>
          <p:cNvSpPr>
            <a:spLocks noChangeArrowheads="1"/>
          </p:cNvSpPr>
          <p:nvPr/>
        </p:nvSpPr>
        <p:spPr bwMode="auto">
          <a:xfrm>
            <a:off x="4579938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5002213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5454650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5837238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41" name="Rectangle 45"/>
          <p:cNvSpPr>
            <a:spLocks noChangeArrowheads="1"/>
          </p:cNvSpPr>
          <p:nvPr/>
        </p:nvSpPr>
        <p:spPr bwMode="auto">
          <a:xfrm>
            <a:off x="6278563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6724650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5338763" y="6234113"/>
            <a:ext cx="321468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Quantity of 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7172325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13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2769" name="Group 49"/>
          <p:cNvGrpSpPr>
            <a:grpSpLocks/>
          </p:cNvGrpSpPr>
          <p:nvPr/>
        </p:nvGrpSpPr>
        <p:grpSpPr bwMode="auto">
          <a:xfrm>
            <a:off x="4699000" y="4859338"/>
            <a:ext cx="1898650" cy="939800"/>
            <a:chOff x="2960" y="3061"/>
            <a:chExt cx="1196" cy="592"/>
          </a:xfrm>
        </p:grpSpPr>
        <p:sp>
          <p:nvSpPr>
            <p:cNvPr id="55365" name="Line 50"/>
            <p:cNvSpPr>
              <a:spLocks noChangeShapeType="1"/>
            </p:cNvSpPr>
            <p:nvPr/>
          </p:nvSpPr>
          <p:spPr bwMode="auto">
            <a:xfrm flipH="1">
              <a:off x="2960" y="3236"/>
              <a:ext cx="296" cy="41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66" name="Group 51"/>
            <p:cNvGrpSpPr>
              <a:grpSpLocks/>
            </p:cNvGrpSpPr>
            <p:nvPr/>
          </p:nvGrpSpPr>
          <p:grpSpPr bwMode="auto">
            <a:xfrm>
              <a:off x="3256" y="3061"/>
              <a:ext cx="900" cy="457"/>
              <a:chOff x="3256" y="3061"/>
              <a:chExt cx="900" cy="457"/>
            </a:xfrm>
          </p:grpSpPr>
          <p:sp>
            <p:nvSpPr>
              <p:cNvPr id="55367" name="Rectangle 52"/>
              <p:cNvSpPr>
                <a:spLocks noChangeArrowheads="1"/>
              </p:cNvSpPr>
              <p:nvPr/>
            </p:nvSpPr>
            <p:spPr bwMode="auto">
              <a:xfrm>
                <a:off x="3256" y="3061"/>
                <a:ext cx="900" cy="45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8" name="Rectangle 53"/>
              <p:cNvSpPr>
                <a:spLocks noChangeArrowheads="1"/>
              </p:cNvSpPr>
              <p:nvPr/>
            </p:nvSpPr>
            <p:spPr bwMode="auto">
              <a:xfrm>
                <a:off x="3310" y="3106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Equilibrium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5369" name="Rectangle 54"/>
              <p:cNvSpPr>
                <a:spLocks noChangeArrowheads="1"/>
              </p:cNvSpPr>
              <p:nvPr/>
            </p:nvSpPr>
            <p:spPr bwMode="auto">
              <a:xfrm>
                <a:off x="3310" y="3285"/>
                <a:ext cx="50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quantity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42775" name="Group 55"/>
          <p:cNvGrpSpPr>
            <a:grpSpLocks/>
          </p:cNvGrpSpPr>
          <p:nvPr/>
        </p:nvGrpSpPr>
        <p:grpSpPr bwMode="auto">
          <a:xfrm>
            <a:off x="1543050" y="3067050"/>
            <a:ext cx="2239963" cy="384175"/>
            <a:chOff x="972" y="1932"/>
            <a:chExt cx="1411" cy="242"/>
          </a:xfrm>
        </p:grpSpPr>
        <p:sp>
          <p:nvSpPr>
            <p:cNvPr id="55362" name="Line 56"/>
            <p:cNvSpPr>
              <a:spLocks noChangeShapeType="1"/>
            </p:cNvSpPr>
            <p:nvPr/>
          </p:nvSpPr>
          <p:spPr bwMode="auto">
            <a:xfrm flipH="1">
              <a:off x="972" y="2039"/>
              <a:ext cx="134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3" name="Rectangle 57"/>
            <p:cNvSpPr>
              <a:spLocks noChangeArrowheads="1"/>
            </p:cNvSpPr>
            <p:nvPr/>
          </p:nvSpPr>
          <p:spPr bwMode="auto">
            <a:xfrm>
              <a:off x="1093" y="1932"/>
              <a:ext cx="1290" cy="24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4" name="Rectangle 58"/>
            <p:cNvSpPr>
              <a:spLocks noChangeArrowheads="1"/>
            </p:cNvSpPr>
            <p:nvPr/>
          </p:nvSpPr>
          <p:spPr bwMode="auto">
            <a:xfrm>
              <a:off x="1142" y="1965"/>
              <a:ext cx="10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Equilibrium price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2779" name="Group 59"/>
          <p:cNvGrpSpPr>
            <a:grpSpLocks/>
          </p:cNvGrpSpPr>
          <p:nvPr/>
        </p:nvGrpSpPr>
        <p:grpSpPr bwMode="auto">
          <a:xfrm>
            <a:off x="4784725" y="2981325"/>
            <a:ext cx="3198813" cy="512763"/>
            <a:chOff x="3014" y="1878"/>
            <a:chExt cx="2015" cy="323"/>
          </a:xfrm>
        </p:grpSpPr>
        <p:sp>
          <p:nvSpPr>
            <p:cNvPr id="55359" name="Line 60"/>
            <p:cNvSpPr>
              <a:spLocks noChangeShapeType="1"/>
            </p:cNvSpPr>
            <p:nvPr/>
          </p:nvSpPr>
          <p:spPr bwMode="auto">
            <a:xfrm flipH="1">
              <a:off x="3014" y="2013"/>
              <a:ext cx="1155" cy="1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0" name="Rectangle 61"/>
            <p:cNvSpPr>
              <a:spLocks noChangeArrowheads="1"/>
            </p:cNvSpPr>
            <p:nvPr/>
          </p:nvSpPr>
          <p:spPr bwMode="auto">
            <a:xfrm>
              <a:off x="4143" y="1878"/>
              <a:ext cx="886" cy="26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1" name="Rectangle 62"/>
            <p:cNvSpPr>
              <a:spLocks noChangeArrowheads="1"/>
            </p:cNvSpPr>
            <p:nvPr/>
          </p:nvSpPr>
          <p:spPr bwMode="auto">
            <a:xfrm>
              <a:off x="4177" y="1927"/>
              <a:ext cx="7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2783" name="Group 63"/>
          <p:cNvGrpSpPr>
            <a:grpSpLocks/>
          </p:cNvGrpSpPr>
          <p:nvPr/>
        </p:nvGrpSpPr>
        <p:grpSpPr bwMode="auto">
          <a:xfrm>
            <a:off x="1778000" y="1858963"/>
            <a:ext cx="6364288" cy="3149600"/>
            <a:chOff x="1120" y="1171"/>
            <a:chExt cx="4009" cy="1984"/>
          </a:xfrm>
        </p:grpSpPr>
        <p:sp>
          <p:nvSpPr>
            <p:cNvPr id="55357" name="Line 64"/>
            <p:cNvSpPr>
              <a:spLocks noChangeShapeType="1"/>
            </p:cNvSpPr>
            <p:nvPr/>
          </p:nvSpPr>
          <p:spPr bwMode="auto">
            <a:xfrm flipH="1">
              <a:off x="1120" y="1286"/>
              <a:ext cx="3493" cy="1869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8" name="Rectangle 65"/>
            <p:cNvSpPr>
              <a:spLocks noChangeArrowheads="1"/>
            </p:cNvSpPr>
            <p:nvPr/>
          </p:nvSpPr>
          <p:spPr bwMode="auto">
            <a:xfrm>
              <a:off x="4642" y="1171"/>
              <a:ext cx="4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2786" name="Group 66"/>
          <p:cNvGrpSpPr>
            <a:grpSpLocks/>
          </p:cNvGrpSpPr>
          <p:nvPr/>
        </p:nvGrpSpPr>
        <p:grpSpPr bwMode="auto">
          <a:xfrm>
            <a:off x="1884363" y="2020888"/>
            <a:ext cx="6607175" cy="3189287"/>
            <a:chOff x="1187" y="1273"/>
            <a:chExt cx="4162" cy="2009"/>
          </a:xfrm>
        </p:grpSpPr>
        <p:sp>
          <p:nvSpPr>
            <p:cNvPr id="55355" name="Line 67"/>
            <p:cNvSpPr>
              <a:spLocks noChangeShapeType="1"/>
            </p:cNvSpPr>
            <p:nvPr/>
          </p:nvSpPr>
          <p:spPr bwMode="auto">
            <a:xfrm>
              <a:off x="1187" y="1273"/>
              <a:ext cx="3547" cy="1896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Rectangle 68"/>
            <p:cNvSpPr>
              <a:spLocks noChangeArrowheads="1"/>
            </p:cNvSpPr>
            <p:nvPr/>
          </p:nvSpPr>
          <p:spPr bwMode="auto">
            <a:xfrm>
              <a:off x="4754" y="3090"/>
              <a:ext cx="5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2789" name="Group 69"/>
          <p:cNvGrpSpPr>
            <a:grpSpLocks/>
          </p:cNvGrpSpPr>
          <p:nvPr/>
        </p:nvGrpSpPr>
        <p:grpSpPr bwMode="auto">
          <a:xfrm>
            <a:off x="831850" y="3371850"/>
            <a:ext cx="3863975" cy="2363788"/>
            <a:chOff x="524" y="2124"/>
            <a:chExt cx="2434" cy="1489"/>
          </a:xfrm>
        </p:grpSpPr>
        <p:sp>
          <p:nvSpPr>
            <p:cNvPr id="55351" name="Line 70"/>
            <p:cNvSpPr>
              <a:spLocks noChangeShapeType="1"/>
            </p:cNvSpPr>
            <p:nvPr/>
          </p:nvSpPr>
          <p:spPr bwMode="auto">
            <a:xfrm>
              <a:off x="959" y="2201"/>
              <a:ext cx="1948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Freeform 71"/>
            <p:cNvSpPr>
              <a:spLocks/>
            </p:cNvSpPr>
            <p:nvPr/>
          </p:nvSpPr>
          <p:spPr bwMode="auto">
            <a:xfrm>
              <a:off x="2907" y="2201"/>
              <a:ext cx="13" cy="1412"/>
            </a:xfrm>
            <a:custGeom>
              <a:avLst/>
              <a:gdLst>
                <a:gd name="T0" fmla="*/ 0 w 13"/>
                <a:gd name="T1" fmla="*/ 0 h 1412"/>
                <a:gd name="T2" fmla="*/ 13 w 13"/>
                <a:gd name="T3" fmla="*/ 40 h 1412"/>
                <a:gd name="T4" fmla="*/ 13 w 13"/>
                <a:gd name="T5" fmla="*/ 1412 h 14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412">
                  <a:moveTo>
                    <a:pt x="0" y="0"/>
                  </a:moveTo>
                  <a:lnTo>
                    <a:pt x="13" y="40"/>
                  </a:lnTo>
                  <a:lnTo>
                    <a:pt x="13" y="141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3" name="Oval 72"/>
            <p:cNvSpPr>
              <a:spLocks noChangeArrowheads="1"/>
            </p:cNvSpPr>
            <p:nvPr/>
          </p:nvSpPr>
          <p:spPr bwMode="auto">
            <a:xfrm>
              <a:off x="2866" y="2147"/>
              <a:ext cx="92" cy="9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4" name="Rectangle 73"/>
            <p:cNvSpPr>
              <a:spLocks noChangeArrowheads="1"/>
            </p:cNvSpPr>
            <p:nvPr/>
          </p:nvSpPr>
          <p:spPr bwMode="auto">
            <a:xfrm>
              <a:off x="524" y="2124"/>
              <a:ext cx="4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$2.00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462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Equilibrium</a:t>
            </a:r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25A9A6"/>
                </a:solidFill>
              </a:rPr>
              <a:t>Surplus</a:t>
            </a:r>
            <a:endParaRPr lang="en-US" altLang="en-US"/>
          </a:p>
          <a:p>
            <a:pPr lvl="1"/>
            <a:r>
              <a:rPr lang="en-US" altLang="en-US"/>
              <a:t>When price &gt; equilibrium price, then quantity supplied &gt; quantity demanded.  </a:t>
            </a:r>
          </a:p>
          <a:p>
            <a:pPr lvl="2"/>
            <a:r>
              <a:rPr lang="en-US" altLang="en-US"/>
              <a:t>There is excess supply or a surplus.  </a:t>
            </a:r>
          </a:p>
          <a:p>
            <a:pPr lvl="2"/>
            <a:r>
              <a:rPr lang="en-US" altLang="en-US"/>
              <a:t>Suppliers will lower the price to increase sales, thereby moving toward equilibrium.</a:t>
            </a:r>
          </a:p>
        </p:txBody>
      </p:sp>
    </p:spTree>
    <p:extLst>
      <p:ext uri="{BB962C8B-B14F-4D97-AF65-F5344CB8AC3E}">
        <p14:creationId xmlns:p14="http://schemas.microsoft.com/office/powerpoint/2010/main" val="445942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8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8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8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8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Markets Not in Equilibrium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3F6F9"/>
          </a:solidFill>
          <a:ln w="2333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2F4F8"/>
          </a:solidFill>
          <a:ln w="2127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1F4F7"/>
          </a:solidFill>
          <a:ln w="1905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0F2F5"/>
          </a:solidFill>
          <a:ln w="1698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EF1F4"/>
          </a:solidFill>
          <a:ln w="1492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DEFF3"/>
          </a:solidFill>
          <a:ln w="1270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BEEF2"/>
          </a:solidFill>
          <a:ln w="1063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2038350" y="1836738"/>
            <a:ext cx="5199063" cy="3681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Freeform 17"/>
          <p:cNvSpPr>
            <a:spLocks/>
          </p:cNvSpPr>
          <p:nvPr/>
        </p:nvSpPr>
        <p:spPr bwMode="auto">
          <a:xfrm>
            <a:off x="2038350" y="1836738"/>
            <a:ext cx="5199063" cy="3681412"/>
          </a:xfrm>
          <a:custGeom>
            <a:avLst/>
            <a:gdLst>
              <a:gd name="T0" fmla="*/ 0 w 3275"/>
              <a:gd name="T1" fmla="*/ 0 h 2319"/>
              <a:gd name="T2" fmla="*/ 0 w 3275"/>
              <a:gd name="T3" fmla="*/ 3681412 h 2319"/>
              <a:gd name="T4" fmla="*/ 5199063 w 3275"/>
              <a:gd name="T5" fmla="*/ 3681412 h 23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5" h="2319">
                <a:moveTo>
                  <a:pt x="0" y="0"/>
                </a:moveTo>
                <a:lnTo>
                  <a:pt x="0" y="2319"/>
                </a:lnTo>
                <a:lnTo>
                  <a:pt x="3275" y="231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081088" y="1809750"/>
            <a:ext cx="958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817563" y="2084388"/>
            <a:ext cx="1236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1350963" y="2357438"/>
            <a:ext cx="696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1944688" y="55467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1718" name="Group 22"/>
          <p:cNvGrpSpPr>
            <a:grpSpLocks/>
          </p:cNvGrpSpPr>
          <p:nvPr/>
        </p:nvGrpSpPr>
        <p:grpSpPr bwMode="auto">
          <a:xfrm>
            <a:off x="2251075" y="2097088"/>
            <a:ext cx="4705350" cy="2460625"/>
            <a:chOff x="1418" y="1321"/>
            <a:chExt cx="2964" cy="1550"/>
          </a:xfrm>
        </p:grpSpPr>
        <p:sp>
          <p:nvSpPr>
            <p:cNvPr id="57404" name="Line 23"/>
            <p:cNvSpPr>
              <a:spLocks noChangeShapeType="1"/>
            </p:cNvSpPr>
            <p:nvPr/>
          </p:nvSpPr>
          <p:spPr bwMode="auto">
            <a:xfrm flipH="1">
              <a:off x="1418" y="1543"/>
              <a:ext cx="2566" cy="1328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5" name="Rectangle 24"/>
            <p:cNvSpPr>
              <a:spLocks noChangeArrowheads="1"/>
            </p:cNvSpPr>
            <p:nvPr/>
          </p:nvSpPr>
          <p:spPr bwMode="auto">
            <a:xfrm>
              <a:off x="3876" y="1321"/>
              <a:ext cx="50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1721" name="Group 25"/>
          <p:cNvGrpSpPr>
            <a:grpSpLocks/>
          </p:cNvGrpSpPr>
          <p:nvPr/>
        </p:nvGrpSpPr>
        <p:grpSpPr bwMode="auto">
          <a:xfrm>
            <a:off x="2314575" y="2449513"/>
            <a:ext cx="4903788" cy="2590800"/>
            <a:chOff x="1458" y="1543"/>
            <a:chExt cx="3089" cy="1632"/>
          </a:xfrm>
        </p:grpSpPr>
        <p:sp>
          <p:nvSpPr>
            <p:cNvPr id="57402" name="Line 26"/>
            <p:cNvSpPr>
              <a:spLocks noChangeShapeType="1"/>
            </p:cNvSpPr>
            <p:nvPr/>
          </p:nvSpPr>
          <p:spPr bwMode="auto">
            <a:xfrm>
              <a:off x="1458" y="1543"/>
              <a:ext cx="2607" cy="1341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3" name="Rectangle 27"/>
            <p:cNvSpPr>
              <a:spLocks noChangeArrowheads="1"/>
            </p:cNvSpPr>
            <p:nvPr/>
          </p:nvSpPr>
          <p:spPr bwMode="auto">
            <a:xfrm>
              <a:off x="3938" y="2981"/>
              <a:ext cx="6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7368" name="Rectangle 28"/>
          <p:cNvSpPr>
            <a:spLocks noChangeArrowheads="1"/>
          </p:cNvSpPr>
          <p:nvPr/>
        </p:nvSpPr>
        <p:spPr bwMode="auto">
          <a:xfrm>
            <a:off x="3587750" y="1468438"/>
            <a:ext cx="2103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(a) Excess Supply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1725" name="Group 29"/>
          <p:cNvGrpSpPr>
            <a:grpSpLocks/>
          </p:cNvGrpSpPr>
          <p:nvPr/>
        </p:nvGrpSpPr>
        <p:grpSpPr bwMode="auto">
          <a:xfrm>
            <a:off x="2738438" y="5826125"/>
            <a:ext cx="1189037" cy="571500"/>
            <a:chOff x="1725" y="3670"/>
            <a:chExt cx="749" cy="360"/>
          </a:xfrm>
        </p:grpSpPr>
        <p:sp>
          <p:nvSpPr>
            <p:cNvPr id="57399" name="Rectangle 30"/>
            <p:cNvSpPr>
              <a:spLocks noChangeArrowheads="1"/>
            </p:cNvSpPr>
            <p:nvPr/>
          </p:nvSpPr>
          <p:spPr bwMode="auto">
            <a:xfrm>
              <a:off x="1725" y="3670"/>
              <a:ext cx="749" cy="36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0" name="Rectangle 31"/>
            <p:cNvSpPr>
              <a:spLocks noChangeArrowheads="1"/>
            </p:cNvSpPr>
            <p:nvPr/>
          </p:nvSpPr>
          <p:spPr bwMode="auto">
            <a:xfrm>
              <a:off x="1750" y="3682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401" name="Rectangle 32"/>
            <p:cNvSpPr>
              <a:spLocks noChangeArrowheads="1"/>
            </p:cNvSpPr>
            <p:nvPr/>
          </p:nvSpPr>
          <p:spPr bwMode="auto">
            <a:xfrm>
              <a:off x="1750" y="3855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1729" name="Group 33"/>
          <p:cNvGrpSpPr>
            <a:grpSpLocks/>
          </p:cNvGrpSpPr>
          <p:nvPr/>
        </p:nvGrpSpPr>
        <p:grpSpPr bwMode="auto">
          <a:xfrm>
            <a:off x="4818063" y="5826125"/>
            <a:ext cx="976312" cy="571500"/>
            <a:chOff x="3035" y="3670"/>
            <a:chExt cx="615" cy="360"/>
          </a:xfrm>
        </p:grpSpPr>
        <p:sp>
          <p:nvSpPr>
            <p:cNvPr id="57396" name="Rectangle 34"/>
            <p:cNvSpPr>
              <a:spLocks noChangeArrowheads="1"/>
            </p:cNvSpPr>
            <p:nvPr/>
          </p:nvSpPr>
          <p:spPr bwMode="auto">
            <a:xfrm>
              <a:off x="3035" y="3670"/>
              <a:ext cx="615" cy="36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7" name="Rectangle 35"/>
            <p:cNvSpPr>
              <a:spLocks noChangeArrowheads="1"/>
            </p:cNvSpPr>
            <p:nvPr/>
          </p:nvSpPr>
          <p:spPr bwMode="auto">
            <a:xfrm>
              <a:off x="3070" y="368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98" name="Rectangle 36"/>
            <p:cNvSpPr>
              <a:spLocks noChangeArrowheads="1"/>
            </p:cNvSpPr>
            <p:nvPr/>
          </p:nvSpPr>
          <p:spPr bwMode="auto">
            <a:xfrm>
              <a:off x="3070" y="3859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1733" name="Group 37"/>
          <p:cNvGrpSpPr>
            <a:grpSpLocks/>
          </p:cNvGrpSpPr>
          <p:nvPr/>
        </p:nvGrpSpPr>
        <p:grpSpPr bwMode="auto">
          <a:xfrm>
            <a:off x="3354388" y="2347913"/>
            <a:ext cx="1952625" cy="511175"/>
            <a:chOff x="2113" y="1479"/>
            <a:chExt cx="1230" cy="322"/>
          </a:xfrm>
        </p:grpSpPr>
        <p:sp>
          <p:nvSpPr>
            <p:cNvPr id="57392" name="Freeform 38"/>
            <p:cNvSpPr>
              <a:spLocks/>
            </p:cNvSpPr>
            <p:nvPr/>
          </p:nvSpPr>
          <p:spPr bwMode="auto">
            <a:xfrm>
              <a:off x="2113" y="1711"/>
              <a:ext cx="1230" cy="90"/>
            </a:xfrm>
            <a:custGeom>
              <a:avLst/>
              <a:gdLst>
                <a:gd name="T0" fmla="*/ 1230 w 92"/>
                <a:gd name="T1" fmla="*/ 90 h 7"/>
                <a:gd name="T2" fmla="*/ 1163 w 92"/>
                <a:gd name="T3" fmla="*/ 51 h 7"/>
                <a:gd name="T4" fmla="*/ 655 w 92"/>
                <a:gd name="T5" fmla="*/ 51 h 7"/>
                <a:gd name="T6" fmla="*/ 602 w 92"/>
                <a:gd name="T7" fmla="*/ 0 h 7"/>
                <a:gd name="T8" fmla="*/ 562 w 92"/>
                <a:gd name="T9" fmla="*/ 51 h 7"/>
                <a:gd name="T10" fmla="*/ 53 w 92"/>
                <a:gd name="T11" fmla="*/ 51 h 7"/>
                <a:gd name="T12" fmla="*/ 0 w 92"/>
                <a:gd name="T13" fmla="*/ 9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7">
                  <a:moveTo>
                    <a:pt x="92" y="7"/>
                  </a:moveTo>
                  <a:cubicBezTo>
                    <a:pt x="92" y="5"/>
                    <a:pt x="89" y="4"/>
                    <a:pt x="87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7" y="4"/>
                    <a:pt x="45" y="2"/>
                    <a:pt x="45" y="0"/>
                  </a:cubicBezTo>
                  <a:cubicBezTo>
                    <a:pt x="45" y="2"/>
                    <a:pt x="44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5"/>
                    <a:pt x="0" y="7"/>
                  </a:cubicBezTo>
                </a:path>
              </a:pathLst>
            </a:custGeom>
            <a:noFill/>
            <a:ln w="20638">
              <a:solidFill>
                <a:srgbClr val="3F00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93" name="Group 39"/>
            <p:cNvGrpSpPr>
              <a:grpSpLocks/>
            </p:cNvGrpSpPr>
            <p:nvPr/>
          </p:nvGrpSpPr>
          <p:grpSpPr bwMode="auto">
            <a:xfrm>
              <a:off x="2447" y="1479"/>
              <a:ext cx="561" cy="219"/>
              <a:chOff x="2447" y="1479"/>
              <a:chExt cx="561" cy="219"/>
            </a:xfrm>
          </p:grpSpPr>
          <p:sp>
            <p:nvSpPr>
              <p:cNvPr id="57394" name="Rectangle 40"/>
              <p:cNvSpPr>
                <a:spLocks noChangeArrowheads="1"/>
              </p:cNvSpPr>
              <p:nvPr/>
            </p:nvSpPr>
            <p:spPr bwMode="auto">
              <a:xfrm>
                <a:off x="2447" y="1479"/>
                <a:ext cx="561" cy="21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5" name="Rectangle 41"/>
              <p:cNvSpPr>
                <a:spLocks noChangeArrowheads="1"/>
              </p:cNvSpPr>
              <p:nvPr/>
            </p:nvSpPr>
            <p:spPr bwMode="auto">
              <a:xfrm>
                <a:off x="2491" y="1507"/>
                <a:ext cx="46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Surplus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7372" name="Rectangle 42"/>
          <p:cNvSpPr>
            <a:spLocks noChangeArrowheads="1"/>
          </p:cNvSpPr>
          <p:nvPr/>
        </p:nvSpPr>
        <p:spPr bwMode="auto">
          <a:xfrm>
            <a:off x="5967413" y="5595938"/>
            <a:ext cx="134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7373" name="Rectangle 43"/>
          <p:cNvSpPr>
            <a:spLocks noChangeArrowheads="1"/>
          </p:cNvSpPr>
          <p:nvPr/>
        </p:nvSpPr>
        <p:spPr bwMode="auto">
          <a:xfrm>
            <a:off x="6075363" y="5868988"/>
            <a:ext cx="1236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7374" name="Rectangle 44"/>
          <p:cNvSpPr>
            <a:spLocks noChangeArrowheads="1"/>
          </p:cNvSpPr>
          <p:nvPr/>
        </p:nvSpPr>
        <p:spPr bwMode="auto">
          <a:xfrm>
            <a:off x="6480175" y="6143625"/>
            <a:ext cx="823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1741" name="Group 45"/>
          <p:cNvGrpSpPr>
            <a:grpSpLocks/>
          </p:cNvGrpSpPr>
          <p:nvPr/>
        </p:nvGrpSpPr>
        <p:grpSpPr bwMode="auto">
          <a:xfrm>
            <a:off x="3260725" y="2921000"/>
            <a:ext cx="234950" cy="2933700"/>
            <a:chOff x="2054" y="1840"/>
            <a:chExt cx="148" cy="1848"/>
          </a:xfrm>
        </p:grpSpPr>
        <p:sp>
          <p:nvSpPr>
            <p:cNvPr id="57388" name="Rectangle 46"/>
            <p:cNvSpPr>
              <a:spLocks noChangeArrowheads="1"/>
            </p:cNvSpPr>
            <p:nvPr/>
          </p:nvSpPr>
          <p:spPr bwMode="auto">
            <a:xfrm>
              <a:off x="2054" y="3494"/>
              <a:ext cx="1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7389" name="Group 47"/>
            <p:cNvGrpSpPr>
              <a:grpSpLocks/>
            </p:cNvGrpSpPr>
            <p:nvPr/>
          </p:nvGrpSpPr>
          <p:grpSpPr bwMode="auto">
            <a:xfrm>
              <a:off x="2073" y="1840"/>
              <a:ext cx="66" cy="1623"/>
              <a:chOff x="2073" y="1840"/>
              <a:chExt cx="66" cy="1623"/>
            </a:xfrm>
          </p:grpSpPr>
          <p:sp>
            <p:nvSpPr>
              <p:cNvPr id="57390" name="Line 48"/>
              <p:cNvSpPr>
                <a:spLocks noChangeShapeType="1"/>
              </p:cNvSpPr>
              <p:nvPr/>
            </p:nvSpPr>
            <p:spPr bwMode="auto">
              <a:xfrm>
                <a:off x="2105" y="1866"/>
                <a:ext cx="1" cy="1597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1" name="Oval 49"/>
              <p:cNvSpPr>
                <a:spLocks noChangeArrowheads="1"/>
              </p:cNvSpPr>
              <p:nvPr/>
            </p:nvSpPr>
            <p:spPr bwMode="auto">
              <a:xfrm>
                <a:off x="2073" y="1840"/>
                <a:ext cx="66" cy="6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1746" name="Group 50"/>
          <p:cNvGrpSpPr>
            <a:grpSpLocks/>
          </p:cNvGrpSpPr>
          <p:nvPr/>
        </p:nvGrpSpPr>
        <p:grpSpPr bwMode="auto">
          <a:xfrm>
            <a:off x="1343025" y="2817813"/>
            <a:ext cx="4191000" cy="3036887"/>
            <a:chOff x="846" y="1775"/>
            <a:chExt cx="2640" cy="1913"/>
          </a:xfrm>
        </p:grpSpPr>
        <p:sp>
          <p:nvSpPr>
            <p:cNvPr id="57384" name="Rectangle 51"/>
            <p:cNvSpPr>
              <a:spLocks noChangeArrowheads="1"/>
            </p:cNvSpPr>
            <p:nvPr/>
          </p:nvSpPr>
          <p:spPr bwMode="auto">
            <a:xfrm>
              <a:off x="846" y="1775"/>
              <a:ext cx="34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$2.50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85" name="Rectangle 52"/>
            <p:cNvSpPr>
              <a:spLocks noChangeArrowheads="1"/>
            </p:cNvSpPr>
            <p:nvPr/>
          </p:nvSpPr>
          <p:spPr bwMode="auto">
            <a:xfrm>
              <a:off x="3258" y="3494"/>
              <a:ext cx="22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86" name="Freeform 53"/>
            <p:cNvSpPr>
              <a:spLocks/>
            </p:cNvSpPr>
            <p:nvPr/>
          </p:nvSpPr>
          <p:spPr bwMode="auto">
            <a:xfrm>
              <a:off x="1297" y="1866"/>
              <a:ext cx="2046" cy="1610"/>
            </a:xfrm>
            <a:custGeom>
              <a:avLst/>
              <a:gdLst>
                <a:gd name="T0" fmla="*/ 0 w 2046"/>
                <a:gd name="T1" fmla="*/ 0 h 1610"/>
                <a:gd name="T2" fmla="*/ 2046 w 2046"/>
                <a:gd name="T3" fmla="*/ 0 h 1610"/>
                <a:gd name="T4" fmla="*/ 2046 w 2046"/>
                <a:gd name="T5" fmla="*/ 1610 h 16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6" h="1610">
                  <a:moveTo>
                    <a:pt x="0" y="0"/>
                  </a:moveTo>
                  <a:lnTo>
                    <a:pt x="2046" y="0"/>
                  </a:lnTo>
                  <a:lnTo>
                    <a:pt x="2046" y="161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7" name="Oval 54"/>
            <p:cNvSpPr>
              <a:spLocks noChangeArrowheads="1"/>
            </p:cNvSpPr>
            <p:nvPr/>
          </p:nvSpPr>
          <p:spPr bwMode="auto">
            <a:xfrm>
              <a:off x="3316" y="1840"/>
              <a:ext cx="67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1751" name="Group 55"/>
          <p:cNvGrpSpPr>
            <a:grpSpLocks/>
          </p:cNvGrpSpPr>
          <p:nvPr/>
        </p:nvGrpSpPr>
        <p:grpSpPr bwMode="auto">
          <a:xfrm>
            <a:off x="1471613" y="3351213"/>
            <a:ext cx="3019425" cy="2503487"/>
            <a:chOff x="927" y="2111"/>
            <a:chExt cx="1902" cy="1577"/>
          </a:xfrm>
        </p:grpSpPr>
        <p:sp>
          <p:nvSpPr>
            <p:cNvPr id="57378" name="Rectangle 56"/>
            <p:cNvSpPr>
              <a:spLocks noChangeArrowheads="1"/>
            </p:cNvSpPr>
            <p:nvPr/>
          </p:nvSpPr>
          <p:spPr bwMode="auto">
            <a:xfrm>
              <a:off x="927" y="2111"/>
              <a:ext cx="26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79" name="Rectangle 57"/>
            <p:cNvSpPr>
              <a:spLocks noChangeArrowheads="1"/>
            </p:cNvSpPr>
            <p:nvPr/>
          </p:nvSpPr>
          <p:spPr bwMode="auto">
            <a:xfrm>
              <a:off x="2681" y="3494"/>
              <a:ext cx="1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7380" name="Group 58"/>
            <p:cNvGrpSpPr>
              <a:grpSpLocks/>
            </p:cNvGrpSpPr>
            <p:nvPr/>
          </p:nvGrpSpPr>
          <p:grpSpPr bwMode="auto">
            <a:xfrm>
              <a:off x="1297" y="2162"/>
              <a:ext cx="1454" cy="1314"/>
              <a:chOff x="1297" y="2162"/>
              <a:chExt cx="1454" cy="1314"/>
            </a:xfrm>
          </p:grpSpPr>
          <p:sp>
            <p:nvSpPr>
              <p:cNvPr id="57381" name="Freeform 59"/>
              <p:cNvSpPr>
                <a:spLocks/>
              </p:cNvSpPr>
              <p:nvPr/>
            </p:nvSpPr>
            <p:spPr bwMode="auto">
              <a:xfrm>
                <a:off x="1297" y="2188"/>
                <a:ext cx="1423" cy="1288"/>
              </a:xfrm>
              <a:custGeom>
                <a:avLst/>
                <a:gdLst>
                  <a:gd name="T0" fmla="*/ 0 w 1431"/>
                  <a:gd name="T1" fmla="*/ 0 h 1288"/>
                  <a:gd name="T2" fmla="*/ 1423 w 1431"/>
                  <a:gd name="T3" fmla="*/ 0 h 1288"/>
                  <a:gd name="T4" fmla="*/ 1423 w 1431"/>
                  <a:gd name="T5" fmla="*/ 1288 h 1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31" h="1288">
                    <a:moveTo>
                      <a:pt x="0" y="0"/>
                    </a:moveTo>
                    <a:lnTo>
                      <a:pt x="1431" y="0"/>
                    </a:lnTo>
                    <a:lnTo>
                      <a:pt x="1431" y="1288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2" name="Oval 60"/>
              <p:cNvSpPr>
                <a:spLocks noChangeArrowheads="1"/>
              </p:cNvSpPr>
              <p:nvPr/>
            </p:nvSpPr>
            <p:spPr bwMode="auto">
              <a:xfrm>
                <a:off x="2688" y="2162"/>
                <a:ext cx="63" cy="6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3" name="Line 61"/>
              <p:cNvSpPr>
                <a:spLocks noChangeShapeType="1"/>
              </p:cNvSpPr>
              <p:nvPr/>
            </p:nvSpPr>
            <p:spPr bwMode="auto">
              <a:xfrm>
                <a:off x="1297" y="2188"/>
                <a:ext cx="143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0220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4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Equilibrium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25A9A6"/>
                </a:solidFill>
              </a:rPr>
              <a:t>Shortage</a:t>
            </a:r>
            <a:endParaRPr lang="en-US" altLang="en-US"/>
          </a:p>
          <a:p>
            <a:pPr lvl="1"/>
            <a:r>
              <a:rPr lang="en-US" altLang="en-US"/>
              <a:t>When price &lt; equilibrium price, then quantity demanded &gt; the quantity supplied.  </a:t>
            </a:r>
          </a:p>
          <a:p>
            <a:pPr lvl="2"/>
            <a:r>
              <a:rPr lang="en-US" altLang="en-US"/>
              <a:t>There is excess demand or a shortage. </a:t>
            </a:r>
          </a:p>
          <a:p>
            <a:pPr lvl="2"/>
            <a:r>
              <a:rPr lang="en-US" altLang="en-US"/>
              <a:t> Suppliers will raise the price due to too many buyers chasing too few goods, thereby moving toward equilibrium.</a:t>
            </a:r>
          </a:p>
        </p:txBody>
      </p:sp>
    </p:spTree>
    <p:extLst>
      <p:ext uri="{BB962C8B-B14F-4D97-AF65-F5344CB8AC3E}">
        <p14:creationId xmlns:p14="http://schemas.microsoft.com/office/powerpoint/2010/main" val="2331384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Markets Not in Equilibrium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3F6F9"/>
          </a:solidFill>
          <a:ln w="2333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2F4F8"/>
          </a:solidFill>
          <a:ln w="2127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1F4F7"/>
          </a:solidFill>
          <a:ln w="1905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0F2F5"/>
          </a:solidFill>
          <a:ln w="1698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EF1F4"/>
          </a:solidFill>
          <a:ln w="1492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DEFF3"/>
          </a:solidFill>
          <a:ln w="1270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BEEF2"/>
          </a:solidFill>
          <a:ln w="1063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2251075" y="1816100"/>
            <a:ext cx="5178425" cy="3702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Freeform 17"/>
          <p:cNvSpPr>
            <a:spLocks/>
          </p:cNvSpPr>
          <p:nvPr/>
        </p:nvSpPr>
        <p:spPr bwMode="auto">
          <a:xfrm>
            <a:off x="2251075" y="1816100"/>
            <a:ext cx="5178425" cy="3702050"/>
          </a:xfrm>
          <a:custGeom>
            <a:avLst/>
            <a:gdLst>
              <a:gd name="T0" fmla="*/ 0 w 3262"/>
              <a:gd name="T1" fmla="*/ 0 h 2332"/>
              <a:gd name="T2" fmla="*/ 0 w 3262"/>
              <a:gd name="T3" fmla="*/ 3702050 h 2332"/>
              <a:gd name="T4" fmla="*/ 5178425 w 3262"/>
              <a:gd name="T5" fmla="*/ 3702050 h 23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62" h="2332">
                <a:moveTo>
                  <a:pt x="0" y="0"/>
                </a:moveTo>
                <a:lnTo>
                  <a:pt x="0" y="2332"/>
                </a:lnTo>
                <a:lnTo>
                  <a:pt x="3262" y="233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1314450" y="1809750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052513" y="2084388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1577975" y="2357438"/>
            <a:ext cx="539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2166938" y="55467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6238875" y="5595938"/>
            <a:ext cx="11398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6345238" y="5868988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6750050" y="6143625"/>
            <a:ext cx="660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0697" name="Group 25"/>
          <p:cNvGrpSpPr>
            <a:grpSpLocks/>
          </p:cNvGrpSpPr>
          <p:nvPr/>
        </p:nvGrpSpPr>
        <p:grpSpPr bwMode="auto">
          <a:xfrm>
            <a:off x="2484438" y="2132013"/>
            <a:ext cx="4672012" cy="2405062"/>
            <a:chOff x="1565" y="1343"/>
            <a:chExt cx="2943" cy="1515"/>
          </a:xfrm>
        </p:grpSpPr>
        <p:sp>
          <p:nvSpPr>
            <p:cNvPr id="59449" name="Line 26"/>
            <p:cNvSpPr>
              <a:spLocks noChangeShapeType="1"/>
            </p:cNvSpPr>
            <p:nvPr/>
          </p:nvSpPr>
          <p:spPr bwMode="auto">
            <a:xfrm flipH="1">
              <a:off x="1565" y="1531"/>
              <a:ext cx="2567" cy="1327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0" name="Rectangle 27"/>
            <p:cNvSpPr>
              <a:spLocks noChangeArrowheads="1"/>
            </p:cNvSpPr>
            <p:nvPr/>
          </p:nvSpPr>
          <p:spPr bwMode="auto">
            <a:xfrm>
              <a:off x="4091" y="1343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0700" name="Group 28"/>
          <p:cNvGrpSpPr>
            <a:grpSpLocks/>
          </p:cNvGrpSpPr>
          <p:nvPr/>
        </p:nvGrpSpPr>
        <p:grpSpPr bwMode="auto">
          <a:xfrm>
            <a:off x="2547938" y="2430463"/>
            <a:ext cx="4756150" cy="2540000"/>
            <a:chOff x="1605" y="1531"/>
            <a:chExt cx="2996" cy="1600"/>
          </a:xfrm>
        </p:grpSpPr>
        <p:sp>
          <p:nvSpPr>
            <p:cNvPr id="59447" name="Line 29"/>
            <p:cNvSpPr>
              <a:spLocks noChangeShapeType="1"/>
            </p:cNvSpPr>
            <p:nvPr/>
          </p:nvSpPr>
          <p:spPr bwMode="auto">
            <a:xfrm>
              <a:off x="1605" y="1531"/>
              <a:ext cx="2607" cy="1353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8" name="Rectangle 30"/>
            <p:cNvSpPr>
              <a:spLocks noChangeArrowheads="1"/>
            </p:cNvSpPr>
            <p:nvPr/>
          </p:nvSpPr>
          <p:spPr bwMode="auto">
            <a:xfrm>
              <a:off x="4086" y="2968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9419" name="Rectangle 31"/>
          <p:cNvSpPr>
            <a:spLocks noChangeArrowheads="1"/>
          </p:cNvSpPr>
          <p:nvPr/>
        </p:nvSpPr>
        <p:spPr bwMode="auto">
          <a:xfrm>
            <a:off x="3759200" y="1460500"/>
            <a:ext cx="19954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(b) Excess Demand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40704" name="Group 32"/>
          <p:cNvGrpSpPr>
            <a:grpSpLocks/>
          </p:cNvGrpSpPr>
          <p:nvPr/>
        </p:nvGrpSpPr>
        <p:grpSpPr bwMode="auto">
          <a:xfrm>
            <a:off x="3057525" y="5805488"/>
            <a:ext cx="976313" cy="592137"/>
            <a:chOff x="1926" y="3657"/>
            <a:chExt cx="615" cy="373"/>
          </a:xfrm>
        </p:grpSpPr>
        <p:sp>
          <p:nvSpPr>
            <p:cNvPr id="59444" name="Rectangle 33"/>
            <p:cNvSpPr>
              <a:spLocks noChangeArrowheads="1"/>
            </p:cNvSpPr>
            <p:nvPr/>
          </p:nvSpPr>
          <p:spPr bwMode="auto">
            <a:xfrm>
              <a:off x="1926" y="3657"/>
              <a:ext cx="615" cy="37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5" name="Rectangle 34"/>
            <p:cNvSpPr>
              <a:spLocks noChangeArrowheads="1"/>
            </p:cNvSpPr>
            <p:nvPr/>
          </p:nvSpPr>
          <p:spPr bwMode="auto">
            <a:xfrm>
              <a:off x="1979" y="3674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6" name="Rectangle 35"/>
            <p:cNvSpPr>
              <a:spLocks noChangeArrowheads="1"/>
            </p:cNvSpPr>
            <p:nvPr/>
          </p:nvSpPr>
          <p:spPr bwMode="auto">
            <a:xfrm>
              <a:off x="1979" y="384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0708" name="Group 36"/>
          <p:cNvGrpSpPr>
            <a:grpSpLocks/>
          </p:cNvGrpSpPr>
          <p:nvPr/>
        </p:nvGrpSpPr>
        <p:grpSpPr bwMode="auto">
          <a:xfrm>
            <a:off x="4926013" y="5805488"/>
            <a:ext cx="1187450" cy="592137"/>
            <a:chOff x="3103" y="3657"/>
            <a:chExt cx="748" cy="373"/>
          </a:xfrm>
        </p:grpSpPr>
        <p:sp>
          <p:nvSpPr>
            <p:cNvPr id="59441" name="Rectangle 37"/>
            <p:cNvSpPr>
              <a:spLocks noChangeArrowheads="1"/>
            </p:cNvSpPr>
            <p:nvPr/>
          </p:nvSpPr>
          <p:spPr bwMode="auto">
            <a:xfrm>
              <a:off x="3103" y="3657"/>
              <a:ext cx="748" cy="37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2" name="Rectangle 38"/>
            <p:cNvSpPr>
              <a:spLocks noChangeArrowheads="1"/>
            </p:cNvSpPr>
            <p:nvPr/>
          </p:nvSpPr>
          <p:spPr bwMode="auto">
            <a:xfrm>
              <a:off x="3156" y="3678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3" name="Rectangle 39"/>
            <p:cNvSpPr>
              <a:spLocks noChangeArrowheads="1"/>
            </p:cNvSpPr>
            <p:nvPr/>
          </p:nvSpPr>
          <p:spPr bwMode="auto">
            <a:xfrm>
              <a:off x="3156" y="3851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0712" name="Group 40"/>
          <p:cNvGrpSpPr>
            <a:grpSpLocks/>
          </p:cNvGrpSpPr>
          <p:nvPr/>
        </p:nvGrpSpPr>
        <p:grpSpPr bwMode="auto">
          <a:xfrm>
            <a:off x="1720850" y="3876675"/>
            <a:ext cx="3941763" cy="1928813"/>
            <a:chOff x="1084" y="2442"/>
            <a:chExt cx="2483" cy="1215"/>
          </a:xfrm>
        </p:grpSpPr>
        <p:sp>
          <p:nvSpPr>
            <p:cNvPr id="59437" name="Freeform 41"/>
            <p:cNvSpPr>
              <a:spLocks/>
            </p:cNvSpPr>
            <p:nvPr/>
          </p:nvSpPr>
          <p:spPr bwMode="auto">
            <a:xfrm>
              <a:off x="1432" y="2510"/>
              <a:ext cx="2058" cy="966"/>
            </a:xfrm>
            <a:custGeom>
              <a:avLst/>
              <a:gdLst>
                <a:gd name="T0" fmla="*/ 0 w 2058"/>
                <a:gd name="T1" fmla="*/ 0 h 966"/>
                <a:gd name="T2" fmla="*/ 2058 w 2058"/>
                <a:gd name="T3" fmla="*/ 0 h 966"/>
                <a:gd name="T4" fmla="*/ 2058 w 2058"/>
                <a:gd name="T5" fmla="*/ 966 h 9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8" h="966">
                  <a:moveTo>
                    <a:pt x="0" y="0"/>
                  </a:moveTo>
                  <a:lnTo>
                    <a:pt x="2058" y="0"/>
                  </a:lnTo>
                  <a:lnTo>
                    <a:pt x="2058" y="966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8" name="Oval 42"/>
            <p:cNvSpPr>
              <a:spLocks noChangeArrowheads="1"/>
            </p:cNvSpPr>
            <p:nvPr/>
          </p:nvSpPr>
          <p:spPr bwMode="auto">
            <a:xfrm>
              <a:off x="3450" y="2471"/>
              <a:ext cx="81" cy="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9" name="Rectangle 43"/>
            <p:cNvSpPr>
              <a:spLocks noChangeArrowheads="1"/>
            </p:cNvSpPr>
            <p:nvPr/>
          </p:nvSpPr>
          <p:spPr bwMode="auto">
            <a:xfrm>
              <a:off x="1084" y="2442"/>
              <a:ext cx="26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0" name="Rectangle 44"/>
            <p:cNvSpPr>
              <a:spLocks noChangeArrowheads="1"/>
            </p:cNvSpPr>
            <p:nvPr/>
          </p:nvSpPr>
          <p:spPr bwMode="auto">
            <a:xfrm>
              <a:off x="3415" y="3494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0717" name="Group 45"/>
          <p:cNvGrpSpPr>
            <a:grpSpLocks/>
          </p:cNvGrpSpPr>
          <p:nvPr/>
        </p:nvGrpSpPr>
        <p:grpSpPr bwMode="auto">
          <a:xfrm>
            <a:off x="1592263" y="3376613"/>
            <a:ext cx="3033712" cy="2428875"/>
            <a:chOff x="1003" y="2127"/>
            <a:chExt cx="1911" cy="1530"/>
          </a:xfrm>
        </p:grpSpPr>
        <p:sp>
          <p:nvSpPr>
            <p:cNvPr id="59433" name="Freeform 46"/>
            <p:cNvSpPr>
              <a:spLocks/>
            </p:cNvSpPr>
            <p:nvPr/>
          </p:nvSpPr>
          <p:spPr bwMode="auto">
            <a:xfrm>
              <a:off x="1432" y="2188"/>
              <a:ext cx="1430" cy="1288"/>
            </a:xfrm>
            <a:custGeom>
              <a:avLst/>
              <a:gdLst>
                <a:gd name="T0" fmla="*/ 0 w 1430"/>
                <a:gd name="T1" fmla="*/ 0 h 1288"/>
                <a:gd name="T2" fmla="*/ 1430 w 1430"/>
                <a:gd name="T3" fmla="*/ 0 h 1288"/>
                <a:gd name="T4" fmla="*/ 1430 w 1430"/>
                <a:gd name="T5" fmla="*/ 1288 h 1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30" h="1288">
                  <a:moveTo>
                    <a:pt x="0" y="0"/>
                  </a:moveTo>
                  <a:lnTo>
                    <a:pt x="1430" y="0"/>
                  </a:lnTo>
                  <a:lnTo>
                    <a:pt x="1430" y="1288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4" name="Oval 47"/>
            <p:cNvSpPr>
              <a:spLocks noChangeArrowheads="1"/>
            </p:cNvSpPr>
            <p:nvPr/>
          </p:nvSpPr>
          <p:spPr bwMode="auto">
            <a:xfrm>
              <a:off x="2835" y="2149"/>
              <a:ext cx="67" cy="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5" name="Rectangle 48"/>
            <p:cNvSpPr>
              <a:spLocks noChangeArrowheads="1"/>
            </p:cNvSpPr>
            <p:nvPr/>
          </p:nvSpPr>
          <p:spPr bwMode="auto">
            <a:xfrm>
              <a:off x="1003" y="2127"/>
              <a:ext cx="34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$2.00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36" name="Rectangle 49"/>
            <p:cNvSpPr>
              <a:spLocks noChangeArrowheads="1"/>
            </p:cNvSpPr>
            <p:nvPr/>
          </p:nvSpPr>
          <p:spPr bwMode="auto">
            <a:xfrm>
              <a:off x="2838" y="3494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0722" name="Group 50"/>
          <p:cNvGrpSpPr>
            <a:grpSpLocks/>
          </p:cNvGrpSpPr>
          <p:nvPr/>
        </p:nvGrpSpPr>
        <p:grpSpPr bwMode="auto">
          <a:xfrm>
            <a:off x="3503613" y="3922713"/>
            <a:ext cx="127000" cy="1882775"/>
            <a:chOff x="2207" y="2471"/>
            <a:chExt cx="80" cy="1186"/>
          </a:xfrm>
        </p:grpSpPr>
        <p:sp>
          <p:nvSpPr>
            <p:cNvPr id="59430" name="Line 51"/>
            <p:cNvSpPr>
              <a:spLocks noChangeShapeType="1"/>
            </p:cNvSpPr>
            <p:nvPr/>
          </p:nvSpPr>
          <p:spPr bwMode="auto">
            <a:xfrm>
              <a:off x="2247" y="2510"/>
              <a:ext cx="1" cy="953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1" name="Oval 52"/>
            <p:cNvSpPr>
              <a:spLocks noChangeArrowheads="1"/>
            </p:cNvSpPr>
            <p:nvPr/>
          </p:nvSpPr>
          <p:spPr bwMode="auto">
            <a:xfrm>
              <a:off x="2207" y="2471"/>
              <a:ext cx="80" cy="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2" name="Rectangle 53"/>
            <p:cNvSpPr>
              <a:spLocks noChangeArrowheads="1"/>
            </p:cNvSpPr>
            <p:nvPr/>
          </p:nvSpPr>
          <p:spPr bwMode="auto">
            <a:xfrm>
              <a:off x="2211" y="3494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40726" name="Group 54"/>
          <p:cNvGrpSpPr>
            <a:grpSpLocks/>
          </p:cNvGrpSpPr>
          <p:nvPr/>
        </p:nvGrpSpPr>
        <p:grpSpPr bwMode="auto">
          <a:xfrm>
            <a:off x="3567113" y="4086225"/>
            <a:ext cx="1952625" cy="492125"/>
            <a:chOff x="2247" y="2574"/>
            <a:chExt cx="1230" cy="310"/>
          </a:xfrm>
        </p:grpSpPr>
        <p:sp>
          <p:nvSpPr>
            <p:cNvPr id="59426" name="Freeform 55"/>
            <p:cNvSpPr>
              <a:spLocks/>
            </p:cNvSpPr>
            <p:nvPr/>
          </p:nvSpPr>
          <p:spPr bwMode="auto">
            <a:xfrm>
              <a:off x="2247" y="2574"/>
              <a:ext cx="1230" cy="91"/>
            </a:xfrm>
            <a:custGeom>
              <a:avLst/>
              <a:gdLst>
                <a:gd name="T0" fmla="*/ 0 w 92"/>
                <a:gd name="T1" fmla="*/ 0 h 7"/>
                <a:gd name="T2" fmla="*/ 53 w 92"/>
                <a:gd name="T3" fmla="*/ 39 h 7"/>
                <a:gd name="T4" fmla="*/ 575 w 92"/>
                <a:gd name="T5" fmla="*/ 39 h 7"/>
                <a:gd name="T6" fmla="*/ 615 w 92"/>
                <a:gd name="T7" fmla="*/ 91 h 7"/>
                <a:gd name="T8" fmla="*/ 655 w 92"/>
                <a:gd name="T9" fmla="*/ 39 h 7"/>
                <a:gd name="T10" fmla="*/ 1163 w 92"/>
                <a:gd name="T11" fmla="*/ 39 h 7"/>
                <a:gd name="T12" fmla="*/ 1230 w 92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7">
                  <a:moveTo>
                    <a:pt x="0" y="0"/>
                  </a:moveTo>
                  <a:cubicBezTo>
                    <a:pt x="0" y="2"/>
                    <a:pt x="2" y="3"/>
                    <a:pt x="4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3"/>
                    <a:pt x="46" y="5"/>
                    <a:pt x="46" y="7"/>
                  </a:cubicBezTo>
                  <a:cubicBezTo>
                    <a:pt x="46" y="5"/>
                    <a:pt x="48" y="3"/>
                    <a:pt x="49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9" y="3"/>
                    <a:pt x="92" y="2"/>
                    <a:pt x="92" y="0"/>
                  </a:cubicBezTo>
                </a:path>
              </a:pathLst>
            </a:custGeom>
            <a:noFill/>
            <a:ln w="2063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427" name="Group 56"/>
            <p:cNvGrpSpPr>
              <a:grpSpLocks/>
            </p:cNvGrpSpPr>
            <p:nvPr/>
          </p:nvGrpSpPr>
          <p:grpSpPr bwMode="auto">
            <a:xfrm>
              <a:off x="2555" y="2677"/>
              <a:ext cx="628" cy="207"/>
              <a:chOff x="2555" y="2677"/>
              <a:chExt cx="628" cy="207"/>
            </a:xfrm>
          </p:grpSpPr>
          <p:sp>
            <p:nvSpPr>
              <p:cNvPr id="59428" name="Rectangle 57"/>
              <p:cNvSpPr>
                <a:spLocks noChangeArrowheads="1"/>
              </p:cNvSpPr>
              <p:nvPr/>
            </p:nvSpPr>
            <p:spPr bwMode="auto">
              <a:xfrm>
                <a:off x="2555" y="2677"/>
                <a:ext cx="628" cy="20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9" name="Rectangle 58"/>
              <p:cNvSpPr>
                <a:spLocks noChangeArrowheads="1"/>
              </p:cNvSpPr>
              <p:nvPr/>
            </p:nvSpPr>
            <p:spPr bwMode="auto">
              <a:xfrm>
                <a:off x="2601" y="2694"/>
                <a:ext cx="554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Shortage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4024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Equilibrium</a:t>
            </a:r>
          </a:p>
        </p:txBody>
      </p:sp>
      <p:sp>
        <p:nvSpPr>
          <p:cNvPr id="532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25A9A6"/>
                </a:solidFill>
              </a:rPr>
              <a:t>Law of supply and demand</a:t>
            </a:r>
            <a:endParaRPr lang="en-US" altLang="en-US"/>
          </a:p>
          <a:p>
            <a:pPr lvl="1"/>
            <a:r>
              <a:rPr lang="en-US" altLang="en-US"/>
              <a:t>The claim that the price of any good adjusts to bring the quantity supplied and the quantity demanded for that good into balance.</a:t>
            </a:r>
          </a:p>
        </p:txBody>
      </p:sp>
    </p:spTree>
    <p:extLst>
      <p:ext uri="{BB962C8B-B14F-4D97-AF65-F5344CB8AC3E}">
        <p14:creationId xmlns:p14="http://schemas.microsoft.com/office/powerpoint/2010/main" val="2010536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3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How an Increase in Demand Affects the Equilibrium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3F6F9"/>
          </a:solidFill>
          <a:ln w="2000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2F4F8"/>
          </a:solidFill>
          <a:ln w="1825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1F4F7"/>
          </a:solidFill>
          <a:ln w="1635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EF1F4"/>
          </a:solidFill>
          <a:ln w="1270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BEEF2"/>
          </a:solidFill>
          <a:ln w="904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1958975" y="1050925"/>
            <a:ext cx="6362700" cy="4868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Freeform 17"/>
          <p:cNvSpPr>
            <a:spLocks/>
          </p:cNvSpPr>
          <p:nvPr/>
        </p:nvSpPr>
        <p:spPr bwMode="auto">
          <a:xfrm>
            <a:off x="1946275" y="1050925"/>
            <a:ext cx="6362700" cy="4868863"/>
          </a:xfrm>
          <a:custGeom>
            <a:avLst/>
            <a:gdLst>
              <a:gd name="T0" fmla="*/ 0 w 4008"/>
              <a:gd name="T1" fmla="*/ 0 h 3067"/>
              <a:gd name="T2" fmla="*/ 0 w 4008"/>
              <a:gd name="T3" fmla="*/ 4868863 h 3067"/>
              <a:gd name="T4" fmla="*/ 6362700 w 4008"/>
              <a:gd name="T5" fmla="*/ 4868863 h 30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8" h="3067">
                <a:moveTo>
                  <a:pt x="0" y="0"/>
                </a:moveTo>
                <a:lnTo>
                  <a:pt x="0" y="3067"/>
                </a:lnTo>
                <a:lnTo>
                  <a:pt x="4008" y="306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6" name="Line 18"/>
          <p:cNvSpPr>
            <a:spLocks noChangeShapeType="1"/>
          </p:cNvSpPr>
          <p:nvPr/>
        </p:nvSpPr>
        <p:spPr bwMode="auto">
          <a:xfrm>
            <a:off x="3032125" y="2511425"/>
            <a:ext cx="1236663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7" name="Line 19"/>
          <p:cNvSpPr>
            <a:spLocks noChangeShapeType="1"/>
          </p:cNvSpPr>
          <p:nvPr/>
        </p:nvSpPr>
        <p:spPr bwMode="auto">
          <a:xfrm>
            <a:off x="4376738" y="6045200"/>
            <a:ext cx="65405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8" name="Line 20"/>
          <p:cNvSpPr>
            <a:spLocks noChangeShapeType="1"/>
          </p:cNvSpPr>
          <p:nvPr/>
        </p:nvSpPr>
        <p:spPr bwMode="auto">
          <a:xfrm flipV="1">
            <a:off x="1668463" y="3441700"/>
            <a:ext cx="1587" cy="258763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1182688" y="1004888"/>
            <a:ext cx="7969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960438" y="1241425"/>
            <a:ext cx="10175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1409700" y="1479550"/>
            <a:ext cx="5619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1900238" y="5949950"/>
            <a:ext cx="19208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7199313" y="5945188"/>
            <a:ext cx="11493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Quantity of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6696075" y="6181725"/>
            <a:ext cx="16525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39675" name="Group 27"/>
          <p:cNvGrpSpPr>
            <a:grpSpLocks/>
          </p:cNvGrpSpPr>
          <p:nvPr/>
        </p:nvGrpSpPr>
        <p:grpSpPr bwMode="auto">
          <a:xfrm>
            <a:off x="2341563" y="2638425"/>
            <a:ext cx="4654550" cy="2181225"/>
            <a:chOff x="1475" y="1662"/>
            <a:chExt cx="2932" cy="1374"/>
          </a:xfrm>
        </p:grpSpPr>
        <p:sp>
          <p:nvSpPr>
            <p:cNvPr id="61512" name="Line 28"/>
            <p:cNvSpPr>
              <a:spLocks noChangeShapeType="1"/>
            </p:cNvSpPr>
            <p:nvPr/>
          </p:nvSpPr>
          <p:spPr bwMode="auto">
            <a:xfrm flipH="1">
              <a:off x="1475" y="1729"/>
              <a:ext cx="2496" cy="1307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3" name="Rectangle 29"/>
            <p:cNvSpPr>
              <a:spLocks noChangeArrowheads="1"/>
            </p:cNvSpPr>
            <p:nvPr/>
          </p:nvSpPr>
          <p:spPr bwMode="auto">
            <a:xfrm>
              <a:off x="3996" y="1662"/>
              <a:ext cx="4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9678" name="Group 30"/>
          <p:cNvGrpSpPr>
            <a:grpSpLocks/>
          </p:cNvGrpSpPr>
          <p:nvPr/>
        </p:nvGrpSpPr>
        <p:grpSpPr bwMode="auto">
          <a:xfrm>
            <a:off x="4395788" y="3827463"/>
            <a:ext cx="1965325" cy="814387"/>
            <a:chOff x="2769" y="2411"/>
            <a:chExt cx="1238" cy="513"/>
          </a:xfrm>
        </p:grpSpPr>
        <p:sp>
          <p:nvSpPr>
            <p:cNvPr id="61509" name="Line 31"/>
            <p:cNvSpPr>
              <a:spLocks noChangeShapeType="1"/>
            </p:cNvSpPr>
            <p:nvPr/>
          </p:nvSpPr>
          <p:spPr bwMode="auto">
            <a:xfrm>
              <a:off x="2769" y="2411"/>
              <a:ext cx="744" cy="2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0" name="Rectangle 32"/>
            <p:cNvSpPr>
              <a:spLocks noChangeArrowheads="1"/>
            </p:cNvSpPr>
            <p:nvPr/>
          </p:nvSpPr>
          <p:spPr bwMode="auto">
            <a:xfrm>
              <a:off x="3528" y="2613"/>
              <a:ext cx="33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Initial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1" name="Rectangle 33"/>
            <p:cNvSpPr>
              <a:spLocks noChangeArrowheads="1"/>
            </p:cNvSpPr>
            <p:nvPr/>
          </p:nvSpPr>
          <p:spPr bwMode="auto">
            <a:xfrm>
              <a:off x="3377" y="2763"/>
              <a:ext cx="6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9682" name="Group 34"/>
          <p:cNvGrpSpPr>
            <a:grpSpLocks/>
          </p:cNvGrpSpPr>
          <p:nvPr/>
        </p:nvGrpSpPr>
        <p:grpSpPr bwMode="auto">
          <a:xfrm>
            <a:off x="2613025" y="2222500"/>
            <a:ext cx="3670300" cy="3454400"/>
            <a:chOff x="1646" y="1400"/>
            <a:chExt cx="2312" cy="2176"/>
          </a:xfrm>
        </p:grpSpPr>
        <p:sp>
          <p:nvSpPr>
            <p:cNvPr id="61506" name="Line 35"/>
            <p:cNvSpPr>
              <a:spLocks noChangeShapeType="1"/>
            </p:cNvSpPr>
            <p:nvPr/>
          </p:nvSpPr>
          <p:spPr bwMode="auto">
            <a:xfrm>
              <a:off x="1646" y="1400"/>
              <a:ext cx="2142" cy="2056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7" name="Rectangle 36"/>
            <p:cNvSpPr>
              <a:spLocks noChangeArrowheads="1"/>
            </p:cNvSpPr>
            <p:nvPr/>
          </p:nvSpPr>
          <p:spPr bwMode="auto">
            <a:xfrm>
              <a:off x="3818" y="3407"/>
              <a:ext cx="1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8" name="Freeform 37"/>
            <p:cNvSpPr>
              <a:spLocks/>
            </p:cNvSpPr>
            <p:nvPr/>
          </p:nvSpPr>
          <p:spPr bwMode="auto">
            <a:xfrm>
              <a:off x="3913" y="3482"/>
              <a:ext cx="22" cy="56"/>
            </a:xfrm>
            <a:custGeom>
              <a:avLst/>
              <a:gdLst>
                <a:gd name="T0" fmla="*/ 22 w 22"/>
                <a:gd name="T1" fmla="*/ 0 h 56"/>
                <a:gd name="T2" fmla="*/ 18 w 22"/>
                <a:gd name="T3" fmla="*/ 0 h 56"/>
                <a:gd name="T4" fmla="*/ 11 w 22"/>
                <a:gd name="T5" fmla="*/ 8 h 56"/>
                <a:gd name="T6" fmla="*/ 0 w 22"/>
                <a:gd name="T7" fmla="*/ 15 h 56"/>
                <a:gd name="T8" fmla="*/ 0 w 22"/>
                <a:gd name="T9" fmla="*/ 23 h 56"/>
                <a:gd name="T10" fmla="*/ 7 w 22"/>
                <a:gd name="T11" fmla="*/ 19 h 56"/>
                <a:gd name="T12" fmla="*/ 15 w 22"/>
                <a:gd name="T13" fmla="*/ 11 h 56"/>
                <a:gd name="T14" fmla="*/ 15 w 22"/>
                <a:gd name="T15" fmla="*/ 56 h 56"/>
                <a:gd name="T16" fmla="*/ 22 w 22"/>
                <a:gd name="T17" fmla="*/ 56 h 56"/>
                <a:gd name="T18" fmla="*/ 22 w 22"/>
                <a:gd name="T19" fmla="*/ 4 h 56"/>
                <a:gd name="T20" fmla="*/ 22 w 22"/>
                <a:gd name="T21" fmla="*/ 0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56">
                  <a:moveTo>
                    <a:pt x="22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5" y="11"/>
                  </a:lnTo>
                  <a:lnTo>
                    <a:pt x="15" y="56"/>
                  </a:lnTo>
                  <a:lnTo>
                    <a:pt x="22" y="56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9686" name="Group 38"/>
          <p:cNvGrpSpPr>
            <a:grpSpLocks/>
          </p:cNvGrpSpPr>
          <p:nvPr/>
        </p:nvGrpSpPr>
        <p:grpSpPr bwMode="auto">
          <a:xfrm>
            <a:off x="3468688" y="1555750"/>
            <a:ext cx="3622675" cy="3502025"/>
            <a:chOff x="2185" y="980"/>
            <a:chExt cx="2282" cy="2206"/>
          </a:xfrm>
        </p:grpSpPr>
        <p:sp>
          <p:nvSpPr>
            <p:cNvPr id="61503" name="Line 39"/>
            <p:cNvSpPr>
              <a:spLocks noChangeShapeType="1"/>
            </p:cNvSpPr>
            <p:nvPr/>
          </p:nvSpPr>
          <p:spPr bwMode="auto">
            <a:xfrm>
              <a:off x="2185" y="980"/>
              <a:ext cx="2141" cy="2056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4" name="Rectangle 40"/>
            <p:cNvSpPr>
              <a:spLocks noChangeArrowheads="1"/>
            </p:cNvSpPr>
            <p:nvPr/>
          </p:nvSpPr>
          <p:spPr bwMode="auto">
            <a:xfrm>
              <a:off x="4327" y="3017"/>
              <a:ext cx="1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5" name="Freeform 41"/>
            <p:cNvSpPr>
              <a:spLocks/>
            </p:cNvSpPr>
            <p:nvPr/>
          </p:nvSpPr>
          <p:spPr bwMode="auto">
            <a:xfrm>
              <a:off x="4418" y="3093"/>
              <a:ext cx="41" cy="52"/>
            </a:xfrm>
            <a:custGeom>
              <a:avLst/>
              <a:gdLst>
                <a:gd name="T0" fmla="*/ 11 w 41"/>
                <a:gd name="T1" fmla="*/ 48 h 52"/>
                <a:gd name="T2" fmla="*/ 15 w 41"/>
                <a:gd name="T3" fmla="*/ 45 h 52"/>
                <a:gd name="T4" fmla="*/ 22 w 41"/>
                <a:gd name="T5" fmla="*/ 37 h 52"/>
                <a:gd name="T6" fmla="*/ 34 w 41"/>
                <a:gd name="T7" fmla="*/ 26 h 52"/>
                <a:gd name="T8" fmla="*/ 38 w 41"/>
                <a:gd name="T9" fmla="*/ 22 h 52"/>
                <a:gd name="T10" fmla="*/ 41 w 41"/>
                <a:gd name="T11" fmla="*/ 15 h 52"/>
                <a:gd name="T12" fmla="*/ 41 w 41"/>
                <a:gd name="T13" fmla="*/ 7 h 52"/>
                <a:gd name="T14" fmla="*/ 38 w 41"/>
                <a:gd name="T15" fmla="*/ 3 h 52"/>
                <a:gd name="T16" fmla="*/ 30 w 41"/>
                <a:gd name="T17" fmla="*/ 0 h 52"/>
                <a:gd name="T18" fmla="*/ 22 w 41"/>
                <a:gd name="T19" fmla="*/ 0 h 52"/>
                <a:gd name="T20" fmla="*/ 15 w 41"/>
                <a:gd name="T21" fmla="*/ 0 h 52"/>
                <a:gd name="T22" fmla="*/ 7 w 41"/>
                <a:gd name="T23" fmla="*/ 3 h 52"/>
                <a:gd name="T24" fmla="*/ 4 w 41"/>
                <a:gd name="T25" fmla="*/ 7 h 52"/>
                <a:gd name="T26" fmla="*/ 4 w 41"/>
                <a:gd name="T27" fmla="*/ 15 h 52"/>
                <a:gd name="T28" fmla="*/ 11 w 41"/>
                <a:gd name="T29" fmla="*/ 15 h 52"/>
                <a:gd name="T30" fmla="*/ 11 w 41"/>
                <a:gd name="T31" fmla="*/ 7 h 52"/>
                <a:gd name="T32" fmla="*/ 22 w 41"/>
                <a:gd name="T33" fmla="*/ 3 h 52"/>
                <a:gd name="T34" fmla="*/ 30 w 41"/>
                <a:gd name="T35" fmla="*/ 7 h 52"/>
                <a:gd name="T36" fmla="*/ 34 w 41"/>
                <a:gd name="T37" fmla="*/ 15 h 52"/>
                <a:gd name="T38" fmla="*/ 30 w 41"/>
                <a:gd name="T39" fmla="*/ 22 h 52"/>
                <a:gd name="T40" fmla="*/ 15 w 41"/>
                <a:gd name="T41" fmla="*/ 33 h 52"/>
                <a:gd name="T42" fmla="*/ 7 w 41"/>
                <a:gd name="T43" fmla="*/ 41 h 52"/>
                <a:gd name="T44" fmla="*/ 0 w 41"/>
                <a:gd name="T45" fmla="*/ 48 h 52"/>
                <a:gd name="T46" fmla="*/ 0 w 41"/>
                <a:gd name="T47" fmla="*/ 52 h 52"/>
                <a:gd name="T48" fmla="*/ 41 w 41"/>
                <a:gd name="T49" fmla="*/ 52 h 52"/>
                <a:gd name="T50" fmla="*/ 41 w 41"/>
                <a:gd name="T51" fmla="*/ 48 h 52"/>
                <a:gd name="T52" fmla="*/ 15 w 41"/>
                <a:gd name="T53" fmla="*/ 48 h 52"/>
                <a:gd name="T54" fmla="*/ 11 w 41"/>
                <a:gd name="T55" fmla="*/ 48 h 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" h="52">
                  <a:moveTo>
                    <a:pt x="11" y="48"/>
                  </a:moveTo>
                  <a:lnTo>
                    <a:pt x="15" y="45"/>
                  </a:lnTo>
                  <a:lnTo>
                    <a:pt x="22" y="37"/>
                  </a:lnTo>
                  <a:lnTo>
                    <a:pt x="34" y="26"/>
                  </a:lnTo>
                  <a:lnTo>
                    <a:pt x="38" y="22"/>
                  </a:lnTo>
                  <a:lnTo>
                    <a:pt x="41" y="15"/>
                  </a:lnTo>
                  <a:lnTo>
                    <a:pt x="41" y="7"/>
                  </a:lnTo>
                  <a:lnTo>
                    <a:pt x="38" y="3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15"/>
                  </a:lnTo>
                  <a:lnTo>
                    <a:pt x="11" y="15"/>
                  </a:lnTo>
                  <a:lnTo>
                    <a:pt x="11" y="7"/>
                  </a:lnTo>
                  <a:lnTo>
                    <a:pt x="22" y="3"/>
                  </a:lnTo>
                  <a:lnTo>
                    <a:pt x="30" y="7"/>
                  </a:lnTo>
                  <a:lnTo>
                    <a:pt x="34" y="15"/>
                  </a:lnTo>
                  <a:lnTo>
                    <a:pt x="30" y="22"/>
                  </a:lnTo>
                  <a:lnTo>
                    <a:pt x="15" y="33"/>
                  </a:lnTo>
                  <a:lnTo>
                    <a:pt x="7" y="41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15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9690" name="Group 42"/>
          <p:cNvGrpSpPr>
            <a:grpSpLocks/>
          </p:cNvGrpSpPr>
          <p:nvPr/>
        </p:nvGrpSpPr>
        <p:grpSpPr bwMode="auto">
          <a:xfrm>
            <a:off x="2378075" y="6081713"/>
            <a:ext cx="2308225" cy="649287"/>
            <a:chOff x="1498" y="3831"/>
            <a:chExt cx="1454" cy="409"/>
          </a:xfrm>
        </p:grpSpPr>
        <p:sp>
          <p:nvSpPr>
            <p:cNvPr id="61497" name="Line 43"/>
            <p:cNvSpPr>
              <a:spLocks noChangeShapeType="1"/>
            </p:cNvSpPr>
            <p:nvPr/>
          </p:nvSpPr>
          <p:spPr bwMode="auto">
            <a:xfrm flipH="1">
              <a:off x="2505" y="3831"/>
              <a:ext cx="447" cy="17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Rectangle 44"/>
            <p:cNvSpPr>
              <a:spLocks noChangeArrowheads="1"/>
            </p:cNvSpPr>
            <p:nvPr/>
          </p:nvSpPr>
          <p:spPr bwMode="auto">
            <a:xfrm>
              <a:off x="1498" y="3888"/>
              <a:ext cx="1099" cy="35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Rectangle 45"/>
            <p:cNvSpPr>
              <a:spLocks noChangeArrowheads="1"/>
            </p:cNvSpPr>
            <p:nvPr/>
          </p:nvSpPr>
          <p:spPr bwMode="auto">
            <a:xfrm>
              <a:off x="1544" y="3905"/>
              <a:ext cx="1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3.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0" name="Rectangle 46"/>
            <p:cNvSpPr>
              <a:spLocks noChangeArrowheads="1"/>
            </p:cNvSpPr>
            <p:nvPr/>
          </p:nvSpPr>
          <p:spPr bwMode="auto">
            <a:xfrm>
              <a:off x="1646" y="3905"/>
              <a:ext cx="29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. . 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1" name="Rectangle 47"/>
            <p:cNvSpPr>
              <a:spLocks noChangeArrowheads="1"/>
            </p:cNvSpPr>
            <p:nvPr/>
          </p:nvSpPr>
          <p:spPr bwMode="auto">
            <a:xfrm>
              <a:off x="1880" y="3905"/>
              <a:ext cx="71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and a higher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2" name="Rectangle 48"/>
            <p:cNvSpPr>
              <a:spLocks noChangeArrowheads="1"/>
            </p:cNvSpPr>
            <p:nvPr/>
          </p:nvSpPr>
          <p:spPr bwMode="auto">
            <a:xfrm>
              <a:off x="1544" y="4055"/>
              <a:ext cx="75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quantity sold.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9697" name="Group 49"/>
          <p:cNvGrpSpPr>
            <a:grpSpLocks/>
          </p:cNvGrpSpPr>
          <p:nvPr/>
        </p:nvGrpSpPr>
        <p:grpSpPr bwMode="auto">
          <a:xfrm>
            <a:off x="468313" y="3611563"/>
            <a:ext cx="1417637" cy="1173162"/>
            <a:chOff x="295" y="2275"/>
            <a:chExt cx="893" cy="739"/>
          </a:xfrm>
        </p:grpSpPr>
        <p:sp>
          <p:nvSpPr>
            <p:cNvPr id="61491" name="Line 50"/>
            <p:cNvSpPr>
              <a:spLocks noChangeShapeType="1"/>
            </p:cNvSpPr>
            <p:nvPr/>
          </p:nvSpPr>
          <p:spPr bwMode="auto">
            <a:xfrm flipV="1">
              <a:off x="582" y="2275"/>
              <a:ext cx="423" cy="2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92" name="Group 51"/>
            <p:cNvGrpSpPr>
              <a:grpSpLocks/>
            </p:cNvGrpSpPr>
            <p:nvPr/>
          </p:nvGrpSpPr>
          <p:grpSpPr bwMode="auto">
            <a:xfrm>
              <a:off x="295" y="2513"/>
              <a:ext cx="893" cy="501"/>
              <a:chOff x="295" y="2513"/>
              <a:chExt cx="893" cy="501"/>
            </a:xfrm>
          </p:grpSpPr>
          <p:sp>
            <p:nvSpPr>
              <p:cNvPr id="61493" name="Rectangle 52"/>
              <p:cNvSpPr>
                <a:spLocks noChangeArrowheads="1"/>
              </p:cNvSpPr>
              <p:nvPr/>
            </p:nvSpPr>
            <p:spPr bwMode="auto">
              <a:xfrm>
                <a:off x="295" y="2513"/>
                <a:ext cx="893" cy="500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4" name="Rectangle 53"/>
              <p:cNvSpPr>
                <a:spLocks noChangeArrowheads="1"/>
              </p:cNvSpPr>
              <p:nvPr/>
            </p:nvSpPr>
            <p:spPr bwMode="auto">
              <a:xfrm>
                <a:off x="364" y="2553"/>
                <a:ext cx="786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</a:rPr>
                  <a:t>2. . . . resulting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495" name="Rectangle 54"/>
              <p:cNvSpPr>
                <a:spLocks noChangeArrowheads="1"/>
              </p:cNvSpPr>
              <p:nvPr/>
            </p:nvSpPr>
            <p:spPr bwMode="auto">
              <a:xfrm>
                <a:off x="364" y="2703"/>
                <a:ext cx="6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</a:rPr>
                  <a:t>in a higher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496" name="Rectangle 55"/>
              <p:cNvSpPr>
                <a:spLocks noChangeArrowheads="1"/>
              </p:cNvSpPr>
              <p:nvPr/>
            </p:nvSpPr>
            <p:spPr bwMode="auto">
              <a:xfrm>
                <a:off x="364" y="2853"/>
                <a:ext cx="51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</a:rPr>
                  <a:t>price . . .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39704" name="Group 56"/>
          <p:cNvGrpSpPr>
            <a:grpSpLocks/>
          </p:cNvGrpSpPr>
          <p:nvPr/>
        </p:nvGrpSpPr>
        <p:grpSpPr bwMode="auto">
          <a:xfrm>
            <a:off x="3832225" y="1230313"/>
            <a:ext cx="3325813" cy="1227137"/>
            <a:chOff x="2414" y="775"/>
            <a:chExt cx="2095" cy="773"/>
          </a:xfrm>
        </p:grpSpPr>
        <p:sp>
          <p:nvSpPr>
            <p:cNvPr id="61487" name="Line 57"/>
            <p:cNvSpPr>
              <a:spLocks noChangeShapeType="1"/>
            </p:cNvSpPr>
            <p:nvPr/>
          </p:nvSpPr>
          <p:spPr bwMode="auto">
            <a:xfrm flipV="1">
              <a:off x="2414" y="877"/>
              <a:ext cx="526" cy="67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8" name="Rectangle 58"/>
            <p:cNvSpPr>
              <a:spLocks noChangeArrowheads="1"/>
            </p:cNvSpPr>
            <p:nvPr/>
          </p:nvSpPr>
          <p:spPr bwMode="auto">
            <a:xfrm>
              <a:off x="2849" y="775"/>
              <a:ext cx="1660" cy="33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9" name="Rectangle 59"/>
            <p:cNvSpPr>
              <a:spLocks noChangeArrowheads="1"/>
            </p:cNvSpPr>
            <p:nvPr/>
          </p:nvSpPr>
          <p:spPr bwMode="auto">
            <a:xfrm>
              <a:off x="2891" y="806"/>
              <a:ext cx="132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1. Hot weather increases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90" name="Rectangle 60"/>
            <p:cNvSpPr>
              <a:spLocks noChangeArrowheads="1"/>
            </p:cNvSpPr>
            <p:nvPr/>
          </p:nvSpPr>
          <p:spPr bwMode="auto">
            <a:xfrm>
              <a:off x="2891" y="956"/>
              <a:ext cx="1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the demand for ice cream . . 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9709" name="Group 61"/>
          <p:cNvGrpSpPr>
            <a:grpSpLocks/>
          </p:cNvGrpSpPr>
          <p:nvPr/>
        </p:nvGrpSpPr>
        <p:grpSpPr bwMode="auto">
          <a:xfrm>
            <a:off x="1511300" y="3732213"/>
            <a:ext cx="2898775" cy="2473325"/>
            <a:chOff x="952" y="2351"/>
            <a:chExt cx="1826" cy="1558"/>
          </a:xfrm>
        </p:grpSpPr>
        <p:grpSp>
          <p:nvGrpSpPr>
            <p:cNvPr id="61482" name="Group 62"/>
            <p:cNvGrpSpPr>
              <a:grpSpLocks/>
            </p:cNvGrpSpPr>
            <p:nvPr/>
          </p:nvGrpSpPr>
          <p:grpSpPr bwMode="auto">
            <a:xfrm>
              <a:off x="1246" y="2365"/>
              <a:ext cx="1488" cy="1364"/>
              <a:chOff x="1246" y="2365"/>
              <a:chExt cx="1488" cy="1364"/>
            </a:xfrm>
          </p:grpSpPr>
          <p:sp>
            <p:nvSpPr>
              <p:cNvPr id="61485" name="Freeform 63"/>
              <p:cNvSpPr>
                <a:spLocks/>
              </p:cNvSpPr>
              <p:nvPr/>
            </p:nvSpPr>
            <p:spPr bwMode="auto">
              <a:xfrm>
                <a:off x="1246" y="2400"/>
                <a:ext cx="1443" cy="1329"/>
              </a:xfrm>
              <a:custGeom>
                <a:avLst/>
                <a:gdLst>
                  <a:gd name="T0" fmla="*/ 0 w 1443"/>
                  <a:gd name="T1" fmla="*/ 0 h 1329"/>
                  <a:gd name="T2" fmla="*/ 1443 w 1443"/>
                  <a:gd name="T3" fmla="*/ 0 h 1329"/>
                  <a:gd name="T4" fmla="*/ 1443 w 1443"/>
                  <a:gd name="T5" fmla="*/ 1329 h 13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3" h="1329">
                    <a:moveTo>
                      <a:pt x="0" y="0"/>
                    </a:moveTo>
                    <a:lnTo>
                      <a:pt x="1443" y="0"/>
                    </a:lnTo>
                    <a:lnTo>
                      <a:pt x="1443" y="1329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6" name="Oval 64"/>
              <p:cNvSpPr>
                <a:spLocks noChangeArrowheads="1"/>
              </p:cNvSpPr>
              <p:nvPr/>
            </p:nvSpPr>
            <p:spPr bwMode="auto">
              <a:xfrm>
                <a:off x="2654" y="2365"/>
                <a:ext cx="80" cy="6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83" name="Rectangle 65"/>
            <p:cNvSpPr>
              <a:spLocks noChangeArrowheads="1"/>
            </p:cNvSpPr>
            <p:nvPr/>
          </p:nvSpPr>
          <p:spPr bwMode="auto">
            <a:xfrm>
              <a:off x="952" y="2351"/>
              <a:ext cx="29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4" name="Rectangle 66"/>
            <p:cNvSpPr>
              <a:spLocks noChangeArrowheads="1"/>
            </p:cNvSpPr>
            <p:nvPr/>
          </p:nvSpPr>
          <p:spPr bwMode="auto">
            <a:xfrm>
              <a:off x="2657" y="3748"/>
              <a:ext cx="12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9715" name="Group 67"/>
          <p:cNvGrpSpPr>
            <a:grpSpLocks/>
          </p:cNvGrpSpPr>
          <p:nvPr/>
        </p:nvGrpSpPr>
        <p:grpSpPr bwMode="auto">
          <a:xfrm>
            <a:off x="1403350" y="3176588"/>
            <a:ext cx="5526088" cy="3028950"/>
            <a:chOff x="884" y="2001"/>
            <a:chExt cx="3481" cy="1908"/>
          </a:xfrm>
        </p:grpSpPr>
        <p:sp>
          <p:nvSpPr>
            <p:cNvPr id="61476" name="Rectangle 68"/>
            <p:cNvSpPr>
              <a:spLocks noChangeArrowheads="1"/>
            </p:cNvSpPr>
            <p:nvPr/>
          </p:nvSpPr>
          <p:spPr bwMode="auto">
            <a:xfrm>
              <a:off x="3508" y="2001"/>
              <a:ext cx="85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New equilibrium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1477" name="Group 69"/>
            <p:cNvGrpSpPr>
              <a:grpSpLocks/>
            </p:cNvGrpSpPr>
            <p:nvPr/>
          </p:nvGrpSpPr>
          <p:grpSpPr bwMode="auto">
            <a:xfrm>
              <a:off x="884" y="2006"/>
              <a:ext cx="2539" cy="1903"/>
              <a:chOff x="884" y="2006"/>
              <a:chExt cx="2539" cy="1903"/>
            </a:xfrm>
          </p:grpSpPr>
          <p:sp>
            <p:nvSpPr>
              <p:cNvPr id="61478" name="Freeform 70"/>
              <p:cNvSpPr>
                <a:spLocks/>
              </p:cNvSpPr>
              <p:nvPr/>
            </p:nvSpPr>
            <p:spPr bwMode="auto">
              <a:xfrm>
                <a:off x="1246" y="2070"/>
                <a:ext cx="2072" cy="1659"/>
              </a:xfrm>
              <a:custGeom>
                <a:avLst/>
                <a:gdLst>
                  <a:gd name="T0" fmla="*/ 0 w 2072"/>
                  <a:gd name="T1" fmla="*/ 0 h 1659"/>
                  <a:gd name="T2" fmla="*/ 2072 w 2072"/>
                  <a:gd name="T3" fmla="*/ 0 h 1659"/>
                  <a:gd name="T4" fmla="*/ 2072 w 2072"/>
                  <a:gd name="T5" fmla="*/ 1659 h 16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72" h="1659">
                    <a:moveTo>
                      <a:pt x="0" y="0"/>
                    </a:moveTo>
                    <a:lnTo>
                      <a:pt x="2072" y="0"/>
                    </a:lnTo>
                    <a:lnTo>
                      <a:pt x="2072" y="1659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9" name="Oval 71"/>
              <p:cNvSpPr>
                <a:spLocks noChangeArrowheads="1"/>
              </p:cNvSpPr>
              <p:nvPr/>
            </p:nvSpPr>
            <p:spPr bwMode="auto">
              <a:xfrm>
                <a:off x="3284" y="2025"/>
                <a:ext cx="81" cy="7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0" name="Rectangle 72"/>
              <p:cNvSpPr>
                <a:spLocks noChangeArrowheads="1"/>
              </p:cNvSpPr>
              <p:nvPr/>
            </p:nvSpPr>
            <p:spPr bwMode="auto">
              <a:xfrm>
                <a:off x="884" y="2006"/>
                <a:ext cx="35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</a:rPr>
                  <a:t>$2.50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481" name="Rectangle 73"/>
              <p:cNvSpPr>
                <a:spLocks noChangeArrowheads="1"/>
              </p:cNvSpPr>
              <p:nvPr/>
            </p:nvSpPr>
            <p:spPr bwMode="auto">
              <a:xfrm>
                <a:off x="3234" y="3748"/>
                <a:ext cx="18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</a:rPr>
                  <a:t>10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0515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3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3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3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3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66" grpId="0" animBg="1"/>
      <p:bldP spid="539667" grpId="0" animBg="1"/>
      <p:bldP spid="53966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How a Decrease in Supply Affects the Equilibrium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3F6F9"/>
          </a:solidFill>
          <a:ln w="1936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2F4F8"/>
          </a:solidFill>
          <a:ln w="1762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1F4F7"/>
          </a:solidFill>
          <a:ln w="1587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0F2F5"/>
          </a:solidFill>
          <a:ln w="1412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EF1F4"/>
          </a:solidFill>
          <a:ln w="1238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AECF1"/>
          </a:solidFill>
          <a:ln w="698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9EBF0"/>
          </a:solidFill>
          <a:ln w="523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1901825" y="1155700"/>
            <a:ext cx="6176963" cy="4759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Freeform 17"/>
          <p:cNvSpPr>
            <a:spLocks/>
          </p:cNvSpPr>
          <p:nvPr/>
        </p:nvSpPr>
        <p:spPr bwMode="auto">
          <a:xfrm>
            <a:off x="1889125" y="1155700"/>
            <a:ext cx="6176963" cy="4759325"/>
          </a:xfrm>
          <a:custGeom>
            <a:avLst/>
            <a:gdLst>
              <a:gd name="T0" fmla="*/ 0 w 3891"/>
              <a:gd name="T1" fmla="*/ 0 h 2998"/>
              <a:gd name="T2" fmla="*/ 0 w 3891"/>
              <a:gd name="T3" fmla="*/ 4759325 h 2998"/>
              <a:gd name="T4" fmla="*/ 6176963 w 3891"/>
              <a:gd name="T5" fmla="*/ 4759325 h 29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91" h="2998">
                <a:moveTo>
                  <a:pt x="0" y="0"/>
                </a:moveTo>
                <a:lnTo>
                  <a:pt x="0" y="2998"/>
                </a:lnTo>
                <a:lnTo>
                  <a:pt x="3891" y="2998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Line 18"/>
          <p:cNvSpPr>
            <a:spLocks noChangeShapeType="1"/>
          </p:cNvSpPr>
          <p:nvPr/>
        </p:nvSpPr>
        <p:spPr bwMode="auto">
          <a:xfrm flipH="1">
            <a:off x="4089400" y="2617788"/>
            <a:ext cx="123507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 rot="10800000">
            <a:off x="3278188" y="6038850"/>
            <a:ext cx="811212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4" name="Line 20"/>
          <p:cNvSpPr>
            <a:spLocks noChangeShapeType="1"/>
          </p:cNvSpPr>
          <p:nvPr/>
        </p:nvSpPr>
        <p:spPr bwMode="auto">
          <a:xfrm flipH="1" flipV="1">
            <a:off x="1614488" y="3490913"/>
            <a:ext cx="4762" cy="23812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1128713" y="1100138"/>
            <a:ext cx="7889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911225" y="1333500"/>
            <a:ext cx="10175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350963" y="1566863"/>
            <a:ext cx="5730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1830388" y="5957888"/>
            <a:ext cx="1936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7005638" y="5953125"/>
            <a:ext cx="11572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Quantity of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6515100" y="6186488"/>
            <a:ext cx="16557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38651" name="Group 27"/>
          <p:cNvGrpSpPr>
            <a:grpSpLocks/>
          </p:cNvGrpSpPr>
          <p:nvPr/>
        </p:nvGrpSpPr>
        <p:grpSpPr bwMode="auto">
          <a:xfrm>
            <a:off x="2166938" y="2795588"/>
            <a:ext cx="4908550" cy="2362200"/>
            <a:chOff x="1365" y="1761"/>
            <a:chExt cx="3092" cy="1488"/>
          </a:xfrm>
        </p:grpSpPr>
        <p:sp>
          <p:nvSpPr>
            <p:cNvPr id="62534" name="Line 28"/>
            <p:cNvSpPr>
              <a:spLocks noChangeShapeType="1"/>
            </p:cNvSpPr>
            <p:nvPr/>
          </p:nvSpPr>
          <p:spPr bwMode="auto">
            <a:xfrm>
              <a:off x="1365" y="1761"/>
              <a:ext cx="2545" cy="1366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35" name="Rectangle 29"/>
            <p:cNvSpPr>
              <a:spLocks noChangeArrowheads="1"/>
            </p:cNvSpPr>
            <p:nvPr/>
          </p:nvSpPr>
          <p:spPr bwMode="auto">
            <a:xfrm>
              <a:off x="3956" y="3083"/>
              <a:ext cx="50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8654" name="Group 30"/>
          <p:cNvGrpSpPr>
            <a:grpSpLocks/>
          </p:cNvGrpSpPr>
          <p:nvPr/>
        </p:nvGrpSpPr>
        <p:grpSpPr bwMode="auto">
          <a:xfrm>
            <a:off x="3368675" y="2982913"/>
            <a:ext cx="925513" cy="461962"/>
            <a:chOff x="2122" y="1879"/>
            <a:chExt cx="583" cy="291"/>
          </a:xfrm>
        </p:grpSpPr>
        <p:sp>
          <p:nvSpPr>
            <p:cNvPr id="62532" name="Rectangle 31"/>
            <p:cNvSpPr>
              <a:spLocks noChangeArrowheads="1"/>
            </p:cNvSpPr>
            <p:nvPr/>
          </p:nvSpPr>
          <p:spPr bwMode="auto">
            <a:xfrm>
              <a:off x="2291" y="1879"/>
              <a:ext cx="2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New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33" name="Rectangle 32"/>
            <p:cNvSpPr>
              <a:spLocks noChangeArrowheads="1"/>
            </p:cNvSpPr>
            <p:nvPr/>
          </p:nvSpPr>
          <p:spPr bwMode="auto">
            <a:xfrm>
              <a:off x="2122" y="2026"/>
              <a:ext cx="58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38657" name="Rectangle 33"/>
          <p:cNvSpPr>
            <a:spLocks noChangeArrowheads="1"/>
          </p:cNvSpPr>
          <p:nvPr/>
        </p:nvSpPr>
        <p:spPr bwMode="auto">
          <a:xfrm>
            <a:off x="4303713" y="3717925"/>
            <a:ext cx="14239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Initial equilibrium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38658" name="Group 34"/>
          <p:cNvGrpSpPr>
            <a:grpSpLocks/>
          </p:cNvGrpSpPr>
          <p:nvPr/>
        </p:nvGrpSpPr>
        <p:grpSpPr bwMode="auto">
          <a:xfrm>
            <a:off x="2519363" y="2117725"/>
            <a:ext cx="3459162" cy="3340100"/>
            <a:chOff x="1587" y="1334"/>
            <a:chExt cx="2179" cy="2104"/>
          </a:xfrm>
        </p:grpSpPr>
        <p:sp>
          <p:nvSpPr>
            <p:cNvPr id="62530" name="Line 35"/>
            <p:cNvSpPr>
              <a:spLocks noChangeShapeType="1"/>
            </p:cNvSpPr>
            <p:nvPr/>
          </p:nvSpPr>
          <p:spPr bwMode="auto">
            <a:xfrm flipH="1">
              <a:off x="1587" y="1438"/>
              <a:ext cx="2023" cy="2000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31" name="Rectangle 36"/>
            <p:cNvSpPr>
              <a:spLocks noChangeArrowheads="1"/>
            </p:cNvSpPr>
            <p:nvPr/>
          </p:nvSpPr>
          <p:spPr bwMode="auto">
            <a:xfrm>
              <a:off x="3642" y="1334"/>
              <a:ext cx="12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</a:t>
              </a:r>
              <a:r>
                <a:rPr lang="en-US" sz="1500" baseline="-25000">
                  <a:solidFill>
                    <a:srgbClr val="00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8661" name="Group 37"/>
          <p:cNvGrpSpPr>
            <a:grpSpLocks/>
          </p:cNvGrpSpPr>
          <p:nvPr/>
        </p:nvGrpSpPr>
        <p:grpSpPr bwMode="auto">
          <a:xfrm>
            <a:off x="2130425" y="1854200"/>
            <a:ext cx="2614613" cy="2527300"/>
            <a:chOff x="1342" y="1168"/>
            <a:chExt cx="1647" cy="1592"/>
          </a:xfrm>
        </p:grpSpPr>
        <p:sp>
          <p:nvSpPr>
            <p:cNvPr id="62528" name="Line 38"/>
            <p:cNvSpPr>
              <a:spLocks noChangeShapeType="1"/>
            </p:cNvSpPr>
            <p:nvPr/>
          </p:nvSpPr>
          <p:spPr bwMode="auto">
            <a:xfrm flipH="1">
              <a:off x="1342" y="1272"/>
              <a:ext cx="1501" cy="1488"/>
            </a:xfrm>
            <a:prstGeom prst="line">
              <a:avLst/>
            </a:prstGeom>
            <a:noFill/>
            <a:ln w="52388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9" name="Rectangle 39"/>
            <p:cNvSpPr>
              <a:spLocks noChangeArrowheads="1"/>
            </p:cNvSpPr>
            <p:nvPr/>
          </p:nvSpPr>
          <p:spPr bwMode="auto">
            <a:xfrm>
              <a:off x="2865" y="1168"/>
              <a:ext cx="12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</a:t>
              </a:r>
              <a:r>
                <a:rPr lang="en-US" sz="1500" baseline="-250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8664" name="Group 40"/>
          <p:cNvGrpSpPr>
            <a:grpSpLocks/>
          </p:cNvGrpSpPr>
          <p:nvPr/>
        </p:nvGrpSpPr>
        <p:grpSpPr bwMode="auto">
          <a:xfrm>
            <a:off x="419100" y="3659188"/>
            <a:ext cx="1398588" cy="1481137"/>
            <a:chOff x="264" y="2305"/>
            <a:chExt cx="881" cy="933"/>
          </a:xfrm>
        </p:grpSpPr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598" y="2305"/>
              <a:ext cx="378" cy="3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521" name="Group 42"/>
            <p:cNvGrpSpPr>
              <a:grpSpLocks/>
            </p:cNvGrpSpPr>
            <p:nvPr/>
          </p:nvGrpSpPr>
          <p:grpSpPr bwMode="auto">
            <a:xfrm>
              <a:off x="264" y="2593"/>
              <a:ext cx="881" cy="645"/>
              <a:chOff x="264" y="2593"/>
              <a:chExt cx="881" cy="645"/>
            </a:xfrm>
          </p:grpSpPr>
          <p:sp>
            <p:nvSpPr>
              <p:cNvPr id="62522" name="Rectangle 43"/>
              <p:cNvSpPr>
                <a:spLocks noChangeArrowheads="1"/>
              </p:cNvSpPr>
              <p:nvPr/>
            </p:nvSpPr>
            <p:spPr bwMode="auto">
              <a:xfrm>
                <a:off x="264" y="2593"/>
                <a:ext cx="867" cy="645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523" name="Group 44"/>
              <p:cNvGrpSpPr>
                <a:grpSpLocks/>
              </p:cNvGrpSpPr>
              <p:nvPr/>
            </p:nvGrpSpPr>
            <p:grpSpPr bwMode="auto">
              <a:xfrm>
                <a:off x="309" y="2631"/>
                <a:ext cx="836" cy="607"/>
                <a:chOff x="309" y="2631"/>
                <a:chExt cx="836" cy="607"/>
              </a:xfrm>
            </p:grpSpPr>
            <p:sp>
              <p:nvSpPr>
                <p:cNvPr id="62524" name="Rectangle 45"/>
                <p:cNvSpPr>
                  <a:spLocks noChangeArrowheads="1"/>
                </p:cNvSpPr>
                <p:nvPr/>
              </p:nvSpPr>
              <p:spPr bwMode="auto">
                <a:xfrm>
                  <a:off x="309" y="2631"/>
                  <a:ext cx="836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>
                      <a:solidFill>
                        <a:srgbClr val="000000"/>
                      </a:solidFill>
                    </a:rPr>
                    <a:t>2. . . . resulting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525" name="Rectangle 46"/>
                <p:cNvSpPr>
                  <a:spLocks noChangeArrowheads="1"/>
                </p:cNvSpPr>
                <p:nvPr/>
              </p:nvSpPr>
              <p:spPr bwMode="auto">
                <a:xfrm>
                  <a:off x="309" y="2778"/>
                  <a:ext cx="604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>
                      <a:solidFill>
                        <a:srgbClr val="000000"/>
                      </a:solidFill>
                    </a:rPr>
                    <a:t>in a higher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526" name="Rectangle 47"/>
                <p:cNvSpPr>
                  <a:spLocks noChangeArrowheads="1"/>
                </p:cNvSpPr>
                <p:nvPr/>
              </p:nvSpPr>
              <p:spPr bwMode="auto">
                <a:xfrm>
                  <a:off x="309" y="2925"/>
                  <a:ext cx="630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>
                      <a:solidFill>
                        <a:srgbClr val="000000"/>
                      </a:solidFill>
                    </a:rPr>
                    <a:t>price of ice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527" name="Rectangle 48"/>
                <p:cNvSpPr>
                  <a:spLocks noChangeArrowheads="1"/>
                </p:cNvSpPr>
                <p:nvPr/>
              </p:nvSpPr>
              <p:spPr bwMode="auto">
                <a:xfrm>
                  <a:off x="309" y="3072"/>
                  <a:ext cx="582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>
                      <a:solidFill>
                        <a:srgbClr val="000000"/>
                      </a:solidFill>
                    </a:rPr>
                    <a:t>cream . . .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538673" name="Group 49"/>
          <p:cNvGrpSpPr>
            <a:grpSpLocks/>
          </p:cNvGrpSpPr>
          <p:nvPr/>
        </p:nvGrpSpPr>
        <p:grpSpPr bwMode="auto">
          <a:xfrm>
            <a:off x="4654550" y="1208088"/>
            <a:ext cx="3017838" cy="1339850"/>
            <a:chOff x="2932" y="761"/>
            <a:chExt cx="1901" cy="844"/>
          </a:xfrm>
        </p:grpSpPr>
        <p:sp>
          <p:nvSpPr>
            <p:cNvPr id="62515" name="Line 50"/>
            <p:cNvSpPr>
              <a:spLocks noChangeShapeType="1"/>
            </p:cNvSpPr>
            <p:nvPr/>
          </p:nvSpPr>
          <p:spPr bwMode="auto">
            <a:xfrm flipV="1">
              <a:off x="2932" y="961"/>
              <a:ext cx="478" cy="64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6" name="Rectangle 51"/>
            <p:cNvSpPr>
              <a:spLocks noChangeArrowheads="1"/>
            </p:cNvSpPr>
            <p:nvPr/>
          </p:nvSpPr>
          <p:spPr bwMode="auto">
            <a:xfrm>
              <a:off x="3377" y="761"/>
              <a:ext cx="1456" cy="48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7" name="Rectangle 52"/>
            <p:cNvSpPr>
              <a:spLocks noChangeArrowheads="1"/>
            </p:cNvSpPr>
            <p:nvPr/>
          </p:nvSpPr>
          <p:spPr bwMode="auto">
            <a:xfrm>
              <a:off x="3408" y="798"/>
              <a:ext cx="109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1. An increase in the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18" name="Rectangle 53"/>
            <p:cNvSpPr>
              <a:spLocks noChangeArrowheads="1"/>
            </p:cNvSpPr>
            <p:nvPr/>
          </p:nvSpPr>
          <p:spPr bwMode="auto">
            <a:xfrm>
              <a:off x="3408" y="945"/>
              <a:ext cx="11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price of sugar reduces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19" name="Rectangle 54"/>
            <p:cNvSpPr>
              <a:spLocks noChangeArrowheads="1"/>
            </p:cNvSpPr>
            <p:nvPr/>
          </p:nvSpPr>
          <p:spPr bwMode="auto">
            <a:xfrm>
              <a:off x="3408" y="1092"/>
              <a:ext cx="1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the supply of ice cream. . 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8679" name="Group 55"/>
          <p:cNvGrpSpPr>
            <a:grpSpLocks/>
          </p:cNvGrpSpPr>
          <p:nvPr/>
        </p:nvGrpSpPr>
        <p:grpSpPr bwMode="auto">
          <a:xfrm>
            <a:off x="3667125" y="6073775"/>
            <a:ext cx="2293938" cy="635000"/>
            <a:chOff x="2310" y="3826"/>
            <a:chExt cx="1445" cy="400"/>
          </a:xfrm>
        </p:grpSpPr>
        <p:sp>
          <p:nvSpPr>
            <p:cNvPr id="62509" name="Line 56"/>
            <p:cNvSpPr>
              <a:spLocks noChangeShapeType="1"/>
            </p:cNvSpPr>
            <p:nvPr/>
          </p:nvSpPr>
          <p:spPr bwMode="auto">
            <a:xfrm>
              <a:off x="2310" y="3826"/>
              <a:ext cx="433" cy="14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0" name="Rectangle 57"/>
            <p:cNvSpPr>
              <a:spLocks noChangeArrowheads="1"/>
            </p:cNvSpPr>
            <p:nvPr/>
          </p:nvSpPr>
          <p:spPr bwMode="auto">
            <a:xfrm>
              <a:off x="2732" y="3882"/>
              <a:ext cx="1023" cy="34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Rectangle 58"/>
            <p:cNvSpPr>
              <a:spLocks noChangeArrowheads="1"/>
            </p:cNvSpPr>
            <p:nvPr/>
          </p:nvSpPr>
          <p:spPr bwMode="auto">
            <a:xfrm>
              <a:off x="2763" y="3907"/>
              <a:ext cx="15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3.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12" name="Rectangle 59"/>
            <p:cNvSpPr>
              <a:spLocks noChangeArrowheads="1"/>
            </p:cNvSpPr>
            <p:nvPr/>
          </p:nvSpPr>
          <p:spPr bwMode="auto">
            <a:xfrm>
              <a:off x="2862" y="3907"/>
              <a:ext cx="28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. . 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13" name="Rectangle 60"/>
            <p:cNvSpPr>
              <a:spLocks noChangeArrowheads="1"/>
            </p:cNvSpPr>
            <p:nvPr/>
          </p:nvSpPr>
          <p:spPr bwMode="auto">
            <a:xfrm>
              <a:off x="3091" y="3907"/>
              <a:ext cx="6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and a lower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14" name="Rectangle 61"/>
            <p:cNvSpPr>
              <a:spLocks noChangeArrowheads="1"/>
            </p:cNvSpPr>
            <p:nvPr/>
          </p:nvSpPr>
          <p:spPr bwMode="auto">
            <a:xfrm>
              <a:off x="2763" y="4054"/>
              <a:ext cx="74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quantity sold.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8686" name="Group 62"/>
          <p:cNvGrpSpPr>
            <a:grpSpLocks/>
          </p:cNvGrpSpPr>
          <p:nvPr/>
        </p:nvGrpSpPr>
        <p:grpSpPr bwMode="auto">
          <a:xfrm>
            <a:off x="1449388" y="3778250"/>
            <a:ext cx="2836862" cy="2443163"/>
            <a:chOff x="913" y="2380"/>
            <a:chExt cx="1787" cy="1539"/>
          </a:xfrm>
        </p:grpSpPr>
        <p:sp>
          <p:nvSpPr>
            <p:cNvPr id="62505" name="Freeform 63"/>
            <p:cNvSpPr>
              <a:spLocks/>
            </p:cNvSpPr>
            <p:nvPr/>
          </p:nvSpPr>
          <p:spPr bwMode="auto">
            <a:xfrm>
              <a:off x="1209" y="2427"/>
              <a:ext cx="1401" cy="1299"/>
            </a:xfrm>
            <a:custGeom>
              <a:avLst/>
              <a:gdLst>
                <a:gd name="T0" fmla="*/ 0 w 1401"/>
                <a:gd name="T1" fmla="*/ 0 h 1299"/>
                <a:gd name="T2" fmla="*/ 1401 w 1401"/>
                <a:gd name="T3" fmla="*/ 0 h 1299"/>
                <a:gd name="T4" fmla="*/ 1401 w 1401"/>
                <a:gd name="T5" fmla="*/ 1299 h 12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01" h="1299">
                  <a:moveTo>
                    <a:pt x="0" y="0"/>
                  </a:moveTo>
                  <a:lnTo>
                    <a:pt x="1401" y="0"/>
                  </a:lnTo>
                  <a:lnTo>
                    <a:pt x="1401" y="1299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6" name="Oval 64"/>
            <p:cNvSpPr>
              <a:spLocks noChangeArrowheads="1"/>
            </p:cNvSpPr>
            <p:nvPr/>
          </p:nvSpPr>
          <p:spPr bwMode="auto">
            <a:xfrm>
              <a:off x="2576" y="2394"/>
              <a:ext cx="78" cy="6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Rectangle 65"/>
            <p:cNvSpPr>
              <a:spLocks noChangeArrowheads="1"/>
            </p:cNvSpPr>
            <p:nvPr/>
          </p:nvSpPr>
          <p:spPr bwMode="auto">
            <a:xfrm>
              <a:off x="913" y="2380"/>
              <a:ext cx="28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08" name="Rectangle 66"/>
            <p:cNvSpPr>
              <a:spLocks noChangeArrowheads="1"/>
            </p:cNvSpPr>
            <p:nvPr/>
          </p:nvSpPr>
          <p:spPr bwMode="auto">
            <a:xfrm>
              <a:off x="2578" y="3753"/>
              <a:ext cx="12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8691" name="Group 67"/>
          <p:cNvGrpSpPr>
            <a:grpSpLocks/>
          </p:cNvGrpSpPr>
          <p:nvPr/>
        </p:nvGrpSpPr>
        <p:grpSpPr bwMode="auto">
          <a:xfrm>
            <a:off x="1344613" y="3241675"/>
            <a:ext cx="1978025" cy="2979738"/>
            <a:chOff x="847" y="2042"/>
            <a:chExt cx="1246" cy="1877"/>
          </a:xfrm>
        </p:grpSpPr>
        <p:sp>
          <p:nvSpPr>
            <p:cNvPr id="62501" name="Freeform 68"/>
            <p:cNvSpPr>
              <a:spLocks/>
            </p:cNvSpPr>
            <p:nvPr/>
          </p:nvSpPr>
          <p:spPr bwMode="auto">
            <a:xfrm>
              <a:off x="1198" y="2105"/>
              <a:ext cx="811" cy="1621"/>
            </a:xfrm>
            <a:custGeom>
              <a:avLst/>
              <a:gdLst>
                <a:gd name="T0" fmla="*/ 0 w 811"/>
                <a:gd name="T1" fmla="*/ 0 h 1621"/>
                <a:gd name="T2" fmla="*/ 811 w 811"/>
                <a:gd name="T3" fmla="*/ 0 h 1621"/>
                <a:gd name="T4" fmla="*/ 811 w 811"/>
                <a:gd name="T5" fmla="*/ 1621 h 16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1" h="1621">
                  <a:moveTo>
                    <a:pt x="0" y="0"/>
                  </a:moveTo>
                  <a:lnTo>
                    <a:pt x="811" y="0"/>
                  </a:lnTo>
                  <a:lnTo>
                    <a:pt x="811" y="1621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2" name="Oval 69"/>
            <p:cNvSpPr>
              <a:spLocks noChangeArrowheads="1"/>
            </p:cNvSpPr>
            <p:nvPr/>
          </p:nvSpPr>
          <p:spPr bwMode="auto">
            <a:xfrm>
              <a:off x="1965" y="2060"/>
              <a:ext cx="78" cy="7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3" name="Rectangle 70"/>
            <p:cNvSpPr>
              <a:spLocks noChangeArrowheads="1"/>
            </p:cNvSpPr>
            <p:nvPr/>
          </p:nvSpPr>
          <p:spPr bwMode="auto">
            <a:xfrm>
              <a:off x="847" y="2042"/>
              <a:ext cx="35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$2.50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504" name="Rectangle 71"/>
            <p:cNvSpPr>
              <a:spLocks noChangeArrowheads="1"/>
            </p:cNvSpPr>
            <p:nvPr/>
          </p:nvSpPr>
          <p:spPr bwMode="auto">
            <a:xfrm>
              <a:off x="1971" y="3753"/>
              <a:ext cx="12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6356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53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3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3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3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3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42" grpId="0" animBg="1"/>
      <p:bldP spid="538643" grpId="0" animBg="1"/>
      <p:bldP spid="538644" grpId="0" animBg="1"/>
      <p:bldP spid="53865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2104" name="Rectangle 8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Supply, Demand, and Government Policies</a:t>
            </a:r>
          </a:p>
        </p:txBody>
      </p:sp>
      <p:sp>
        <p:nvSpPr>
          <p:cNvPr id="12288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free, unregulated market system, market forces establish equilibrium prices and exchange quantities.</a:t>
            </a:r>
          </a:p>
          <a:p>
            <a:r>
              <a:rPr lang="en-US"/>
              <a:t>While equilibrium conditions may be efficient, it may be true that not everyone is satisfied.  </a:t>
            </a:r>
          </a:p>
          <a:p>
            <a:r>
              <a:rPr lang="en-US"/>
              <a:t>One of the roles of economists is to use their theories to assist in the development of policies.</a:t>
            </a:r>
          </a:p>
        </p:txBody>
      </p:sp>
    </p:spTree>
    <p:extLst>
      <p:ext uri="{BB962C8B-B14F-4D97-AF65-F5344CB8AC3E}">
        <p14:creationId xmlns:p14="http://schemas.microsoft.com/office/powerpoint/2010/main" val="2076390907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DEMAND</a:t>
            </a:r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altLang="en-US" i="1" dirty="0">
                <a:solidFill>
                  <a:srgbClr val="25A9A6"/>
                </a:solidFill>
              </a:rPr>
              <a:t>Quantity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25A9A6"/>
                </a:solidFill>
              </a:rPr>
              <a:t>demanded</a:t>
            </a:r>
            <a:r>
              <a:rPr lang="en-US" altLang="en-US" dirty="0"/>
              <a:t> is the amount of a good that buyers are willing and able to purchase.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/>
              <a:t>Law of Demand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25A9A6"/>
                </a:solidFill>
              </a:rPr>
              <a:t>law of demand</a:t>
            </a:r>
            <a:r>
              <a:rPr lang="en-US" altLang="en-US" dirty="0"/>
              <a:t> states that, other things equal </a:t>
            </a:r>
            <a:r>
              <a:rPr lang="en-US" altLang="en-US" i="1" dirty="0"/>
              <a:t>(ceteris paribus),</a:t>
            </a:r>
            <a:r>
              <a:rPr lang="en-US" altLang="en-US" dirty="0"/>
              <a:t> the quantity demanded of a good falls when the price of the good rises.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/>
              <a:t>Substitution Effect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Consumers have an incentive to substitute what is now a less expensive product for similar products that are now relatively more expensive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/>
              <a:t>Income Effect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Lower price raises real income, enabling buyers to buy more of the product</a:t>
            </a:r>
          </a:p>
        </p:txBody>
      </p:sp>
    </p:spTree>
    <p:extLst>
      <p:ext uri="{BB962C8B-B14F-4D97-AF65-F5344CB8AC3E}">
        <p14:creationId xmlns:p14="http://schemas.microsoft.com/office/powerpoint/2010/main" val="3318243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CONTROLS ON PRICES</a:t>
            </a:r>
          </a:p>
        </p:txBody>
      </p:sp>
      <p:sp>
        <p:nvSpPr>
          <p:cNvPr id="1239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usually enacted when policymakers believe the market price is unfair to buyers or sellers.  </a:t>
            </a:r>
          </a:p>
          <a:p>
            <a:r>
              <a:rPr lang="en-US"/>
              <a:t>Result in government-created price ceilings and floors. </a:t>
            </a:r>
          </a:p>
        </p:txBody>
      </p:sp>
    </p:spTree>
    <p:extLst>
      <p:ext uri="{BB962C8B-B14F-4D97-AF65-F5344CB8AC3E}">
        <p14:creationId xmlns:p14="http://schemas.microsoft.com/office/powerpoint/2010/main" val="1549321159"/>
      </p:ext>
    </p:extLst>
  </p:cSld>
  <p:clrMapOvr>
    <a:masterClrMapping/>
  </p:clrMapOvr>
  <p:transition spd="med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CONTROLS ON PRICES</a:t>
            </a:r>
          </a:p>
        </p:txBody>
      </p:sp>
      <p:sp>
        <p:nvSpPr>
          <p:cNvPr id="124931" name="Rectangle 5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Price Ceiling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en-US"/>
          </a:p>
          <a:p>
            <a:pPr lvl="1"/>
            <a:r>
              <a:rPr lang="en-US"/>
              <a:t>A legal </a:t>
            </a:r>
            <a:r>
              <a:rPr lang="en-US" i="1"/>
              <a:t>maximum</a:t>
            </a:r>
            <a:r>
              <a:rPr lang="en-US"/>
              <a:t> on the price at which a good can be sold. 		</a:t>
            </a:r>
          </a:p>
          <a:p>
            <a:pPr>
              <a:buClr>
                <a:schemeClr val="tx1"/>
              </a:buClr>
            </a:pPr>
            <a:r>
              <a:rPr lang="en-US" i="1">
                <a:solidFill>
                  <a:srgbClr val="25A9A6"/>
                </a:solidFill>
              </a:rPr>
              <a:t>Price Floor</a:t>
            </a:r>
            <a:endParaRPr lang="en-US"/>
          </a:p>
          <a:p>
            <a:pPr lvl="1"/>
            <a:r>
              <a:rPr lang="en-US"/>
              <a:t>A legal </a:t>
            </a:r>
            <a:r>
              <a:rPr lang="en-US" i="1"/>
              <a:t>minimum</a:t>
            </a:r>
            <a:r>
              <a:rPr lang="en-US"/>
              <a:t> on the price at which a good can be sold.		</a:t>
            </a:r>
          </a:p>
        </p:txBody>
      </p:sp>
    </p:spTree>
    <p:extLst>
      <p:ext uri="{BB962C8B-B14F-4D97-AF65-F5344CB8AC3E}">
        <p14:creationId xmlns:p14="http://schemas.microsoft.com/office/powerpoint/2010/main" val="1960493111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A Market with a Price Ceiling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3F6F9"/>
          </a:solidFill>
          <a:ln w="2270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2F4F8"/>
          </a:solidFill>
          <a:ln w="2063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1F4F7"/>
          </a:solidFill>
          <a:ln w="1857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0F2F5"/>
          </a:solidFill>
          <a:ln w="1651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EF1F4"/>
          </a:solidFill>
          <a:ln w="1444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DEFF3"/>
          </a:solidFill>
          <a:ln w="1238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BEEF2"/>
          </a:solidFill>
          <a:ln w="1031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AECF1"/>
          </a:solidFill>
          <a:ln w="825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2363788" y="1708150"/>
            <a:ext cx="4905375" cy="4014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3001963" y="1176338"/>
            <a:ext cx="3482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(b) A Price Ceiling That Is Binding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6110288" y="5795963"/>
            <a:ext cx="11398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207125" y="6070600"/>
            <a:ext cx="1046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6597650" y="6345238"/>
            <a:ext cx="6604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2141538" y="58023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1460500" y="1663700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1200150" y="1938338"/>
            <a:ext cx="1046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1716088" y="2214563"/>
            <a:ext cx="539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07289" name="Group 25"/>
          <p:cNvGrpSpPr>
            <a:grpSpLocks/>
          </p:cNvGrpSpPr>
          <p:nvPr/>
        </p:nvGrpSpPr>
        <p:grpSpPr bwMode="auto">
          <a:xfrm>
            <a:off x="3290888" y="2681288"/>
            <a:ext cx="3692525" cy="2816225"/>
            <a:chOff x="2073" y="1689"/>
            <a:chExt cx="2326" cy="1774"/>
          </a:xfrm>
        </p:grpSpPr>
        <p:sp>
          <p:nvSpPr>
            <p:cNvPr id="126013" name="Line 26"/>
            <p:cNvSpPr>
              <a:spLocks noChangeShapeType="1"/>
            </p:cNvSpPr>
            <p:nvPr/>
          </p:nvSpPr>
          <p:spPr bwMode="auto">
            <a:xfrm>
              <a:off x="2073" y="1689"/>
              <a:ext cx="1779" cy="1668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27"/>
            <p:cNvSpPr>
              <a:spLocks noChangeArrowheads="1"/>
            </p:cNvSpPr>
            <p:nvPr/>
          </p:nvSpPr>
          <p:spPr bwMode="auto">
            <a:xfrm>
              <a:off x="3884" y="3300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292" name="Group 28"/>
          <p:cNvGrpSpPr>
            <a:grpSpLocks/>
          </p:cNvGrpSpPr>
          <p:nvPr/>
        </p:nvGrpSpPr>
        <p:grpSpPr bwMode="auto">
          <a:xfrm>
            <a:off x="2982913" y="2363788"/>
            <a:ext cx="3197225" cy="2924175"/>
            <a:chOff x="1879" y="1489"/>
            <a:chExt cx="2014" cy="1842"/>
          </a:xfrm>
        </p:grpSpPr>
        <p:sp>
          <p:nvSpPr>
            <p:cNvPr id="126011" name="Line 29"/>
            <p:cNvSpPr>
              <a:spLocks noChangeShapeType="1"/>
            </p:cNvSpPr>
            <p:nvPr/>
          </p:nvSpPr>
          <p:spPr bwMode="auto">
            <a:xfrm flipV="1">
              <a:off x="1879" y="1650"/>
              <a:ext cx="1804" cy="1681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12" name="Rectangle 30"/>
            <p:cNvSpPr>
              <a:spLocks noChangeArrowheads="1"/>
            </p:cNvSpPr>
            <p:nvPr/>
          </p:nvSpPr>
          <p:spPr bwMode="auto">
            <a:xfrm>
              <a:off x="3476" y="1489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295" name="Group 31"/>
          <p:cNvGrpSpPr>
            <a:grpSpLocks/>
          </p:cNvGrpSpPr>
          <p:nvPr/>
        </p:nvGrpSpPr>
        <p:grpSpPr bwMode="auto">
          <a:xfrm>
            <a:off x="2141538" y="4365625"/>
            <a:ext cx="4891087" cy="533400"/>
            <a:chOff x="1349" y="2750"/>
            <a:chExt cx="3081" cy="336"/>
          </a:xfrm>
        </p:grpSpPr>
        <p:sp>
          <p:nvSpPr>
            <p:cNvPr id="126007" name="Line 32"/>
            <p:cNvSpPr>
              <a:spLocks noChangeShapeType="1"/>
            </p:cNvSpPr>
            <p:nvPr/>
          </p:nvSpPr>
          <p:spPr bwMode="auto">
            <a:xfrm flipH="1">
              <a:off x="1489" y="2823"/>
              <a:ext cx="2545" cy="1"/>
            </a:xfrm>
            <a:prstGeom prst="line">
              <a:avLst/>
            </a:prstGeom>
            <a:noFill/>
            <a:ln w="61913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8" name="Rectangle 33"/>
            <p:cNvSpPr>
              <a:spLocks noChangeArrowheads="1"/>
            </p:cNvSpPr>
            <p:nvPr/>
          </p:nvSpPr>
          <p:spPr bwMode="auto">
            <a:xfrm>
              <a:off x="1349" y="2750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09" name="Rectangle 34"/>
            <p:cNvSpPr>
              <a:spLocks noChangeArrowheads="1"/>
            </p:cNvSpPr>
            <p:nvPr/>
          </p:nvSpPr>
          <p:spPr bwMode="auto">
            <a:xfrm>
              <a:off x="4083" y="2750"/>
              <a:ext cx="3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10" name="Rectangle 35"/>
            <p:cNvSpPr>
              <a:spLocks noChangeArrowheads="1"/>
            </p:cNvSpPr>
            <p:nvPr/>
          </p:nvSpPr>
          <p:spPr bwMode="auto">
            <a:xfrm>
              <a:off x="4044" y="2923"/>
              <a:ext cx="3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ceiling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00" name="Group 36"/>
          <p:cNvGrpSpPr>
            <a:grpSpLocks/>
          </p:cNvGrpSpPr>
          <p:nvPr/>
        </p:nvGrpSpPr>
        <p:grpSpPr bwMode="auto">
          <a:xfrm>
            <a:off x="3868738" y="4564063"/>
            <a:ext cx="1319212" cy="396875"/>
            <a:chOff x="2437" y="2875"/>
            <a:chExt cx="831" cy="250"/>
          </a:xfrm>
        </p:grpSpPr>
        <p:sp>
          <p:nvSpPr>
            <p:cNvPr id="126005" name="Freeform 37"/>
            <p:cNvSpPr>
              <a:spLocks/>
            </p:cNvSpPr>
            <p:nvPr/>
          </p:nvSpPr>
          <p:spPr bwMode="auto">
            <a:xfrm>
              <a:off x="2437" y="2875"/>
              <a:ext cx="831" cy="91"/>
            </a:xfrm>
            <a:custGeom>
              <a:avLst/>
              <a:gdLst>
                <a:gd name="T0" fmla="*/ 831 w 64"/>
                <a:gd name="T1" fmla="*/ 0 h 7"/>
                <a:gd name="T2" fmla="*/ 779 w 64"/>
                <a:gd name="T3" fmla="*/ 39 h 7"/>
                <a:gd name="T4" fmla="*/ 454 w 64"/>
                <a:gd name="T5" fmla="*/ 39 h 7"/>
                <a:gd name="T6" fmla="*/ 416 w 64"/>
                <a:gd name="T7" fmla="*/ 91 h 7"/>
                <a:gd name="T8" fmla="*/ 377 w 64"/>
                <a:gd name="T9" fmla="*/ 39 h 7"/>
                <a:gd name="T10" fmla="*/ 65 w 64"/>
                <a:gd name="T11" fmla="*/ 39 h 7"/>
                <a:gd name="T12" fmla="*/ 0 w 64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7">
                  <a:moveTo>
                    <a:pt x="64" y="0"/>
                  </a:moveTo>
                  <a:cubicBezTo>
                    <a:pt x="64" y="2"/>
                    <a:pt x="62" y="3"/>
                    <a:pt x="60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3"/>
                    <a:pt x="32" y="5"/>
                    <a:pt x="32" y="7"/>
                  </a:cubicBezTo>
                  <a:cubicBezTo>
                    <a:pt x="32" y="5"/>
                    <a:pt x="31" y="3"/>
                    <a:pt x="29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0" y="2"/>
                    <a:pt x="0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6" name="Rectangle 38"/>
            <p:cNvSpPr>
              <a:spLocks noChangeArrowheads="1"/>
            </p:cNvSpPr>
            <p:nvPr/>
          </p:nvSpPr>
          <p:spPr bwMode="auto">
            <a:xfrm>
              <a:off x="2567" y="2962"/>
              <a:ext cx="55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Shortage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03" name="Group 39"/>
          <p:cNvGrpSpPr>
            <a:grpSpLocks/>
          </p:cNvGrpSpPr>
          <p:nvPr/>
        </p:nvGrpSpPr>
        <p:grpSpPr bwMode="auto">
          <a:xfrm>
            <a:off x="3757613" y="4419600"/>
            <a:ext cx="241300" cy="1635125"/>
            <a:chOff x="2367" y="2784"/>
            <a:chExt cx="152" cy="1030"/>
          </a:xfrm>
        </p:grpSpPr>
        <p:sp>
          <p:nvSpPr>
            <p:cNvPr id="126002" name="Line 40"/>
            <p:cNvSpPr>
              <a:spLocks noChangeShapeType="1"/>
            </p:cNvSpPr>
            <p:nvPr/>
          </p:nvSpPr>
          <p:spPr bwMode="auto">
            <a:xfrm flipV="1">
              <a:off x="2437" y="2823"/>
              <a:ext cx="1" cy="782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Oval 41"/>
            <p:cNvSpPr>
              <a:spLocks noChangeArrowheads="1"/>
            </p:cNvSpPr>
            <p:nvPr/>
          </p:nvSpPr>
          <p:spPr bwMode="auto">
            <a:xfrm>
              <a:off x="2385" y="2784"/>
              <a:ext cx="91" cy="9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04" name="Rectangle 42"/>
            <p:cNvSpPr>
              <a:spLocks noChangeArrowheads="1"/>
            </p:cNvSpPr>
            <p:nvPr/>
          </p:nvSpPr>
          <p:spPr bwMode="auto">
            <a:xfrm>
              <a:off x="2367" y="3651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75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07" name="Group 43"/>
          <p:cNvGrpSpPr>
            <a:grpSpLocks/>
          </p:cNvGrpSpPr>
          <p:nvPr/>
        </p:nvGrpSpPr>
        <p:grpSpPr bwMode="auto">
          <a:xfrm>
            <a:off x="3468688" y="6132513"/>
            <a:ext cx="806450" cy="533400"/>
            <a:chOff x="2185" y="3863"/>
            <a:chExt cx="508" cy="336"/>
          </a:xfrm>
        </p:grpSpPr>
        <p:sp>
          <p:nvSpPr>
            <p:cNvPr id="126000" name="Rectangle 44"/>
            <p:cNvSpPr>
              <a:spLocks noChangeArrowheads="1"/>
            </p:cNvSpPr>
            <p:nvPr/>
          </p:nvSpPr>
          <p:spPr bwMode="auto">
            <a:xfrm>
              <a:off x="2185" y="3863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01" name="Rectangle 45"/>
            <p:cNvSpPr>
              <a:spLocks noChangeArrowheads="1"/>
            </p:cNvSpPr>
            <p:nvPr/>
          </p:nvSpPr>
          <p:spPr bwMode="auto">
            <a:xfrm>
              <a:off x="2185" y="403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10" name="Group 46"/>
          <p:cNvGrpSpPr>
            <a:grpSpLocks/>
          </p:cNvGrpSpPr>
          <p:nvPr/>
        </p:nvGrpSpPr>
        <p:grpSpPr bwMode="auto">
          <a:xfrm>
            <a:off x="5030788" y="4419600"/>
            <a:ext cx="361950" cy="1635125"/>
            <a:chOff x="3169" y="2784"/>
            <a:chExt cx="228" cy="1030"/>
          </a:xfrm>
        </p:grpSpPr>
        <p:sp>
          <p:nvSpPr>
            <p:cNvPr id="125997" name="Line 47"/>
            <p:cNvSpPr>
              <a:spLocks noChangeShapeType="1"/>
            </p:cNvSpPr>
            <p:nvPr/>
          </p:nvSpPr>
          <p:spPr bwMode="auto">
            <a:xfrm flipV="1">
              <a:off x="3294" y="2823"/>
              <a:ext cx="1" cy="782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Oval 48"/>
            <p:cNvSpPr>
              <a:spLocks noChangeArrowheads="1"/>
            </p:cNvSpPr>
            <p:nvPr/>
          </p:nvSpPr>
          <p:spPr bwMode="auto">
            <a:xfrm>
              <a:off x="3242" y="2784"/>
              <a:ext cx="91" cy="9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9"/>
            <p:cNvSpPr>
              <a:spLocks noChangeArrowheads="1"/>
            </p:cNvSpPr>
            <p:nvPr/>
          </p:nvSpPr>
          <p:spPr bwMode="auto">
            <a:xfrm>
              <a:off x="3169" y="3651"/>
              <a:ext cx="2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125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14" name="Group 50"/>
          <p:cNvGrpSpPr>
            <a:grpSpLocks/>
          </p:cNvGrpSpPr>
          <p:nvPr/>
        </p:nvGrpSpPr>
        <p:grpSpPr bwMode="auto">
          <a:xfrm>
            <a:off x="4692650" y="6132513"/>
            <a:ext cx="1023938" cy="533400"/>
            <a:chOff x="2956" y="3863"/>
            <a:chExt cx="645" cy="336"/>
          </a:xfrm>
        </p:grpSpPr>
        <p:sp>
          <p:nvSpPr>
            <p:cNvPr id="125995" name="Rectangle 51"/>
            <p:cNvSpPr>
              <a:spLocks noChangeArrowheads="1"/>
            </p:cNvSpPr>
            <p:nvPr/>
          </p:nvSpPr>
          <p:spPr bwMode="auto">
            <a:xfrm>
              <a:off x="3026" y="3863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96" name="Rectangle 52"/>
            <p:cNvSpPr>
              <a:spLocks noChangeArrowheads="1"/>
            </p:cNvSpPr>
            <p:nvPr/>
          </p:nvSpPr>
          <p:spPr bwMode="auto">
            <a:xfrm>
              <a:off x="2956" y="4036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17" name="Group 53"/>
          <p:cNvGrpSpPr>
            <a:grpSpLocks/>
          </p:cNvGrpSpPr>
          <p:nvPr/>
        </p:nvGrpSpPr>
        <p:grpSpPr bwMode="auto">
          <a:xfrm>
            <a:off x="1185863" y="2900363"/>
            <a:ext cx="1068387" cy="793750"/>
            <a:chOff x="747" y="1827"/>
            <a:chExt cx="673" cy="500"/>
          </a:xfrm>
        </p:grpSpPr>
        <p:sp>
          <p:nvSpPr>
            <p:cNvPr id="125992" name="Line 54"/>
            <p:cNvSpPr>
              <a:spLocks noChangeShapeType="1"/>
            </p:cNvSpPr>
            <p:nvPr/>
          </p:nvSpPr>
          <p:spPr bwMode="auto">
            <a:xfrm flipH="1" flipV="1">
              <a:off x="1139" y="2158"/>
              <a:ext cx="143" cy="16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3" name="Rectangle 55"/>
            <p:cNvSpPr>
              <a:spLocks noChangeArrowheads="1"/>
            </p:cNvSpPr>
            <p:nvPr/>
          </p:nvSpPr>
          <p:spPr bwMode="auto">
            <a:xfrm>
              <a:off x="747" y="1827"/>
              <a:ext cx="67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94" name="Rectangle 56"/>
            <p:cNvSpPr>
              <a:spLocks noChangeArrowheads="1"/>
            </p:cNvSpPr>
            <p:nvPr/>
          </p:nvSpPr>
          <p:spPr bwMode="auto">
            <a:xfrm>
              <a:off x="938" y="2001"/>
              <a:ext cx="2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7321" name="Group 57"/>
          <p:cNvGrpSpPr>
            <a:grpSpLocks/>
          </p:cNvGrpSpPr>
          <p:nvPr/>
        </p:nvGrpSpPr>
        <p:grpSpPr bwMode="auto">
          <a:xfrm>
            <a:off x="2017713" y="3732213"/>
            <a:ext cx="2592387" cy="258762"/>
            <a:chOff x="1271" y="2351"/>
            <a:chExt cx="1633" cy="163"/>
          </a:xfrm>
        </p:grpSpPr>
        <p:grpSp>
          <p:nvGrpSpPr>
            <p:cNvPr id="125988" name="Group 58"/>
            <p:cNvGrpSpPr>
              <a:grpSpLocks/>
            </p:cNvGrpSpPr>
            <p:nvPr/>
          </p:nvGrpSpPr>
          <p:grpSpPr bwMode="auto">
            <a:xfrm>
              <a:off x="1489" y="2380"/>
              <a:ext cx="1415" cy="91"/>
              <a:chOff x="1489" y="2380"/>
              <a:chExt cx="1415" cy="91"/>
            </a:xfrm>
          </p:grpSpPr>
          <p:sp>
            <p:nvSpPr>
              <p:cNvPr id="125990" name="Line 59"/>
              <p:cNvSpPr>
                <a:spLocks noChangeShapeType="1"/>
              </p:cNvSpPr>
              <p:nvPr/>
            </p:nvSpPr>
            <p:spPr bwMode="auto">
              <a:xfrm flipH="1">
                <a:off x="1489" y="2432"/>
                <a:ext cx="1376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91" name="Oval 60"/>
              <p:cNvSpPr>
                <a:spLocks noChangeArrowheads="1"/>
              </p:cNvSpPr>
              <p:nvPr/>
            </p:nvSpPr>
            <p:spPr bwMode="auto">
              <a:xfrm>
                <a:off x="2813" y="2380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5989" name="Rectangle 61"/>
            <p:cNvSpPr>
              <a:spLocks noChangeArrowheads="1"/>
            </p:cNvSpPr>
            <p:nvPr/>
          </p:nvSpPr>
          <p:spPr bwMode="auto">
            <a:xfrm>
              <a:off x="1271" y="2351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$3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25987" name="Freeform 62"/>
          <p:cNvSpPr>
            <a:spLocks/>
          </p:cNvSpPr>
          <p:nvPr/>
        </p:nvSpPr>
        <p:spPr bwMode="auto">
          <a:xfrm>
            <a:off x="2357438" y="1708150"/>
            <a:ext cx="4905375" cy="4014788"/>
          </a:xfrm>
          <a:custGeom>
            <a:avLst/>
            <a:gdLst>
              <a:gd name="T0" fmla="*/ 0 w 3090"/>
              <a:gd name="T1" fmla="*/ 0 h 2529"/>
              <a:gd name="T2" fmla="*/ 0 w 3090"/>
              <a:gd name="T3" fmla="*/ 4014788 h 2529"/>
              <a:gd name="T4" fmla="*/ 4905375 w 3090"/>
              <a:gd name="T5" fmla="*/ 4014788 h 25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90" h="2529">
                <a:moveTo>
                  <a:pt x="0" y="0"/>
                </a:moveTo>
                <a:lnTo>
                  <a:pt x="0" y="2529"/>
                </a:lnTo>
                <a:lnTo>
                  <a:pt x="3090" y="252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0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0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0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8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>
                <a:solidFill>
                  <a:srgbClr val="A50021"/>
                </a:solidFill>
              </a:rPr>
              <a:t>CASE STUDY:</a:t>
            </a:r>
            <a:r>
              <a:rPr lang="en-US"/>
              <a:t> </a:t>
            </a:r>
            <a:r>
              <a:rPr lang="en-US" sz="3200"/>
              <a:t>Rent Control in the Short Run and Long Run</a:t>
            </a:r>
            <a:endParaRPr lang="en-US"/>
          </a:p>
        </p:txBody>
      </p:sp>
      <p:sp>
        <p:nvSpPr>
          <p:cNvPr id="1269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Rent controls are ceilings placed on the rents that landlords may charge their tenants.</a:t>
            </a:r>
          </a:p>
          <a:p>
            <a:r>
              <a:rPr lang="en-US"/>
              <a:t>The goal of rent control policy is to help the poor by making housing more affordable.</a:t>
            </a:r>
          </a:p>
          <a:p>
            <a:r>
              <a:rPr lang="en-US"/>
              <a:t>One economist called rent control “the best way to destroy a city, other than bombing.”</a:t>
            </a:r>
          </a:p>
        </p:txBody>
      </p:sp>
    </p:spTree>
    <p:extLst>
      <p:ext uri="{BB962C8B-B14F-4D97-AF65-F5344CB8AC3E}">
        <p14:creationId xmlns:p14="http://schemas.microsoft.com/office/powerpoint/2010/main" val="2761134110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Rent Control in the Short Run and in the Long Run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F3F6F9"/>
          </a:solidFill>
          <a:ln w="2238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F2F4F8"/>
          </a:solidFill>
          <a:ln w="2047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F1F4F7"/>
          </a:solidFill>
          <a:ln w="1841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F0F2F5"/>
          </a:solidFill>
          <a:ln w="1635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EF1F4"/>
          </a:solidFill>
          <a:ln w="1428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2335213" y="1892300"/>
            <a:ext cx="4694237" cy="42513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6" name="Rectangle 16"/>
          <p:cNvSpPr>
            <a:spLocks noChangeArrowheads="1"/>
          </p:cNvSpPr>
          <p:nvPr/>
        </p:nvSpPr>
        <p:spPr bwMode="auto">
          <a:xfrm>
            <a:off x="2252663" y="1789113"/>
            <a:ext cx="4675187" cy="4251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7" name="Freeform 17"/>
          <p:cNvSpPr>
            <a:spLocks/>
          </p:cNvSpPr>
          <p:nvPr/>
        </p:nvSpPr>
        <p:spPr bwMode="auto">
          <a:xfrm>
            <a:off x="2233613" y="1789113"/>
            <a:ext cx="4675187" cy="4251325"/>
          </a:xfrm>
          <a:custGeom>
            <a:avLst/>
            <a:gdLst>
              <a:gd name="T0" fmla="*/ 0 w 2945"/>
              <a:gd name="T1" fmla="*/ 0 h 2678"/>
              <a:gd name="T2" fmla="*/ 0 w 2945"/>
              <a:gd name="T3" fmla="*/ 4251325 h 2678"/>
              <a:gd name="T4" fmla="*/ 4675187 w 2945"/>
              <a:gd name="T5" fmla="*/ 4251325 h 26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45" h="2678">
                <a:moveTo>
                  <a:pt x="0" y="0"/>
                </a:moveTo>
                <a:lnTo>
                  <a:pt x="0" y="2678"/>
                </a:lnTo>
                <a:lnTo>
                  <a:pt x="2945" y="267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2871788" y="1131888"/>
            <a:ext cx="36576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(a) Rent Control in the Short Run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2817813" y="1401763"/>
            <a:ext cx="3800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(supply and demand are inelastic)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8020" name="Rectangle 20"/>
          <p:cNvSpPr>
            <a:spLocks noChangeArrowheads="1"/>
          </p:cNvSpPr>
          <p:nvPr/>
        </p:nvSpPr>
        <p:spPr bwMode="auto">
          <a:xfrm>
            <a:off x="5757863" y="6089650"/>
            <a:ext cx="13081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5697538" y="6359525"/>
            <a:ext cx="138271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Apartments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2025650" y="6096000"/>
            <a:ext cx="2301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04215" name="Group 23"/>
          <p:cNvGrpSpPr>
            <a:grpSpLocks/>
          </p:cNvGrpSpPr>
          <p:nvPr/>
        </p:nvGrpSpPr>
        <p:grpSpPr bwMode="auto">
          <a:xfrm>
            <a:off x="3887788" y="2255838"/>
            <a:ext cx="792162" cy="3784600"/>
            <a:chOff x="2449" y="1421"/>
            <a:chExt cx="499" cy="2384"/>
          </a:xfrm>
        </p:grpSpPr>
        <p:sp>
          <p:nvSpPr>
            <p:cNvPr id="128039" name="Line 24"/>
            <p:cNvSpPr>
              <a:spLocks noChangeShapeType="1"/>
            </p:cNvSpPr>
            <p:nvPr/>
          </p:nvSpPr>
          <p:spPr bwMode="auto">
            <a:xfrm flipV="1">
              <a:off x="2628" y="1617"/>
              <a:ext cx="1" cy="2188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40" name="Rectangle 25"/>
            <p:cNvSpPr>
              <a:spLocks noChangeArrowheads="1"/>
            </p:cNvSpPr>
            <p:nvPr/>
          </p:nvSpPr>
          <p:spPr bwMode="auto">
            <a:xfrm>
              <a:off x="2449" y="1421"/>
              <a:ext cx="49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4218" name="Group 26"/>
          <p:cNvGrpSpPr>
            <a:grpSpLocks/>
          </p:cNvGrpSpPr>
          <p:nvPr/>
        </p:nvGrpSpPr>
        <p:grpSpPr bwMode="auto">
          <a:xfrm>
            <a:off x="2239963" y="4491038"/>
            <a:ext cx="4575175" cy="311150"/>
            <a:chOff x="1411" y="2829"/>
            <a:chExt cx="2882" cy="196"/>
          </a:xfrm>
        </p:grpSpPr>
        <p:sp>
          <p:nvSpPr>
            <p:cNvPr id="128037" name="Line 27"/>
            <p:cNvSpPr>
              <a:spLocks noChangeShapeType="1"/>
            </p:cNvSpPr>
            <p:nvPr/>
          </p:nvSpPr>
          <p:spPr bwMode="auto">
            <a:xfrm flipH="1">
              <a:off x="1411" y="3020"/>
              <a:ext cx="2777" cy="1"/>
            </a:xfrm>
            <a:prstGeom prst="line">
              <a:avLst/>
            </a:prstGeom>
            <a:noFill/>
            <a:ln w="61913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38" name="Rectangle 28"/>
            <p:cNvSpPr>
              <a:spLocks noChangeArrowheads="1"/>
            </p:cNvSpPr>
            <p:nvPr/>
          </p:nvSpPr>
          <p:spPr bwMode="auto">
            <a:xfrm>
              <a:off x="3307" y="2829"/>
              <a:ext cx="98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Controlled rent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28025" name="Rectangle 29"/>
          <p:cNvSpPr>
            <a:spLocks noChangeArrowheads="1"/>
          </p:cNvSpPr>
          <p:nvPr/>
        </p:nvSpPr>
        <p:spPr bwMode="auto">
          <a:xfrm>
            <a:off x="1484313" y="1747838"/>
            <a:ext cx="8064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Rental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8026" name="Rectangle 30"/>
          <p:cNvSpPr>
            <a:spLocks noChangeArrowheads="1"/>
          </p:cNvSpPr>
          <p:nvPr/>
        </p:nvSpPr>
        <p:spPr bwMode="auto">
          <a:xfrm>
            <a:off x="1347788" y="2019300"/>
            <a:ext cx="9556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8027" name="Rectangle 31"/>
          <p:cNvSpPr>
            <a:spLocks noChangeArrowheads="1"/>
          </p:cNvSpPr>
          <p:nvPr/>
        </p:nvSpPr>
        <p:spPr bwMode="auto">
          <a:xfrm>
            <a:off x="1063625" y="2289175"/>
            <a:ext cx="125253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Apartment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04224" name="Group 32"/>
          <p:cNvGrpSpPr>
            <a:grpSpLocks/>
          </p:cNvGrpSpPr>
          <p:nvPr/>
        </p:nvGrpSpPr>
        <p:grpSpPr bwMode="auto">
          <a:xfrm>
            <a:off x="2844800" y="3138488"/>
            <a:ext cx="3840163" cy="2767012"/>
            <a:chOff x="1792" y="1977"/>
            <a:chExt cx="2419" cy="1743"/>
          </a:xfrm>
        </p:grpSpPr>
        <p:sp>
          <p:nvSpPr>
            <p:cNvPr id="128035" name="Line 33"/>
            <p:cNvSpPr>
              <a:spLocks noChangeShapeType="1"/>
            </p:cNvSpPr>
            <p:nvPr/>
          </p:nvSpPr>
          <p:spPr bwMode="auto">
            <a:xfrm>
              <a:off x="1792" y="1977"/>
              <a:ext cx="1787" cy="1609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36" name="Rectangle 34"/>
            <p:cNvSpPr>
              <a:spLocks noChangeArrowheads="1"/>
            </p:cNvSpPr>
            <p:nvPr/>
          </p:nvSpPr>
          <p:spPr bwMode="auto">
            <a:xfrm>
              <a:off x="3614" y="3524"/>
              <a:ext cx="59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4227" name="Group 35"/>
          <p:cNvGrpSpPr>
            <a:grpSpLocks/>
          </p:cNvGrpSpPr>
          <p:nvPr/>
        </p:nvGrpSpPr>
        <p:grpSpPr bwMode="auto">
          <a:xfrm>
            <a:off x="4089400" y="4732338"/>
            <a:ext cx="1133475" cy="868362"/>
            <a:chOff x="2576" y="2981"/>
            <a:chExt cx="714" cy="547"/>
          </a:xfrm>
        </p:grpSpPr>
        <p:sp>
          <p:nvSpPr>
            <p:cNvPr id="128030" name="Line 36"/>
            <p:cNvSpPr>
              <a:spLocks noChangeShapeType="1"/>
            </p:cNvSpPr>
            <p:nvPr/>
          </p:nvSpPr>
          <p:spPr bwMode="auto">
            <a:xfrm>
              <a:off x="2795" y="3200"/>
              <a:ext cx="77" cy="14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31" name="Freeform 37"/>
            <p:cNvSpPr>
              <a:spLocks/>
            </p:cNvSpPr>
            <p:nvPr/>
          </p:nvSpPr>
          <p:spPr bwMode="auto">
            <a:xfrm>
              <a:off x="2628" y="3071"/>
              <a:ext cx="321" cy="90"/>
            </a:xfrm>
            <a:custGeom>
              <a:avLst/>
              <a:gdLst>
                <a:gd name="T0" fmla="*/ 321 w 25"/>
                <a:gd name="T1" fmla="*/ 0 h 7"/>
                <a:gd name="T2" fmla="*/ 270 w 25"/>
                <a:gd name="T3" fmla="*/ 39 h 7"/>
                <a:gd name="T4" fmla="*/ 205 w 25"/>
                <a:gd name="T5" fmla="*/ 39 h 7"/>
                <a:gd name="T6" fmla="*/ 167 w 25"/>
                <a:gd name="T7" fmla="*/ 90 h 7"/>
                <a:gd name="T8" fmla="*/ 116 w 25"/>
                <a:gd name="T9" fmla="*/ 39 h 7"/>
                <a:gd name="T10" fmla="*/ 64 w 25"/>
                <a:gd name="T11" fmla="*/ 39 h 7"/>
                <a:gd name="T12" fmla="*/ 0 w 25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5" y="2"/>
                    <a:pt x="23" y="3"/>
                    <a:pt x="21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4" y="3"/>
                    <a:pt x="13" y="5"/>
                    <a:pt x="13" y="7"/>
                  </a:cubicBezTo>
                  <a:cubicBezTo>
                    <a:pt x="13" y="5"/>
                    <a:pt x="11" y="3"/>
                    <a:pt x="9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0" y="2"/>
                    <a:pt x="0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32" name="Oval 38"/>
            <p:cNvSpPr>
              <a:spLocks noChangeArrowheads="1"/>
            </p:cNvSpPr>
            <p:nvPr/>
          </p:nvSpPr>
          <p:spPr bwMode="auto">
            <a:xfrm>
              <a:off x="2911" y="2981"/>
              <a:ext cx="75" cy="7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33" name="Oval 39"/>
            <p:cNvSpPr>
              <a:spLocks noChangeArrowheads="1"/>
            </p:cNvSpPr>
            <p:nvPr/>
          </p:nvSpPr>
          <p:spPr bwMode="auto">
            <a:xfrm>
              <a:off x="2576" y="2981"/>
              <a:ext cx="75" cy="7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34" name="Rectangle 40"/>
            <p:cNvSpPr>
              <a:spLocks noChangeArrowheads="1"/>
            </p:cNvSpPr>
            <p:nvPr/>
          </p:nvSpPr>
          <p:spPr bwMode="auto">
            <a:xfrm>
              <a:off x="2654" y="3332"/>
              <a:ext cx="63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Shortage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Rent Control in the Short Run and in the Long Run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F3F6F9"/>
          </a:solidFill>
          <a:ln w="2238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F2F4F8"/>
          </a:solidFill>
          <a:ln w="2047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F1F4F7"/>
          </a:solidFill>
          <a:ln w="1841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F0F2F5"/>
          </a:solidFill>
          <a:ln w="1635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EF1F4"/>
          </a:solidFill>
          <a:ln w="1428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2495550" y="1892300"/>
            <a:ext cx="4675188" cy="42513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2393950" y="1789113"/>
            <a:ext cx="4694238" cy="4251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1" name="Freeform 17"/>
          <p:cNvSpPr>
            <a:spLocks/>
          </p:cNvSpPr>
          <p:nvPr/>
        </p:nvSpPr>
        <p:spPr bwMode="auto">
          <a:xfrm>
            <a:off x="2393950" y="1789113"/>
            <a:ext cx="4694238" cy="4251325"/>
          </a:xfrm>
          <a:custGeom>
            <a:avLst/>
            <a:gdLst>
              <a:gd name="T0" fmla="*/ 0 w 2957"/>
              <a:gd name="T1" fmla="*/ 0 h 2678"/>
              <a:gd name="T2" fmla="*/ 0 w 2957"/>
              <a:gd name="T3" fmla="*/ 4251325 h 2678"/>
              <a:gd name="T4" fmla="*/ 4694238 w 2957"/>
              <a:gd name="T5" fmla="*/ 4251325 h 26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57" h="2678">
                <a:moveTo>
                  <a:pt x="0" y="0"/>
                </a:moveTo>
                <a:lnTo>
                  <a:pt x="0" y="2678"/>
                </a:lnTo>
                <a:lnTo>
                  <a:pt x="2957" y="267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3040063" y="1131888"/>
            <a:ext cx="33448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(b) Rent Control in the Long Run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3067050" y="1401763"/>
            <a:ext cx="32940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(supply and demand are elastic)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2173288" y="60960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1630363" y="1747838"/>
            <a:ext cx="6604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Rental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1501775" y="2019300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1211263" y="2289175"/>
            <a:ext cx="10795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Apartment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5905500" y="6089650"/>
            <a:ext cx="11398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5843588" y="6359525"/>
            <a:ext cx="12001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Apartments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03194" name="Group 26"/>
          <p:cNvGrpSpPr>
            <a:grpSpLocks/>
          </p:cNvGrpSpPr>
          <p:nvPr/>
        </p:nvGrpSpPr>
        <p:grpSpPr bwMode="auto">
          <a:xfrm>
            <a:off x="2679700" y="3875088"/>
            <a:ext cx="4294188" cy="1395412"/>
            <a:chOff x="1688" y="2441"/>
            <a:chExt cx="2705" cy="879"/>
          </a:xfrm>
        </p:grpSpPr>
        <p:sp>
          <p:nvSpPr>
            <p:cNvPr id="129062" name="Line 27"/>
            <p:cNvSpPr>
              <a:spLocks noChangeShapeType="1"/>
            </p:cNvSpPr>
            <p:nvPr/>
          </p:nvSpPr>
          <p:spPr bwMode="auto">
            <a:xfrm>
              <a:off x="1688" y="2441"/>
              <a:ext cx="2173" cy="772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63" name="Rectangle 28"/>
            <p:cNvSpPr>
              <a:spLocks noChangeArrowheads="1"/>
            </p:cNvSpPr>
            <p:nvPr/>
          </p:nvSpPr>
          <p:spPr bwMode="auto">
            <a:xfrm>
              <a:off x="3878" y="3157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3197" name="Group 29"/>
          <p:cNvGrpSpPr>
            <a:grpSpLocks/>
          </p:cNvGrpSpPr>
          <p:nvPr/>
        </p:nvGrpSpPr>
        <p:grpSpPr bwMode="auto">
          <a:xfrm>
            <a:off x="2638425" y="3074988"/>
            <a:ext cx="4254500" cy="1882775"/>
            <a:chOff x="1662" y="1937"/>
            <a:chExt cx="2680" cy="1186"/>
          </a:xfrm>
        </p:grpSpPr>
        <p:sp>
          <p:nvSpPr>
            <p:cNvPr id="129060" name="Line 30"/>
            <p:cNvSpPr>
              <a:spLocks noChangeShapeType="1"/>
            </p:cNvSpPr>
            <p:nvPr/>
          </p:nvSpPr>
          <p:spPr bwMode="auto">
            <a:xfrm flipV="1">
              <a:off x="1662" y="2029"/>
              <a:ext cx="2237" cy="1094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61" name="Rectangle 31"/>
            <p:cNvSpPr>
              <a:spLocks noChangeArrowheads="1"/>
            </p:cNvSpPr>
            <p:nvPr/>
          </p:nvSpPr>
          <p:spPr bwMode="auto">
            <a:xfrm>
              <a:off x="3925" y="1937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3200" name="Group 32"/>
          <p:cNvGrpSpPr>
            <a:grpSpLocks/>
          </p:cNvGrpSpPr>
          <p:nvPr/>
        </p:nvGrpSpPr>
        <p:grpSpPr bwMode="auto">
          <a:xfrm>
            <a:off x="2393950" y="4491038"/>
            <a:ext cx="4470400" cy="304800"/>
            <a:chOff x="1508" y="2829"/>
            <a:chExt cx="2816" cy="192"/>
          </a:xfrm>
        </p:grpSpPr>
        <p:sp>
          <p:nvSpPr>
            <p:cNvPr id="129058" name="Line 33"/>
            <p:cNvSpPr>
              <a:spLocks noChangeShapeType="1"/>
            </p:cNvSpPr>
            <p:nvPr/>
          </p:nvSpPr>
          <p:spPr bwMode="auto">
            <a:xfrm flipH="1">
              <a:off x="1508" y="3020"/>
              <a:ext cx="2816" cy="1"/>
            </a:xfrm>
            <a:prstGeom prst="line">
              <a:avLst/>
            </a:prstGeom>
            <a:noFill/>
            <a:ln w="61913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59" name="Rectangle 34"/>
            <p:cNvSpPr>
              <a:spLocks noChangeArrowheads="1"/>
            </p:cNvSpPr>
            <p:nvPr/>
          </p:nvSpPr>
          <p:spPr bwMode="auto">
            <a:xfrm>
              <a:off x="3408" y="2829"/>
              <a:ext cx="89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Controlled rent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3203" name="Group 35"/>
          <p:cNvGrpSpPr>
            <a:grpSpLocks/>
          </p:cNvGrpSpPr>
          <p:nvPr/>
        </p:nvGrpSpPr>
        <p:grpSpPr bwMode="auto">
          <a:xfrm>
            <a:off x="2882900" y="4732338"/>
            <a:ext cx="2449513" cy="571500"/>
            <a:chOff x="1816" y="2981"/>
            <a:chExt cx="1543" cy="360"/>
          </a:xfrm>
        </p:grpSpPr>
        <p:sp>
          <p:nvSpPr>
            <p:cNvPr id="129054" name="Freeform 36"/>
            <p:cNvSpPr>
              <a:spLocks/>
            </p:cNvSpPr>
            <p:nvPr/>
          </p:nvSpPr>
          <p:spPr bwMode="auto">
            <a:xfrm>
              <a:off x="1855" y="3071"/>
              <a:ext cx="1453" cy="90"/>
            </a:xfrm>
            <a:custGeom>
              <a:avLst/>
              <a:gdLst>
                <a:gd name="T0" fmla="*/ 1453 w 113"/>
                <a:gd name="T1" fmla="*/ 0 h 7"/>
                <a:gd name="T2" fmla="*/ 1402 w 113"/>
                <a:gd name="T3" fmla="*/ 39 h 7"/>
                <a:gd name="T4" fmla="*/ 759 w 113"/>
                <a:gd name="T5" fmla="*/ 39 h 7"/>
                <a:gd name="T6" fmla="*/ 707 w 113"/>
                <a:gd name="T7" fmla="*/ 90 h 7"/>
                <a:gd name="T8" fmla="*/ 656 w 113"/>
                <a:gd name="T9" fmla="*/ 39 h 7"/>
                <a:gd name="T10" fmla="*/ 64 w 113"/>
                <a:gd name="T11" fmla="*/ 39 h 7"/>
                <a:gd name="T12" fmla="*/ 0 w 113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3" h="7">
                  <a:moveTo>
                    <a:pt x="113" y="0"/>
                  </a:moveTo>
                  <a:cubicBezTo>
                    <a:pt x="113" y="2"/>
                    <a:pt x="111" y="3"/>
                    <a:pt x="109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7" y="3"/>
                    <a:pt x="55" y="5"/>
                    <a:pt x="55" y="7"/>
                  </a:cubicBezTo>
                  <a:cubicBezTo>
                    <a:pt x="55" y="5"/>
                    <a:pt x="53" y="3"/>
                    <a:pt x="51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0" y="2"/>
                    <a:pt x="0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55" name="Oval 37"/>
            <p:cNvSpPr>
              <a:spLocks noChangeArrowheads="1"/>
            </p:cNvSpPr>
            <p:nvPr/>
          </p:nvSpPr>
          <p:spPr bwMode="auto">
            <a:xfrm>
              <a:off x="1816" y="2981"/>
              <a:ext cx="90" cy="9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56" name="Oval 38"/>
            <p:cNvSpPr>
              <a:spLocks noChangeArrowheads="1"/>
            </p:cNvSpPr>
            <p:nvPr/>
          </p:nvSpPr>
          <p:spPr bwMode="auto">
            <a:xfrm>
              <a:off x="3282" y="2981"/>
              <a:ext cx="77" cy="9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57" name="Rectangle 39"/>
            <p:cNvSpPr>
              <a:spLocks noChangeArrowheads="1"/>
            </p:cNvSpPr>
            <p:nvPr/>
          </p:nvSpPr>
          <p:spPr bwMode="auto">
            <a:xfrm>
              <a:off x="2290" y="3178"/>
              <a:ext cx="55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Shortage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31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A Market with a Price Floor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3F6F9"/>
          </a:solidFill>
          <a:ln w="2270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2F4F8"/>
          </a:solidFill>
          <a:ln w="2063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1F4F7"/>
          </a:solidFill>
          <a:ln w="1857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0F2F5"/>
          </a:solidFill>
          <a:ln w="1651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EF1F4"/>
          </a:solidFill>
          <a:ln w="1444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DEFF3"/>
          </a:solidFill>
          <a:ln w="1238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BEEF2"/>
          </a:solidFill>
          <a:ln w="1031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AECF1"/>
          </a:solidFill>
          <a:ln w="825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4" name="Rectangle 16"/>
          <p:cNvSpPr>
            <a:spLocks noChangeArrowheads="1"/>
          </p:cNvSpPr>
          <p:nvPr/>
        </p:nvSpPr>
        <p:spPr bwMode="auto">
          <a:xfrm>
            <a:off x="2479675" y="1679575"/>
            <a:ext cx="4902200" cy="4014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5" name="Rectangle 17"/>
          <p:cNvSpPr>
            <a:spLocks noChangeArrowheads="1"/>
          </p:cNvSpPr>
          <p:nvPr/>
        </p:nvSpPr>
        <p:spPr bwMode="auto">
          <a:xfrm>
            <a:off x="3209925" y="1141413"/>
            <a:ext cx="33020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(b) A Price Floor That Is Binding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66" name="Rectangle 18"/>
          <p:cNvSpPr>
            <a:spLocks noChangeArrowheads="1"/>
          </p:cNvSpPr>
          <p:nvPr/>
        </p:nvSpPr>
        <p:spPr bwMode="auto">
          <a:xfrm>
            <a:off x="6226175" y="5753100"/>
            <a:ext cx="11398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67" name="Rectangle 19"/>
          <p:cNvSpPr>
            <a:spLocks noChangeArrowheads="1"/>
          </p:cNvSpPr>
          <p:nvPr/>
        </p:nvSpPr>
        <p:spPr bwMode="auto">
          <a:xfrm>
            <a:off x="6323013" y="6027738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68" name="Rectangle 20"/>
          <p:cNvSpPr>
            <a:spLocks noChangeArrowheads="1"/>
          </p:cNvSpPr>
          <p:nvPr/>
        </p:nvSpPr>
        <p:spPr bwMode="auto">
          <a:xfrm>
            <a:off x="6715125" y="6302375"/>
            <a:ext cx="660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2260600" y="57594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1581150" y="1628775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71" name="Rectangle 23"/>
          <p:cNvSpPr>
            <a:spLocks noChangeArrowheads="1"/>
          </p:cNvSpPr>
          <p:nvPr/>
        </p:nvSpPr>
        <p:spPr bwMode="auto">
          <a:xfrm>
            <a:off x="1319213" y="1903413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0072" name="Rectangle 24"/>
          <p:cNvSpPr>
            <a:spLocks noChangeArrowheads="1"/>
          </p:cNvSpPr>
          <p:nvPr/>
        </p:nvSpPr>
        <p:spPr bwMode="auto">
          <a:xfrm>
            <a:off x="1835150" y="2179638"/>
            <a:ext cx="539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11385" name="Group 25"/>
          <p:cNvGrpSpPr>
            <a:grpSpLocks/>
          </p:cNvGrpSpPr>
          <p:nvPr/>
        </p:nvGrpSpPr>
        <p:grpSpPr bwMode="auto">
          <a:xfrm>
            <a:off x="4003675" y="2420938"/>
            <a:ext cx="3328988" cy="3005137"/>
            <a:chOff x="2522" y="1525"/>
            <a:chExt cx="2097" cy="1893"/>
          </a:xfrm>
        </p:grpSpPr>
        <p:sp>
          <p:nvSpPr>
            <p:cNvPr id="130108" name="Line 26"/>
            <p:cNvSpPr>
              <a:spLocks noChangeShapeType="1"/>
            </p:cNvSpPr>
            <p:nvPr/>
          </p:nvSpPr>
          <p:spPr bwMode="auto">
            <a:xfrm>
              <a:off x="2522" y="1525"/>
              <a:ext cx="1622" cy="1893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9" name="Rectangle 27"/>
            <p:cNvSpPr>
              <a:spLocks noChangeArrowheads="1"/>
            </p:cNvSpPr>
            <p:nvPr/>
          </p:nvSpPr>
          <p:spPr bwMode="auto">
            <a:xfrm>
              <a:off x="4104" y="3190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388" name="Group 28"/>
          <p:cNvGrpSpPr>
            <a:grpSpLocks/>
          </p:cNvGrpSpPr>
          <p:nvPr/>
        </p:nvGrpSpPr>
        <p:grpSpPr bwMode="auto">
          <a:xfrm>
            <a:off x="3819525" y="2103438"/>
            <a:ext cx="2986088" cy="3302000"/>
            <a:chOff x="2406" y="1325"/>
            <a:chExt cx="1881" cy="2080"/>
          </a:xfrm>
        </p:grpSpPr>
        <p:sp>
          <p:nvSpPr>
            <p:cNvPr id="130106" name="Line 29"/>
            <p:cNvSpPr>
              <a:spLocks noChangeShapeType="1"/>
            </p:cNvSpPr>
            <p:nvPr/>
          </p:nvSpPr>
          <p:spPr bwMode="auto">
            <a:xfrm flipV="1">
              <a:off x="2406" y="1512"/>
              <a:ext cx="1647" cy="1893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7" name="Rectangle 30"/>
            <p:cNvSpPr>
              <a:spLocks noChangeArrowheads="1"/>
            </p:cNvSpPr>
            <p:nvPr/>
          </p:nvSpPr>
          <p:spPr bwMode="auto">
            <a:xfrm>
              <a:off x="3870" y="1325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391" name="Group 31"/>
          <p:cNvGrpSpPr>
            <a:grpSpLocks/>
          </p:cNvGrpSpPr>
          <p:nvPr/>
        </p:nvGrpSpPr>
        <p:grpSpPr bwMode="auto">
          <a:xfrm>
            <a:off x="2136775" y="3044825"/>
            <a:ext cx="4953000" cy="739775"/>
            <a:chOff x="1346" y="1918"/>
            <a:chExt cx="3120" cy="466"/>
          </a:xfrm>
        </p:grpSpPr>
        <p:sp>
          <p:nvSpPr>
            <p:cNvPr id="130102" name="Line 32"/>
            <p:cNvSpPr>
              <a:spLocks noChangeShapeType="1"/>
            </p:cNvSpPr>
            <p:nvPr/>
          </p:nvSpPr>
          <p:spPr bwMode="auto">
            <a:xfrm flipH="1">
              <a:off x="1562" y="2005"/>
              <a:ext cx="2880" cy="1"/>
            </a:xfrm>
            <a:prstGeom prst="line">
              <a:avLst/>
            </a:prstGeom>
            <a:noFill/>
            <a:ln w="61913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3" name="Rectangle 33"/>
            <p:cNvSpPr>
              <a:spLocks noChangeArrowheads="1"/>
            </p:cNvSpPr>
            <p:nvPr/>
          </p:nvSpPr>
          <p:spPr bwMode="auto">
            <a:xfrm>
              <a:off x="1346" y="1918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$4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0104" name="Rectangle 34"/>
            <p:cNvSpPr>
              <a:spLocks noChangeArrowheads="1"/>
            </p:cNvSpPr>
            <p:nvPr/>
          </p:nvSpPr>
          <p:spPr bwMode="auto">
            <a:xfrm>
              <a:off x="4156" y="2048"/>
              <a:ext cx="3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0105" name="Rectangle 35"/>
            <p:cNvSpPr>
              <a:spLocks noChangeArrowheads="1"/>
            </p:cNvSpPr>
            <p:nvPr/>
          </p:nvSpPr>
          <p:spPr bwMode="auto">
            <a:xfrm>
              <a:off x="4178" y="2221"/>
              <a:ext cx="26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floor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396" name="Group 36"/>
          <p:cNvGrpSpPr>
            <a:grpSpLocks/>
          </p:cNvGrpSpPr>
          <p:nvPr/>
        </p:nvGrpSpPr>
        <p:grpSpPr bwMode="auto">
          <a:xfrm>
            <a:off x="4541838" y="3121025"/>
            <a:ext cx="241300" cy="2897188"/>
            <a:chOff x="2861" y="1966"/>
            <a:chExt cx="152" cy="1825"/>
          </a:xfrm>
        </p:grpSpPr>
        <p:sp>
          <p:nvSpPr>
            <p:cNvPr id="130099" name="Line 37"/>
            <p:cNvSpPr>
              <a:spLocks noChangeShapeType="1"/>
            </p:cNvSpPr>
            <p:nvPr/>
          </p:nvSpPr>
          <p:spPr bwMode="auto">
            <a:xfrm flipV="1">
              <a:off x="2937" y="2005"/>
              <a:ext cx="1" cy="1569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0" name="Oval 38"/>
            <p:cNvSpPr>
              <a:spLocks noChangeArrowheads="1"/>
            </p:cNvSpPr>
            <p:nvPr/>
          </p:nvSpPr>
          <p:spPr bwMode="auto">
            <a:xfrm>
              <a:off x="2899" y="196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1" name="Rectangle 39"/>
            <p:cNvSpPr>
              <a:spLocks noChangeArrowheads="1"/>
            </p:cNvSpPr>
            <p:nvPr/>
          </p:nvSpPr>
          <p:spPr bwMode="auto">
            <a:xfrm>
              <a:off x="2861" y="3628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80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400" name="Group 40"/>
          <p:cNvGrpSpPr>
            <a:grpSpLocks/>
          </p:cNvGrpSpPr>
          <p:nvPr/>
        </p:nvGrpSpPr>
        <p:grpSpPr bwMode="auto">
          <a:xfrm>
            <a:off x="4130675" y="6089650"/>
            <a:ext cx="1023938" cy="533400"/>
            <a:chOff x="2602" y="3836"/>
            <a:chExt cx="645" cy="336"/>
          </a:xfrm>
        </p:grpSpPr>
        <p:sp>
          <p:nvSpPr>
            <p:cNvPr id="130097" name="Rectangle 41"/>
            <p:cNvSpPr>
              <a:spLocks noChangeArrowheads="1"/>
            </p:cNvSpPr>
            <p:nvPr/>
          </p:nvSpPr>
          <p:spPr bwMode="auto">
            <a:xfrm>
              <a:off x="2671" y="383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0098" name="Rectangle 42"/>
            <p:cNvSpPr>
              <a:spLocks noChangeArrowheads="1"/>
            </p:cNvSpPr>
            <p:nvPr/>
          </p:nvSpPr>
          <p:spPr bwMode="auto">
            <a:xfrm>
              <a:off x="2602" y="4009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403" name="Group 43"/>
          <p:cNvGrpSpPr>
            <a:grpSpLocks/>
          </p:cNvGrpSpPr>
          <p:nvPr/>
        </p:nvGrpSpPr>
        <p:grpSpPr bwMode="auto">
          <a:xfrm>
            <a:off x="5573713" y="3121025"/>
            <a:ext cx="361950" cy="2897188"/>
            <a:chOff x="3511" y="1966"/>
            <a:chExt cx="228" cy="1825"/>
          </a:xfrm>
        </p:grpSpPr>
        <p:sp>
          <p:nvSpPr>
            <p:cNvPr id="130094" name="Line 44"/>
            <p:cNvSpPr>
              <a:spLocks noChangeShapeType="1"/>
            </p:cNvSpPr>
            <p:nvPr/>
          </p:nvSpPr>
          <p:spPr bwMode="auto">
            <a:xfrm flipV="1">
              <a:off x="3625" y="2005"/>
              <a:ext cx="1" cy="1569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5" name="Oval 45"/>
            <p:cNvSpPr>
              <a:spLocks noChangeArrowheads="1"/>
            </p:cNvSpPr>
            <p:nvPr/>
          </p:nvSpPr>
          <p:spPr bwMode="auto">
            <a:xfrm>
              <a:off x="3573" y="196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6" name="Rectangle 46"/>
            <p:cNvSpPr>
              <a:spLocks noChangeArrowheads="1"/>
            </p:cNvSpPr>
            <p:nvPr/>
          </p:nvSpPr>
          <p:spPr bwMode="auto">
            <a:xfrm>
              <a:off x="3511" y="3628"/>
              <a:ext cx="2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120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407" name="Group 47"/>
          <p:cNvGrpSpPr>
            <a:grpSpLocks/>
          </p:cNvGrpSpPr>
          <p:nvPr/>
        </p:nvGrpSpPr>
        <p:grpSpPr bwMode="auto">
          <a:xfrm>
            <a:off x="5353050" y="6089650"/>
            <a:ext cx="806450" cy="533400"/>
            <a:chOff x="3372" y="3836"/>
            <a:chExt cx="508" cy="336"/>
          </a:xfrm>
        </p:grpSpPr>
        <p:sp>
          <p:nvSpPr>
            <p:cNvPr id="130092" name="Rectangle 48"/>
            <p:cNvSpPr>
              <a:spLocks noChangeArrowheads="1"/>
            </p:cNvSpPr>
            <p:nvPr/>
          </p:nvSpPr>
          <p:spPr bwMode="auto">
            <a:xfrm>
              <a:off x="3372" y="383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Quantity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0093" name="Rectangle 49"/>
            <p:cNvSpPr>
              <a:spLocks noChangeArrowheads="1"/>
            </p:cNvSpPr>
            <p:nvPr/>
          </p:nvSpPr>
          <p:spPr bwMode="auto">
            <a:xfrm>
              <a:off x="3372" y="4009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410" name="Group 50"/>
          <p:cNvGrpSpPr>
            <a:grpSpLocks/>
          </p:cNvGrpSpPr>
          <p:nvPr/>
        </p:nvGrpSpPr>
        <p:grpSpPr bwMode="auto">
          <a:xfrm>
            <a:off x="1304925" y="3922713"/>
            <a:ext cx="1068388" cy="892175"/>
            <a:chOff x="822" y="2471"/>
            <a:chExt cx="673" cy="562"/>
          </a:xfrm>
        </p:grpSpPr>
        <p:sp>
          <p:nvSpPr>
            <p:cNvPr id="130089" name="Line 51"/>
            <p:cNvSpPr>
              <a:spLocks noChangeShapeType="1"/>
            </p:cNvSpPr>
            <p:nvPr/>
          </p:nvSpPr>
          <p:spPr bwMode="auto">
            <a:xfrm flipH="1">
              <a:off x="1212" y="2471"/>
              <a:ext cx="208" cy="19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90" name="Rectangle 52"/>
            <p:cNvSpPr>
              <a:spLocks noChangeArrowheads="1"/>
            </p:cNvSpPr>
            <p:nvPr/>
          </p:nvSpPr>
          <p:spPr bwMode="auto">
            <a:xfrm>
              <a:off x="822" y="2697"/>
              <a:ext cx="67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Equilibrium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0091" name="Rectangle 53"/>
            <p:cNvSpPr>
              <a:spLocks noChangeArrowheads="1"/>
            </p:cNvSpPr>
            <p:nvPr/>
          </p:nvSpPr>
          <p:spPr bwMode="auto">
            <a:xfrm>
              <a:off x="1013" y="2870"/>
              <a:ext cx="2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price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11414" name="Group 54"/>
          <p:cNvGrpSpPr>
            <a:grpSpLocks/>
          </p:cNvGrpSpPr>
          <p:nvPr/>
        </p:nvGrpSpPr>
        <p:grpSpPr bwMode="auto">
          <a:xfrm>
            <a:off x="4683125" y="2652713"/>
            <a:ext cx="1030288" cy="427037"/>
            <a:chOff x="2950" y="1671"/>
            <a:chExt cx="649" cy="269"/>
          </a:xfrm>
        </p:grpSpPr>
        <p:sp>
          <p:nvSpPr>
            <p:cNvPr id="130087" name="Freeform 55"/>
            <p:cNvSpPr>
              <a:spLocks/>
            </p:cNvSpPr>
            <p:nvPr/>
          </p:nvSpPr>
          <p:spPr bwMode="auto">
            <a:xfrm>
              <a:off x="2950" y="1862"/>
              <a:ext cx="649" cy="78"/>
            </a:xfrm>
            <a:custGeom>
              <a:avLst/>
              <a:gdLst>
                <a:gd name="T0" fmla="*/ 649 w 50"/>
                <a:gd name="T1" fmla="*/ 78 h 6"/>
                <a:gd name="T2" fmla="*/ 597 w 50"/>
                <a:gd name="T3" fmla="*/ 39 h 6"/>
                <a:gd name="T4" fmla="*/ 363 w 50"/>
                <a:gd name="T5" fmla="*/ 39 h 6"/>
                <a:gd name="T6" fmla="*/ 325 w 50"/>
                <a:gd name="T7" fmla="*/ 0 h 6"/>
                <a:gd name="T8" fmla="*/ 286 w 50"/>
                <a:gd name="T9" fmla="*/ 39 h 6"/>
                <a:gd name="T10" fmla="*/ 52 w 50"/>
                <a:gd name="T11" fmla="*/ 39 h 6"/>
                <a:gd name="T12" fmla="*/ 0 w 50"/>
                <a:gd name="T13" fmla="*/ 78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6">
                  <a:moveTo>
                    <a:pt x="50" y="6"/>
                  </a:moveTo>
                  <a:cubicBezTo>
                    <a:pt x="50" y="4"/>
                    <a:pt x="47" y="3"/>
                    <a:pt x="46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3"/>
                    <a:pt x="25" y="1"/>
                    <a:pt x="25" y="0"/>
                  </a:cubicBezTo>
                  <a:cubicBezTo>
                    <a:pt x="25" y="1"/>
                    <a:pt x="23" y="3"/>
                    <a:pt x="2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4"/>
                    <a:pt x="0" y="6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8" name="Rectangle 56"/>
            <p:cNvSpPr>
              <a:spLocks noChangeArrowheads="1"/>
            </p:cNvSpPr>
            <p:nvPr/>
          </p:nvSpPr>
          <p:spPr bwMode="auto">
            <a:xfrm>
              <a:off x="3035" y="1671"/>
              <a:ext cx="46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Surplus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0082" name="Freeform 57"/>
          <p:cNvSpPr>
            <a:spLocks/>
          </p:cNvSpPr>
          <p:nvPr/>
        </p:nvSpPr>
        <p:spPr bwMode="auto">
          <a:xfrm>
            <a:off x="2473325" y="1679575"/>
            <a:ext cx="4902200" cy="4014788"/>
          </a:xfrm>
          <a:custGeom>
            <a:avLst/>
            <a:gdLst>
              <a:gd name="T0" fmla="*/ 0 w 3088"/>
              <a:gd name="T1" fmla="*/ 0 h 2529"/>
              <a:gd name="T2" fmla="*/ 0 w 3088"/>
              <a:gd name="T3" fmla="*/ 4014788 h 2529"/>
              <a:gd name="T4" fmla="*/ 4902200 w 3088"/>
              <a:gd name="T5" fmla="*/ 4014788 h 25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88" h="2529">
                <a:moveTo>
                  <a:pt x="0" y="0"/>
                </a:moveTo>
                <a:lnTo>
                  <a:pt x="0" y="2529"/>
                </a:lnTo>
                <a:lnTo>
                  <a:pt x="3088" y="252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1418" name="Group 58"/>
          <p:cNvGrpSpPr>
            <a:grpSpLocks/>
          </p:cNvGrpSpPr>
          <p:nvPr/>
        </p:nvGrpSpPr>
        <p:grpSpPr bwMode="auto">
          <a:xfrm>
            <a:off x="2260600" y="3697288"/>
            <a:ext cx="3013075" cy="258762"/>
            <a:chOff x="1424" y="2329"/>
            <a:chExt cx="1898" cy="163"/>
          </a:xfrm>
        </p:grpSpPr>
        <p:sp>
          <p:nvSpPr>
            <p:cNvPr id="130084" name="Line 59"/>
            <p:cNvSpPr>
              <a:spLocks noChangeShapeType="1"/>
            </p:cNvSpPr>
            <p:nvPr/>
          </p:nvSpPr>
          <p:spPr bwMode="auto">
            <a:xfrm flipH="1">
              <a:off x="1562" y="2407"/>
              <a:ext cx="1713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5" name="Oval 60"/>
            <p:cNvSpPr>
              <a:spLocks noChangeArrowheads="1"/>
            </p:cNvSpPr>
            <p:nvPr/>
          </p:nvSpPr>
          <p:spPr bwMode="auto">
            <a:xfrm>
              <a:off x="3236" y="2355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86" name="Rectangle 61"/>
            <p:cNvSpPr>
              <a:spLocks noChangeArrowheads="1"/>
            </p:cNvSpPr>
            <p:nvPr/>
          </p:nvSpPr>
          <p:spPr bwMode="auto">
            <a:xfrm>
              <a:off x="1424" y="232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53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1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1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3" descr="A:\uemploy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24828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Minimum Wage</a:t>
            </a:r>
            <a:endParaRPr lang="en-US"/>
          </a:p>
        </p:txBody>
      </p:sp>
      <p:sp>
        <p:nvSpPr>
          <p:cNvPr id="1310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important example of a price floor is the minimum wage.  Minimum wage laws dictate the lowest price possible for labor that any employer may pay.</a:t>
            </a:r>
          </a:p>
        </p:txBody>
      </p:sp>
    </p:spTree>
    <p:extLst>
      <p:ext uri="{BB962C8B-B14F-4D97-AF65-F5344CB8AC3E}">
        <p14:creationId xmlns:p14="http://schemas.microsoft.com/office/powerpoint/2010/main" val="1908272910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How the Minimum Wage Affects the Labor Market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F3F6F9"/>
          </a:solidFill>
          <a:ln w="2397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F2F4F8"/>
          </a:solidFill>
          <a:ln w="2190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F1F4F7"/>
          </a:solidFill>
          <a:ln w="1968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F0F2F5"/>
          </a:solidFill>
          <a:ln w="1746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EF1F4"/>
          </a:solidFill>
          <a:ln w="1524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DEFF3"/>
          </a:solidFill>
          <a:ln w="1317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BEEF2"/>
          </a:solidFill>
          <a:ln w="1095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AECF1"/>
          </a:solidFill>
          <a:ln w="873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9EBF0"/>
          </a:solidFill>
          <a:ln w="650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7EAEF"/>
          </a:solidFill>
          <a:ln w="4445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2152650" y="1536700"/>
            <a:ext cx="5200650" cy="4244975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043113" y="1428750"/>
            <a:ext cx="5200650" cy="4264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6102350" y="5795963"/>
            <a:ext cx="1139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Quantity of</a:t>
            </a:r>
          </a:p>
          <a:p>
            <a:r>
              <a:rPr lang="en-US" sz="1700" b="1">
                <a:solidFill>
                  <a:srgbClr val="000000"/>
                </a:solidFill>
              </a:rPr>
              <a:t>Labor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1398588" y="1431925"/>
            <a:ext cx="5762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700" b="1">
                <a:solidFill>
                  <a:srgbClr val="000000"/>
                </a:solidFill>
              </a:rPr>
              <a:t>Wage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1905000" y="57038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900116" name="Group 20"/>
          <p:cNvGrpSpPr>
            <a:grpSpLocks/>
          </p:cNvGrpSpPr>
          <p:nvPr/>
        </p:nvGrpSpPr>
        <p:grpSpPr bwMode="auto">
          <a:xfrm>
            <a:off x="2654300" y="2466975"/>
            <a:ext cx="4343400" cy="2941638"/>
            <a:chOff x="1672" y="1554"/>
            <a:chExt cx="2736" cy="1853"/>
          </a:xfrm>
        </p:grpSpPr>
        <p:sp>
          <p:nvSpPr>
            <p:cNvPr id="132136" name="Line 21"/>
            <p:cNvSpPr>
              <a:spLocks noChangeShapeType="1"/>
            </p:cNvSpPr>
            <p:nvPr/>
          </p:nvSpPr>
          <p:spPr bwMode="auto">
            <a:xfrm flipV="1">
              <a:off x="1672" y="1685"/>
              <a:ext cx="2286" cy="1722"/>
            </a:xfrm>
            <a:prstGeom prst="line">
              <a:avLst/>
            </a:prstGeom>
            <a:noFill/>
            <a:ln w="650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37" name="Rectangle 22"/>
            <p:cNvSpPr>
              <a:spLocks noChangeArrowheads="1"/>
            </p:cNvSpPr>
            <p:nvPr/>
          </p:nvSpPr>
          <p:spPr bwMode="auto">
            <a:xfrm>
              <a:off x="3991" y="1554"/>
              <a:ext cx="41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Labor</a:t>
              </a:r>
            </a:p>
            <a:p>
              <a:r>
                <a:rPr lang="en-US" sz="1700">
                  <a:solidFill>
                    <a:srgbClr val="000000"/>
                  </a:solidFill>
                </a:rPr>
                <a:t>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0119" name="Group 23"/>
          <p:cNvGrpSpPr>
            <a:grpSpLocks/>
          </p:cNvGrpSpPr>
          <p:nvPr/>
        </p:nvGrpSpPr>
        <p:grpSpPr bwMode="auto">
          <a:xfrm>
            <a:off x="3487738" y="2819400"/>
            <a:ext cx="1562100" cy="687388"/>
            <a:chOff x="2197" y="1776"/>
            <a:chExt cx="984" cy="433"/>
          </a:xfrm>
        </p:grpSpPr>
        <p:sp>
          <p:nvSpPr>
            <p:cNvPr id="132134" name="Freeform 24"/>
            <p:cNvSpPr>
              <a:spLocks/>
            </p:cNvSpPr>
            <p:nvPr/>
          </p:nvSpPr>
          <p:spPr bwMode="auto">
            <a:xfrm>
              <a:off x="2237" y="2112"/>
              <a:ext cx="908" cy="97"/>
            </a:xfrm>
            <a:custGeom>
              <a:avLst/>
              <a:gdLst>
                <a:gd name="T0" fmla="*/ 908 w 66"/>
                <a:gd name="T1" fmla="*/ 97 h 7"/>
                <a:gd name="T2" fmla="*/ 839 w 66"/>
                <a:gd name="T3" fmla="*/ 42 h 7"/>
                <a:gd name="T4" fmla="*/ 495 w 66"/>
                <a:gd name="T5" fmla="*/ 42 h 7"/>
                <a:gd name="T6" fmla="*/ 454 w 66"/>
                <a:gd name="T7" fmla="*/ 0 h 7"/>
                <a:gd name="T8" fmla="*/ 399 w 66"/>
                <a:gd name="T9" fmla="*/ 42 h 7"/>
                <a:gd name="T10" fmla="*/ 55 w 66"/>
                <a:gd name="T11" fmla="*/ 42 h 7"/>
                <a:gd name="T12" fmla="*/ 0 w 66"/>
                <a:gd name="T13" fmla="*/ 97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7">
                  <a:moveTo>
                    <a:pt x="66" y="7"/>
                  </a:moveTo>
                  <a:cubicBezTo>
                    <a:pt x="66" y="5"/>
                    <a:pt x="63" y="3"/>
                    <a:pt x="61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4" y="3"/>
                    <a:pt x="33" y="2"/>
                    <a:pt x="33" y="0"/>
                  </a:cubicBezTo>
                  <a:cubicBezTo>
                    <a:pt x="33" y="2"/>
                    <a:pt x="31" y="3"/>
                    <a:pt x="2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7"/>
                  </a:cubicBez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35" name="Rectangle 25"/>
            <p:cNvSpPr>
              <a:spLocks noChangeArrowheads="1"/>
            </p:cNvSpPr>
            <p:nvPr/>
          </p:nvSpPr>
          <p:spPr bwMode="auto">
            <a:xfrm>
              <a:off x="2197" y="1776"/>
              <a:ext cx="98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Labor surplus</a:t>
              </a:r>
            </a:p>
            <a:p>
              <a:pPr algn="ctr"/>
              <a:r>
                <a:rPr lang="en-US" sz="1700">
                  <a:solidFill>
                    <a:srgbClr val="000000"/>
                  </a:solidFill>
                </a:rPr>
                <a:t>(unemployment)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0122" name="Group 26"/>
          <p:cNvGrpSpPr>
            <a:grpSpLocks/>
          </p:cNvGrpSpPr>
          <p:nvPr/>
        </p:nvGrpSpPr>
        <p:grpSpPr bwMode="auto">
          <a:xfrm>
            <a:off x="2255838" y="2681288"/>
            <a:ext cx="4479925" cy="2955925"/>
            <a:chOff x="1421" y="1689"/>
            <a:chExt cx="2822" cy="1862"/>
          </a:xfrm>
        </p:grpSpPr>
        <p:sp>
          <p:nvSpPr>
            <p:cNvPr id="132132" name="Rectangle 27"/>
            <p:cNvSpPr>
              <a:spLocks noChangeArrowheads="1"/>
            </p:cNvSpPr>
            <p:nvPr/>
          </p:nvSpPr>
          <p:spPr bwMode="auto">
            <a:xfrm>
              <a:off x="3750" y="3225"/>
              <a:ext cx="49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Labor</a:t>
              </a:r>
            </a:p>
            <a:p>
              <a:r>
                <a:rPr lang="en-US" sz="1700">
                  <a:solidFill>
                    <a:srgbClr val="000000"/>
                  </a:solidFill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2133" name="Line 28"/>
            <p:cNvSpPr>
              <a:spLocks noChangeShapeType="1"/>
            </p:cNvSpPr>
            <p:nvPr/>
          </p:nvSpPr>
          <p:spPr bwMode="auto">
            <a:xfrm flipH="1" flipV="1">
              <a:off x="1421" y="1689"/>
              <a:ext cx="2286" cy="1722"/>
            </a:xfrm>
            <a:prstGeom prst="line">
              <a:avLst/>
            </a:prstGeom>
            <a:noFill/>
            <a:ln w="650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0125" name="Group 29"/>
          <p:cNvGrpSpPr>
            <a:grpSpLocks/>
          </p:cNvGrpSpPr>
          <p:nvPr/>
        </p:nvGrpSpPr>
        <p:grpSpPr bwMode="auto">
          <a:xfrm>
            <a:off x="1049338" y="3389313"/>
            <a:ext cx="5341937" cy="517525"/>
            <a:chOff x="661" y="2135"/>
            <a:chExt cx="3365" cy="326"/>
          </a:xfrm>
        </p:grpSpPr>
        <p:sp>
          <p:nvSpPr>
            <p:cNvPr id="132130" name="Line 30"/>
            <p:cNvSpPr>
              <a:spLocks noChangeShapeType="1"/>
            </p:cNvSpPr>
            <p:nvPr/>
          </p:nvSpPr>
          <p:spPr bwMode="auto">
            <a:xfrm flipH="1">
              <a:off x="1287" y="2291"/>
              <a:ext cx="2739" cy="1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31" name="Rectangle 31"/>
            <p:cNvSpPr>
              <a:spLocks noChangeArrowheads="1"/>
            </p:cNvSpPr>
            <p:nvPr/>
          </p:nvSpPr>
          <p:spPr bwMode="auto">
            <a:xfrm>
              <a:off x="661" y="2135"/>
              <a:ext cx="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Minimum</a:t>
              </a:r>
            </a:p>
            <a:p>
              <a:pPr algn="ctr"/>
              <a:r>
                <a:rPr lang="en-US" sz="1700">
                  <a:solidFill>
                    <a:srgbClr val="000000"/>
                  </a:solidFill>
                </a:rPr>
                <a:t>wage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00128" name="Group 32"/>
          <p:cNvGrpSpPr>
            <a:grpSpLocks/>
          </p:cNvGrpSpPr>
          <p:nvPr/>
        </p:nvGrpSpPr>
        <p:grpSpPr bwMode="auto">
          <a:xfrm>
            <a:off x="3005138" y="3571875"/>
            <a:ext cx="1023937" cy="2741613"/>
            <a:chOff x="1893" y="2250"/>
            <a:chExt cx="645" cy="1727"/>
          </a:xfrm>
        </p:grpSpPr>
        <p:sp>
          <p:nvSpPr>
            <p:cNvPr id="132126" name="Rectangle 33"/>
            <p:cNvSpPr>
              <a:spLocks noChangeArrowheads="1"/>
            </p:cNvSpPr>
            <p:nvPr/>
          </p:nvSpPr>
          <p:spPr bwMode="auto">
            <a:xfrm>
              <a:off x="1893" y="3651"/>
              <a:ext cx="64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Quantity</a:t>
              </a:r>
            </a:p>
            <a:p>
              <a:pPr algn="ctr"/>
              <a:r>
                <a:rPr lang="en-US" sz="1700">
                  <a:solidFill>
                    <a:srgbClr val="000000"/>
                  </a:solidFill>
                </a:rPr>
                <a:t>demanded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32127" name="Group 34"/>
            <p:cNvGrpSpPr>
              <a:grpSpLocks/>
            </p:cNvGrpSpPr>
            <p:nvPr/>
          </p:nvGrpSpPr>
          <p:grpSpPr bwMode="auto">
            <a:xfrm>
              <a:off x="2182" y="2250"/>
              <a:ext cx="82" cy="1323"/>
              <a:chOff x="2182" y="2250"/>
              <a:chExt cx="82" cy="1323"/>
            </a:xfrm>
          </p:grpSpPr>
          <p:sp>
            <p:nvSpPr>
              <p:cNvPr id="132128" name="Line 35"/>
              <p:cNvSpPr>
                <a:spLocks noChangeShapeType="1"/>
              </p:cNvSpPr>
              <p:nvPr/>
            </p:nvSpPr>
            <p:spPr bwMode="auto">
              <a:xfrm flipV="1">
                <a:off x="2223" y="2291"/>
                <a:ext cx="1" cy="128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29" name="Oval 36"/>
              <p:cNvSpPr>
                <a:spLocks noChangeArrowheads="1"/>
              </p:cNvSpPr>
              <p:nvPr/>
            </p:nvSpPr>
            <p:spPr bwMode="auto">
              <a:xfrm>
                <a:off x="2182" y="2250"/>
                <a:ext cx="82" cy="8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00133" name="Group 37"/>
          <p:cNvGrpSpPr>
            <a:grpSpLocks/>
          </p:cNvGrpSpPr>
          <p:nvPr/>
        </p:nvGrpSpPr>
        <p:grpSpPr bwMode="auto">
          <a:xfrm>
            <a:off x="4605338" y="3571875"/>
            <a:ext cx="806450" cy="2741613"/>
            <a:chOff x="2901" y="2250"/>
            <a:chExt cx="508" cy="1727"/>
          </a:xfrm>
        </p:grpSpPr>
        <p:sp>
          <p:nvSpPr>
            <p:cNvPr id="132123" name="Line 38"/>
            <p:cNvSpPr>
              <a:spLocks noChangeShapeType="1"/>
            </p:cNvSpPr>
            <p:nvPr/>
          </p:nvSpPr>
          <p:spPr bwMode="auto">
            <a:xfrm flipV="1">
              <a:off x="3159" y="2291"/>
              <a:ext cx="1" cy="128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24" name="Oval 39"/>
            <p:cNvSpPr>
              <a:spLocks noChangeArrowheads="1"/>
            </p:cNvSpPr>
            <p:nvPr/>
          </p:nvSpPr>
          <p:spPr bwMode="auto">
            <a:xfrm>
              <a:off x="3118" y="2250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25" name="Rectangle 40"/>
            <p:cNvSpPr>
              <a:spLocks noChangeArrowheads="1"/>
            </p:cNvSpPr>
            <p:nvPr/>
          </p:nvSpPr>
          <p:spPr bwMode="auto">
            <a:xfrm>
              <a:off x="2901" y="3651"/>
              <a:ext cx="5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Quantity</a:t>
              </a:r>
            </a:p>
            <a:p>
              <a:pPr algn="ctr"/>
              <a:r>
                <a:rPr lang="en-US" sz="1700">
                  <a:solidFill>
                    <a:srgbClr val="000000"/>
                  </a:solidFill>
                </a:rPr>
                <a:t>supplied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2122" name="Freeform 41"/>
          <p:cNvSpPr>
            <a:spLocks/>
          </p:cNvSpPr>
          <p:nvPr/>
        </p:nvSpPr>
        <p:spPr bwMode="auto">
          <a:xfrm>
            <a:off x="2043113" y="1428750"/>
            <a:ext cx="5200650" cy="4264025"/>
          </a:xfrm>
          <a:custGeom>
            <a:avLst/>
            <a:gdLst>
              <a:gd name="T0" fmla="*/ 0 w 3276"/>
              <a:gd name="T1" fmla="*/ 0 h 2686"/>
              <a:gd name="T2" fmla="*/ 0 w 3276"/>
              <a:gd name="T3" fmla="*/ 4264025 h 2686"/>
              <a:gd name="T4" fmla="*/ 5200650 w 3276"/>
              <a:gd name="T5" fmla="*/ 4264025 h 26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6" h="2686">
                <a:moveTo>
                  <a:pt x="0" y="0"/>
                </a:moveTo>
                <a:lnTo>
                  <a:pt x="0" y="2686"/>
                </a:lnTo>
                <a:lnTo>
                  <a:pt x="3276" y="268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8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0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87EE-EACC-421F-97F2-B1D10357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Tariffs and Quotas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B82A5-6FD0-4B0B-8B8A-0CC0B2202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Domestic Supply VS Domestic Demand</a:t>
            </a:r>
          </a:p>
          <a:p>
            <a:r>
              <a:rPr lang="en-US" dirty="0"/>
              <a:t>Why do we restrict trade?</a:t>
            </a:r>
          </a:p>
          <a:p>
            <a:r>
              <a:rPr lang="en-US" dirty="0"/>
              <a:t>How do we restrict trade?</a:t>
            </a:r>
          </a:p>
          <a:p>
            <a:r>
              <a:rPr lang="en-US"/>
              <a:t>Results???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6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Demand Curve: The Relationship between Price and Quantity Demanded</a:t>
            </a:r>
            <a:endParaRPr lang="en-US" altLang="en-US"/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Demand Schedule 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demand schedule</a:t>
            </a:r>
            <a:r>
              <a:rPr lang="en-US" altLang="en-US"/>
              <a:t> is a table that shows the relationship between the price of the good and the quantity demanded. </a:t>
            </a:r>
          </a:p>
        </p:txBody>
      </p:sp>
    </p:spTree>
    <p:extLst>
      <p:ext uri="{BB962C8B-B14F-4D97-AF65-F5344CB8AC3E}">
        <p14:creationId xmlns:p14="http://schemas.microsoft.com/office/powerpoint/2010/main" val="3927850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of one currency relative to another currency</a:t>
            </a:r>
          </a:p>
          <a:p>
            <a:r>
              <a:rPr lang="en-US" dirty="0"/>
              <a:t>Floating exchange rate</a:t>
            </a:r>
          </a:p>
          <a:p>
            <a:pPr lvl="1"/>
            <a:r>
              <a:rPr lang="en-US" dirty="0"/>
              <a:t>Value is determined by supply and demand of currency on the foreign exchange market</a:t>
            </a:r>
          </a:p>
          <a:p>
            <a:pPr lvl="1"/>
            <a:r>
              <a:rPr lang="en-US" dirty="0"/>
              <a:t>Appreciate = Value is up relative to other currencies</a:t>
            </a:r>
          </a:p>
          <a:p>
            <a:pPr lvl="1"/>
            <a:r>
              <a:rPr lang="en-US" dirty="0"/>
              <a:t>Depreciate = Value is down relative to other currencies</a:t>
            </a:r>
          </a:p>
        </p:txBody>
      </p:sp>
    </p:spTree>
    <p:extLst>
      <p:ext uri="{BB962C8B-B14F-4D97-AF65-F5344CB8AC3E}">
        <p14:creationId xmlns:p14="http://schemas.microsoft.com/office/powerpoint/2010/main" val="4152461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Appreciating currency makes</a:t>
            </a:r>
          </a:p>
          <a:p>
            <a:pPr lvl="1"/>
            <a:r>
              <a:rPr lang="en-US" dirty="0"/>
              <a:t>Exports more expensive for foreigners </a:t>
            </a:r>
          </a:p>
          <a:p>
            <a:pPr lvl="1"/>
            <a:r>
              <a:rPr lang="en-US" dirty="0"/>
              <a:t>Imports cheaper for Americans</a:t>
            </a:r>
          </a:p>
          <a:p>
            <a:r>
              <a:rPr lang="en-US" dirty="0"/>
              <a:t>Depreciating currency makes</a:t>
            </a:r>
          </a:p>
          <a:p>
            <a:pPr lvl="1"/>
            <a:r>
              <a:rPr lang="en-US" dirty="0"/>
              <a:t>Exports cheaper for foreigners </a:t>
            </a:r>
          </a:p>
          <a:p>
            <a:pPr lvl="1"/>
            <a:r>
              <a:rPr lang="en-US" dirty="0"/>
              <a:t>Imports more expensive for Americans</a:t>
            </a:r>
          </a:p>
        </p:txBody>
      </p:sp>
    </p:spTree>
    <p:extLst>
      <p:ext uri="{BB962C8B-B14F-4D97-AF65-F5344CB8AC3E}">
        <p14:creationId xmlns:p14="http://schemas.microsoft.com/office/powerpoint/2010/main" val="39722628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Exports and/or Falling Imports</a:t>
            </a:r>
          </a:p>
          <a:p>
            <a:pPr lvl="1"/>
            <a:r>
              <a:rPr lang="en-US" dirty="0"/>
              <a:t>Make currency appreciate</a:t>
            </a:r>
          </a:p>
          <a:p>
            <a:r>
              <a:rPr lang="en-US" dirty="0"/>
              <a:t>Falling Exports and/or Rising Imports</a:t>
            </a:r>
          </a:p>
          <a:p>
            <a:pPr lvl="1"/>
            <a:r>
              <a:rPr lang="en-US" dirty="0"/>
              <a:t>Make currency depreciate</a:t>
            </a:r>
          </a:p>
        </p:txBody>
      </p:sp>
    </p:spTree>
    <p:extLst>
      <p:ext uri="{BB962C8B-B14F-4D97-AF65-F5344CB8AC3E}">
        <p14:creationId xmlns:p14="http://schemas.microsoft.com/office/powerpoint/2010/main" val="4123852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Determinants</a:t>
            </a:r>
          </a:p>
          <a:p>
            <a:pPr lvl="1"/>
            <a:r>
              <a:rPr lang="en-US" dirty="0"/>
              <a:t>Changes in tastes for goods</a:t>
            </a:r>
          </a:p>
          <a:p>
            <a:pPr lvl="1"/>
            <a:r>
              <a:rPr lang="en-US" dirty="0"/>
              <a:t>Relative income changes</a:t>
            </a:r>
          </a:p>
          <a:p>
            <a:pPr lvl="1"/>
            <a:r>
              <a:rPr lang="en-US" dirty="0"/>
              <a:t>Relative price changes</a:t>
            </a:r>
          </a:p>
        </p:txBody>
      </p:sp>
    </p:spTree>
    <p:extLst>
      <p:ext uri="{BB962C8B-B14F-4D97-AF65-F5344CB8AC3E}">
        <p14:creationId xmlns:p14="http://schemas.microsoft.com/office/powerpoint/2010/main" val="81773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"/>
          <a:stretch>
            <a:fillRect/>
          </a:stretch>
        </p:blipFill>
        <p:spPr bwMode="auto">
          <a:xfrm>
            <a:off x="1143000" y="1524000"/>
            <a:ext cx="713898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00" name="Picture 5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48013"/>
            <a:ext cx="1325563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6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24213"/>
            <a:ext cx="1325563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Catherine’s Demand Schedule</a:t>
            </a:r>
          </a:p>
        </p:txBody>
      </p:sp>
    </p:spTree>
    <p:extLst>
      <p:ext uri="{BB962C8B-B14F-4D97-AF65-F5344CB8AC3E}">
        <p14:creationId xmlns:p14="http://schemas.microsoft.com/office/powerpoint/2010/main" val="18956169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The Demand Curve: The Relationship between Price and Quantity Demanded</a:t>
            </a:r>
            <a:endParaRPr lang="en-US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Demand Curve 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demand</a:t>
            </a:r>
            <a:r>
              <a:rPr lang="en-US" altLang="en-US" sz="2400" i="1">
                <a:solidFill>
                  <a:srgbClr val="25A9A6"/>
                </a:solidFill>
              </a:rPr>
              <a:t> </a:t>
            </a:r>
            <a:r>
              <a:rPr lang="en-US" altLang="en-US" i="1">
                <a:solidFill>
                  <a:srgbClr val="25A9A6"/>
                </a:solidFill>
              </a:rPr>
              <a:t>curve</a:t>
            </a:r>
            <a:r>
              <a:rPr lang="en-US" altLang="en-US"/>
              <a:t> is a graph of the relationship between the price of a good and the quantity demanded. </a:t>
            </a:r>
          </a:p>
        </p:txBody>
      </p:sp>
    </p:spTree>
    <p:extLst>
      <p:ext uri="{BB962C8B-B14F-4D97-AF65-F5344CB8AC3E}">
        <p14:creationId xmlns:p14="http://schemas.microsoft.com/office/powerpoint/2010/main" val="3312564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1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Catherine’s Demand Schedule and Demand Curve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800" b="1">
                <a:solidFill>
                  <a:schemeClr val="bg1"/>
                </a:solidFill>
              </a:rPr>
              <a:t>Copyright © 2004  South-Western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3F6F9"/>
          </a:solidFill>
          <a:ln w="2032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2F4F8"/>
          </a:solidFill>
          <a:ln w="1841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1F4F7"/>
          </a:solidFill>
          <a:ln w="1666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0F2F5"/>
          </a:solidFill>
          <a:ln w="1476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DEFF3"/>
          </a:solidFill>
          <a:ln w="1111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301750"/>
            <a:ext cx="4968875" cy="4192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989263" y="252571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2989263" y="31575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989263" y="371316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2989263" y="430688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2989263" y="4937125"/>
            <a:ext cx="1476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32654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5798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89413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1894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44846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47799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50942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53895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57038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59991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6276975" y="5364163"/>
            <a:ext cx="1588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3" name="Line 33"/>
          <p:cNvSpPr>
            <a:spLocks noChangeShapeType="1"/>
          </p:cNvSpPr>
          <p:nvPr/>
        </p:nvSpPr>
        <p:spPr bwMode="auto">
          <a:xfrm>
            <a:off x="3044825" y="1951038"/>
            <a:ext cx="3516313" cy="3522662"/>
          </a:xfrm>
          <a:prstGeom prst="line">
            <a:avLst/>
          </a:prstGeom>
          <a:noFill/>
          <a:ln w="55563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4" name="Oval 34"/>
          <p:cNvSpPr>
            <a:spLocks noChangeArrowheads="1"/>
          </p:cNvSpPr>
          <p:nvPr/>
        </p:nvSpPr>
        <p:spPr bwMode="auto">
          <a:xfrm>
            <a:off x="2951163" y="1857375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5" name="Oval 35"/>
          <p:cNvSpPr>
            <a:spLocks noChangeArrowheads="1"/>
          </p:cNvSpPr>
          <p:nvPr/>
        </p:nvSpPr>
        <p:spPr bwMode="auto">
          <a:xfrm>
            <a:off x="6499225" y="5381625"/>
            <a:ext cx="128588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7636" name="Group 36"/>
          <p:cNvGrpSpPr>
            <a:grpSpLocks/>
          </p:cNvGrpSpPr>
          <p:nvPr/>
        </p:nvGrpSpPr>
        <p:grpSpPr bwMode="auto">
          <a:xfrm>
            <a:off x="3136900" y="2451100"/>
            <a:ext cx="517525" cy="2913063"/>
            <a:chOff x="1976" y="1544"/>
            <a:chExt cx="326" cy="1835"/>
          </a:xfrm>
        </p:grpSpPr>
        <p:sp>
          <p:nvSpPr>
            <p:cNvPr id="31839" name="Freeform 37"/>
            <p:cNvSpPr>
              <a:spLocks/>
            </p:cNvSpPr>
            <p:nvPr/>
          </p:nvSpPr>
          <p:spPr bwMode="auto">
            <a:xfrm>
              <a:off x="1976" y="1591"/>
              <a:ext cx="279" cy="1788"/>
            </a:xfrm>
            <a:custGeom>
              <a:avLst/>
              <a:gdLst>
                <a:gd name="T0" fmla="*/ 0 w 279"/>
                <a:gd name="T1" fmla="*/ 0 h 1788"/>
                <a:gd name="T2" fmla="*/ 279 w 279"/>
                <a:gd name="T3" fmla="*/ 0 h 1788"/>
                <a:gd name="T4" fmla="*/ 279 w 279"/>
                <a:gd name="T5" fmla="*/ 1788 h 17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1788">
                  <a:moveTo>
                    <a:pt x="0" y="0"/>
                  </a:moveTo>
                  <a:lnTo>
                    <a:pt x="279" y="0"/>
                  </a:lnTo>
                  <a:lnTo>
                    <a:pt x="279" y="178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0" name="Oval 38"/>
            <p:cNvSpPr>
              <a:spLocks noChangeArrowheads="1"/>
            </p:cNvSpPr>
            <p:nvPr/>
          </p:nvSpPr>
          <p:spPr bwMode="auto">
            <a:xfrm>
              <a:off x="2232" y="1544"/>
              <a:ext cx="70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39" name="Group 39"/>
          <p:cNvGrpSpPr>
            <a:grpSpLocks/>
          </p:cNvGrpSpPr>
          <p:nvPr/>
        </p:nvGrpSpPr>
        <p:grpSpPr bwMode="auto">
          <a:xfrm>
            <a:off x="3136900" y="3082925"/>
            <a:ext cx="1144588" cy="2281238"/>
            <a:chOff x="1976" y="1942"/>
            <a:chExt cx="721" cy="1437"/>
          </a:xfrm>
        </p:grpSpPr>
        <p:sp>
          <p:nvSpPr>
            <p:cNvPr id="31837" name="Oval 40"/>
            <p:cNvSpPr>
              <a:spLocks noChangeArrowheads="1"/>
            </p:cNvSpPr>
            <p:nvPr/>
          </p:nvSpPr>
          <p:spPr bwMode="auto">
            <a:xfrm>
              <a:off x="2627" y="1942"/>
              <a:ext cx="70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8" name="Freeform 41"/>
            <p:cNvSpPr>
              <a:spLocks/>
            </p:cNvSpPr>
            <p:nvPr/>
          </p:nvSpPr>
          <p:spPr bwMode="auto">
            <a:xfrm>
              <a:off x="1976" y="1988"/>
              <a:ext cx="663" cy="1391"/>
            </a:xfrm>
            <a:custGeom>
              <a:avLst/>
              <a:gdLst>
                <a:gd name="T0" fmla="*/ 0 w 663"/>
                <a:gd name="T1" fmla="*/ 0 h 1391"/>
                <a:gd name="T2" fmla="*/ 663 w 663"/>
                <a:gd name="T3" fmla="*/ 0 h 1391"/>
                <a:gd name="T4" fmla="*/ 663 w 663"/>
                <a:gd name="T5" fmla="*/ 1391 h 13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3" h="1391">
                  <a:moveTo>
                    <a:pt x="0" y="0"/>
                  </a:moveTo>
                  <a:lnTo>
                    <a:pt x="663" y="0"/>
                  </a:lnTo>
                  <a:lnTo>
                    <a:pt x="663" y="139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42" name="Group 42"/>
          <p:cNvGrpSpPr>
            <a:grpSpLocks/>
          </p:cNvGrpSpPr>
          <p:nvPr/>
        </p:nvGrpSpPr>
        <p:grpSpPr bwMode="auto">
          <a:xfrm>
            <a:off x="3136900" y="3657600"/>
            <a:ext cx="1717675" cy="1706563"/>
            <a:chOff x="1976" y="2304"/>
            <a:chExt cx="1082" cy="1075"/>
          </a:xfrm>
        </p:grpSpPr>
        <p:sp>
          <p:nvSpPr>
            <p:cNvPr id="31835" name="Oval 43"/>
            <p:cNvSpPr>
              <a:spLocks noChangeArrowheads="1"/>
            </p:cNvSpPr>
            <p:nvPr/>
          </p:nvSpPr>
          <p:spPr bwMode="auto">
            <a:xfrm>
              <a:off x="2988" y="2304"/>
              <a:ext cx="70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6" name="Freeform 44"/>
            <p:cNvSpPr>
              <a:spLocks/>
            </p:cNvSpPr>
            <p:nvPr/>
          </p:nvSpPr>
          <p:spPr bwMode="auto">
            <a:xfrm>
              <a:off x="1976" y="2339"/>
              <a:ext cx="1035" cy="1040"/>
            </a:xfrm>
            <a:custGeom>
              <a:avLst/>
              <a:gdLst>
                <a:gd name="T0" fmla="*/ 0 w 1035"/>
                <a:gd name="T1" fmla="*/ 0 h 1040"/>
                <a:gd name="T2" fmla="*/ 1035 w 1035"/>
                <a:gd name="T3" fmla="*/ 0 h 1040"/>
                <a:gd name="T4" fmla="*/ 1035 w 1035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5" h="1040">
                  <a:moveTo>
                    <a:pt x="0" y="0"/>
                  </a:moveTo>
                  <a:lnTo>
                    <a:pt x="1035" y="0"/>
                  </a:lnTo>
                  <a:lnTo>
                    <a:pt x="1035" y="104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45" name="Group 45"/>
          <p:cNvGrpSpPr>
            <a:grpSpLocks/>
          </p:cNvGrpSpPr>
          <p:nvPr/>
        </p:nvGrpSpPr>
        <p:grpSpPr bwMode="auto">
          <a:xfrm>
            <a:off x="3136900" y="4213225"/>
            <a:ext cx="2308225" cy="1150938"/>
            <a:chOff x="1976" y="2654"/>
            <a:chExt cx="1454" cy="725"/>
          </a:xfrm>
        </p:grpSpPr>
        <p:sp>
          <p:nvSpPr>
            <p:cNvPr id="31833" name="Oval 46"/>
            <p:cNvSpPr>
              <a:spLocks noChangeArrowheads="1"/>
            </p:cNvSpPr>
            <p:nvPr/>
          </p:nvSpPr>
          <p:spPr bwMode="auto">
            <a:xfrm>
              <a:off x="3349" y="2654"/>
              <a:ext cx="81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Freeform 47"/>
            <p:cNvSpPr>
              <a:spLocks/>
            </p:cNvSpPr>
            <p:nvPr/>
          </p:nvSpPr>
          <p:spPr bwMode="auto">
            <a:xfrm>
              <a:off x="1976" y="2713"/>
              <a:ext cx="1419" cy="666"/>
            </a:xfrm>
            <a:custGeom>
              <a:avLst/>
              <a:gdLst>
                <a:gd name="T0" fmla="*/ 0 w 1419"/>
                <a:gd name="T1" fmla="*/ 0 h 666"/>
                <a:gd name="T2" fmla="*/ 1419 w 1419"/>
                <a:gd name="T3" fmla="*/ 0 h 666"/>
                <a:gd name="T4" fmla="*/ 1419 w 1419"/>
                <a:gd name="T5" fmla="*/ 666 h 6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19" h="666">
                  <a:moveTo>
                    <a:pt x="0" y="0"/>
                  </a:moveTo>
                  <a:lnTo>
                    <a:pt x="1419" y="0"/>
                  </a:lnTo>
                  <a:lnTo>
                    <a:pt x="1419" y="66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4" name="Line 48"/>
          <p:cNvSpPr>
            <a:spLocks noChangeShapeType="1"/>
          </p:cNvSpPr>
          <p:nvPr/>
        </p:nvSpPr>
        <p:spPr bwMode="auto">
          <a:xfrm flipH="1">
            <a:off x="2989263" y="19129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9"/>
          <p:cNvSpPr>
            <a:spLocks noChangeShapeType="1"/>
          </p:cNvSpPr>
          <p:nvPr/>
        </p:nvSpPr>
        <p:spPr bwMode="auto">
          <a:xfrm>
            <a:off x="66087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7650" name="Group 50"/>
          <p:cNvGrpSpPr>
            <a:grpSpLocks/>
          </p:cNvGrpSpPr>
          <p:nvPr/>
        </p:nvGrpSpPr>
        <p:grpSpPr bwMode="auto">
          <a:xfrm>
            <a:off x="3136900" y="4862513"/>
            <a:ext cx="2936875" cy="501650"/>
            <a:chOff x="1976" y="3063"/>
            <a:chExt cx="1850" cy="316"/>
          </a:xfrm>
        </p:grpSpPr>
        <p:sp>
          <p:nvSpPr>
            <p:cNvPr id="31831" name="Freeform 51"/>
            <p:cNvSpPr>
              <a:spLocks/>
            </p:cNvSpPr>
            <p:nvPr/>
          </p:nvSpPr>
          <p:spPr bwMode="auto">
            <a:xfrm>
              <a:off x="1976" y="3110"/>
              <a:ext cx="1815" cy="269"/>
            </a:xfrm>
            <a:custGeom>
              <a:avLst/>
              <a:gdLst>
                <a:gd name="T0" fmla="*/ 0 w 1815"/>
                <a:gd name="T1" fmla="*/ 0 h 269"/>
                <a:gd name="T2" fmla="*/ 1815 w 1815"/>
                <a:gd name="T3" fmla="*/ 0 h 269"/>
                <a:gd name="T4" fmla="*/ 1815 w 1815"/>
                <a:gd name="T5" fmla="*/ 269 h 2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5" h="269">
                  <a:moveTo>
                    <a:pt x="0" y="0"/>
                  </a:moveTo>
                  <a:lnTo>
                    <a:pt x="1815" y="0"/>
                  </a:lnTo>
                  <a:lnTo>
                    <a:pt x="1815" y="26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Oval 52"/>
            <p:cNvSpPr>
              <a:spLocks noChangeArrowheads="1"/>
            </p:cNvSpPr>
            <p:nvPr/>
          </p:nvSpPr>
          <p:spPr bwMode="auto">
            <a:xfrm>
              <a:off x="3745" y="3063"/>
              <a:ext cx="81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7" name="Freeform 53"/>
          <p:cNvSpPr>
            <a:spLocks/>
          </p:cNvSpPr>
          <p:nvPr/>
        </p:nvSpPr>
        <p:spPr bwMode="auto">
          <a:xfrm>
            <a:off x="2989263" y="5475288"/>
            <a:ext cx="4968875" cy="1587"/>
          </a:xfrm>
          <a:custGeom>
            <a:avLst/>
            <a:gdLst>
              <a:gd name="T0" fmla="*/ 0 w 3130"/>
              <a:gd name="T1" fmla="*/ 0 h 1587"/>
              <a:gd name="T2" fmla="*/ 4968875 w 3130"/>
              <a:gd name="T3" fmla="*/ 0 h 1587"/>
              <a:gd name="T4" fmla="*/ 0 w 3130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30" h="1587">
                <a:moveTo>
                  <a:pt x="0" y="0"/>
                </a:moveTo>
                <a:lnTo>
                  <a:pt x="3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Line 54"/>
          <p:cNvSpPr>
            <a:spLocks noChangeShapeType="1"/>
          </p:cNvSpPr>
          <p:nvPr/>
        </p:nvSpPr>
        <p:spPr bwMode="auto">
          <a:xfrm>
            <a:off x="2989263" y="5475288"/>
            <a:ext cx="49688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Freeform 55"/>
          <p:cNvSpPr>
            <a:spLocks/>
          </p:cNvSpPr>
          <p:nvPr/>
        </p:nvSpPr>
        <p:spPr bwMode="auto">
          <a:xfrm>
            <a:off x="3006725" y="1301750"/>
            <a:ext cx="1588" cy="4192588"/>
          </a:xfrm>
          <a:custGeom>
            <a:avLst/>
            <a:gdLst>
              <a:gd name="T0" fmla="*/ 0 w 1588"/>
              <a:gd name="T1" fmla="*/ 0 h 2641"/>
              <a:gd name="T2" fmla="*/ 0 w 1588"/>
              <a:gd name="T3" fmla="*/ 4192588 h 2641"/>
              <a:gd name="T4" fmla="*/ 0 w 1588"/>
              <a:gd name="T5" fmla="*/ 0 h 26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8" h="2641">
                <a:moveTo>
                  <a:pt x="0" y="0"/>
                </a:moveTo>
                <a:lnTo>
                  <a:pt x="0" y="26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56"/>
          <p:cNvSpPr>
            <a:spLocks noChangeShapeType="1"/>
          </p:cNvSpPr>
          <p:nvPr/>
        </p:nvSpPr>
        <p:spPr bwMode="auto">
          <a:xfrm>
            <a:off x="3006725" y="1301750"/>
            <a:ext cx="1588" cy="4192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7" name="Line 57"/>
          <p:cNvSpPr>
            <a:spLocks noChangeShapeType="1"/>
          </p:cNvSpPr>
          <p:nvPr/>
        </p:nvSpPr>
        <p:spPr bwMode="auto">
          <a:xfrm flipH="1">
            <a:off x="4208463" y="5772150"/>
            <a:ext cx="5540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2" name="Rectangle 58"/>
          <p:cNvSpPr>
            <a:spLocks noChangeArrowheads="1"/>
          </p:cNvSpPr>
          <p:nvPr/>
        </p:nvSpPr>
        <p:spPr bwMode="auto">
          <a:xfrm>
            <a:off x="2163763" y="1230313"/>
            <a:ext cx="831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3" name="Rectangle 59"/>
          <p:cNvSpPr>
            <a:spLocks noChangeArrowheads="1"/>
          </p:cNvSpPr>
          <p:nvPr/>
        </p:nvSpPr>
        <p:spPr bwMode="auto">
          <a:xfrm>
            <a:off x="1387475" y="1476375"/>
            <a:ext cx="1633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Ice-Cream 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4" name="Rectangle 60"/>
          <p:cNvSpPr>
            <a:spLocks noChangeArrowheads="1"/>
          </p:cNvSpPr>
          <p:nvPr/>
        </p:nvSpPr>
        <p:spPr bwMode="auto">
          <a:xfrm>
            <a:off x="2909888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5" name="Rectangle 61"/>
          <p:cNvSpPr>
            <a:spLocks noChangeArrowheads="1"/>
          </p:cNvSpPr>
          <p:nvPr/>
        </p:nvSpPr>
        <p:spPr bwMode="auto">
          <a:xfrm>
            <a:off x="2503488" y="2411413"/>
            <a:ext cx="481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6" name="Rectangle 62"/>
          <p:cNvSpPr>
            <a:spLocks noChangeArrowheads="1"/>
          </p:cNvSpPr>
          <p:nvPr/>
        </p:nvSpPr>
        <p:spPr bwMode="auto">
          <a:xfrm>
            <a:off x="2503488" y="3027363"/>
            <a:ext cx="481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7" name="Rectangle 63"/>
          <p:cNvSpPr>
            <a:spLocks noChangeArrowheads="1"/>
          </p:cNvSpPr>
          <p:nvPr/>
        </p:nvSpPr>
        <p:spPr bwMode="auto">
          <a:xfrm>
            <a:off x="2503488" y="3600450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8" name="Rectangle 64"/>
          <p:cNvSpPr>
            <a:spLocks noChangeArrowheads="1"/>
          </p:cNvSpPr>
          <p:nvPr/>
        </p:nvSpPr>
        <p:spPr bwMode="auto">
          <a:xfrm>
            <a:off x="2503488" y="4197350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9" name="Rectangle 65"/>
          <p:cNvSpPr>
            <a:spLocks noChangeArrowheads="1"/>
          </p:cNvSpPr>
          <p:nvPr/>
        </p:nvSpPr>
        <p:spPr bwMode="auto">
          <a:xfrm>
            <a:off x="2503488" y="4814888"/>
            <a:ext cx="481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0" name="Rectangle 66"/>
          <p:cNvSpPr>
            <a:spLocks noChangeArrowheads="1"/>
          </p:cNvSpPr>
          <p:nvPr/>
        </p:nvSpPr>
        <p:spPr bwMode="auto">
          <a:xfrm>
            <a:off x="3211513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1" name="Rectangle 67"/>
          <p:cNvSpPr>
            <a:spLocks noChangeArrowheads="1"/>
          </p:cNvSpPr>
          <p:nvPr/>
        </p:nvSpPr>
        <p:spPr bwMode="auto">
          <a:xfrm>
            <a:off x="3513138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2" name="Rectangle 68"/>
          <p:cNvSpPr>
            <a:spLocks noChangeArrowheads="1"/>
          </p:cNvSpPr>
          <p:nvPr/>
        </p:nvSpPr>
        <p:spPr bwMode="auto">
          <a:xfrm>
            <a:off x="3816350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3" name="Rectangle 69"/>
          <p:cNvSpPr>
            <a:spLocks noChangeArrowheads="1"/>
          </p:cNvSpPr>
          <p:nvPr/>
        </p:nvSpPr>
        <p:spPr bwMode="auto">
          <a:xfrm>
            <a:off x="4117975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4" name="Rectangle 70"/>
          <p:cNvSpPr>
            <a:spLocks noChangeArrowheads="1"/>
          </p:cNvSpPr>
          <p:nvPr/>
        </p:nvSpPr>
        <p:spPr bwMode="auto">
          <a:xfrm>
            <a:off x="4419600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5" name="Rectangle 71"/>
          <p:cNvSpPr>
            <a:spLocks noChangeArrowheads="1"/>
          </p:cNvSpPr>
          <p:nvPr/>
        </p:nvSpPr>
        <p:spPr bwMode="auto">
          <a:xfrm>
            <a:off x="4727575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6" name="Rectangle 72"/>
          <p:cNvSpPr>
            <a:spLocks noChangeArrowheads="1"/>
          </p:cNvSpPr>
          <p:nvPr/>
        </p:nvSpPr>
        <p:spPr bwMode="auto">
          <a:xfrm>
            <a:off x="5029200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7" name="Rectangle 73"/>
          <p:cNvSpPr>
            <a:spLocks noChangeArrowheads="1"/>
          </p:cNvSpPr>
          <p:nvPr/>
        </p:nvSpPr>
        <p:spPr bwMode="auto">
          <a:xfrm>
            <a:off x="5332413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8" name="Rectangle 74"/>
          <p:cNvSpPr>
            <a:spLocks noChangeArrowheads="1"/>
          </p:cNvSpPr>
          <p:nvPr/>
        </p:nvSpPr>
        <p:spPr bwMode="auto">
          <a:xfrm>
            <a:off x="5634038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09" name="Rectangle 75"/>
          <p:cNvSpPr>
            <a:spLocks noChangeArrowheads="1"/>
          </p:cNvSpPr>
          <p:nvPr/>
        </p:nvSpPr>
        <p:spPr bwMode="auto">
          <a:xfrm>
            <a:off x="5880100" y="5497513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0" name="Rectangle 76"/>
          <p:cNvSpPr>
            <a:spLocks noChangeArrowheads="1"/>
          </p:cNvSpPr>
          <p:nvPr/>
        </p:nvSpPr>
        <p:spPr bwMode="auto">
          <a:xfrm>
            <a:off x="6188075" y="5497513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1" name="Rectangle 77"/>
          <p:cNvSpPr>
            <a:spLocks noChangeArrowheads="1"/>
          </p:cNvSpPr>
          <p:nvPr/>
        </p:nvSpPr>
        <p:spPr bwMode="auto">
          <a:xfrm>
            <a:off x="6927850" y="5492750"/>
            <a:ext cx="1165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2" name="Rectangle 78"/>
          <p:cNvSpPr>
            <a:spLocks noChangeArrowheads="1"/>
          </p:cNvSpPr>
          <p:nvPr/>
        </p:nvSpPr>
        <p:spPr bwMode="auto">
          <a:xfrm>
            <a:off x="6361113" y="5740400"/>
            <a:ext cx="17446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3" name="Rectangle 79"/>
          <p:cNvSpPr>
            <a:spLocks noChangeArrowheads="1"/>
          </p:cNvSpPr>
          <p:nvPr/>
        </p:nvSpPr>
        <p:spPr bwMode="auto">
          <a:xfrm>
            <a:off x="2398713" y="1789113"/>
            <a:ext cx="5921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$3.00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4" name="Rectangle 80"/>
          <p:cNvSpPr>
            <a:spLocks noChangeArrowheads="1"/>
          </p:cNvSpPr>
          <p:nvPr/>
        </p:nvSpPr>
        <p:spPr bwMode="auto">
          <a:xfrm>
            <a:off x="6489700" y="5497513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37681" name="Group 81"/>
          <p:cNvGrpSpPr>
            <a:grpSpLocks/>
          </p:cNvGrpSpPr>
          <p:nvPr/>
        </p:nvGrpSpPr>
        <p:grpSpPr bwMode="auto">
          <a:xfrm>
            <a:off x="901700" y="2897188"/>
            <a:ext cx="1809750" cy="568325"/>
            <a:chOff x="568" y="1825"/>
            <a:chExt cx="1140" cy="358"/>
          </a:xfrm>
        </p:grpSpPr>
        <p:grpSp>
          <p:nvGrpSpPr>
            <p:cNvPr id="31825" name="Group 82"/>
            <p:cNvGrpSpPr>
              <a:grpSpLocks/>
            </p:cNvGrpSpPr>
            <p:nvPr/>
          </p:nvGrpSpPr>
          <p:grpSpPr bwMode="auto">
            <a:xfrm>
              <a:off x="568" y="1825"/>
              <a:ext cx="1140" cy="339"/>
              <a:chOff x="568" y="1825"/>
              <a:chExt cx="1140" cy="339"/>
            </a:xfrm>
          </p:grpSpPr>
          <p:sp>
            <p:nvSpPr>
              <p:cNvPr id="31827" name="Rectangle 83"/>
              <p:cNvSpPr>
                <a:spLocks noChangeArrowheads="1"/>
              </p:cNvSpPr>
              <p:nvPr/>
            </p:nvSpPr>
            <p:spPr bwMode="auto">
              <a:xfrm>
                <a:off x="568" y="1825"/>
                <a:ext cx="896" cy="33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8" name="Line 84"/>
              <p:cNvSpPr>
                <a:spLocks noChangeShapeType="1"/>
              </p:cNvSpPr>
              <p:nvPr/>
            </p:nvSpPr>
            <p:spPr bwMode="auto">
              <a:xfrm flipH="1" flipV="1">
                <a:off x="1464" y="2023"/>
                <a:ext cx="244" cy="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9" name="Rectangle 85"/>
              <p:cNvSpPr>
                <a:spLocks noChangeArrowheads="1"/>
              </p:cNvSpPr>
              <p:nvPr/>
            </p:nvSpPr>
            <p:spPr bwMode="auto">
              <a:xfrm>
                <a:off x="618" y="1833"/>
                <a:ext cx="82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</a:rPr>
                  <a:t>1. A decrease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1830" name="Rectangle 86"/>
              <p:cNvSpPr>
                <a:spLocks noChangeArrowheads="1"/>
              </p:cNvSpPr>
              <p:nvPr/>
            </p:nvSpPr>
            <p:spPr bwMode="auto">
              <a:xfrm>
                <a:off x="618" y="1988"/>
                <a:ext cx="4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</a:rPr>
                  <a:t>in price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31826" name="Rectangle 87"/>
            <p:cNvSpPr>
              <a:spLocks noChangeArrowheads="1"/>
            </p:cNvSpPr>
            <p:nvPr/>
          </p:nvSpPr>
          <p:spPr bwMode="auto">
            <a:xfrm>
              <a:off x="1018" y="2008"/>
              <a:ext cx="19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 ...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37688" name="Group 88"/>
          <p:cNvGrpSpPr>
            <a:grpSpLocks/>
          </p:cNvGrpSpPr>
          <p:nvPr/>
        </p:nvGrpSpPr>
        <p:grpSpPr bwMode="auto">
          <a:xfrm>
            <a:off x="3763963" y="5789613"/>
            <a:ext cx="2257425" cy="704850"/>
            <a:chOff x="2371" y="3647"/>
            <a:chExt cx="1422" cy="444"/>
          </a:xfrm>
        </p:grpSpPr>
        <p:sp>
          <p:nvSpPr>
            <p:cNvPr id="31819" name="Line 89"/>
            <p:cNvSpPr>
              <a:spLocks noChangeShapeType="1"/>
            </p:cNvSpPr>
            <p:nvPr/>
          </p:nvSpPr>
          <p:spPr bwMode="auto">
            <a:xfrm flipV="1">
              <a:off x="2465" y="3647"/>
              <a:ext cx="302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0" name="Rectangle 90"/>
            <p:cNvSpPr>
              <a:spLocks noChangeArrowheads="1"/>
            </p:cNvSpPr>
            <p:nvPr/>
          </p:nvSpPr>
          <p:spPr bwMode="auto">
            <a:xfrm>
              <a:off x="2371" y="3764"/>
              <a:ext cx="1397" cy="32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1" name="Rectangle 91"/>
            <p:cNvSpPr>
              <a:spLocks noChangeArrowheads="1"/>
            </p:cNvSpPr>
            <p:nvPr/>
          </p:nvSpPr>
          <p:spPr bwMode="auto">
            <a:xfrm>
              <a:off x="2408" y="3769"/>
              <a:ext cx="1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22" name="Rectangle 92"/>
            <p:cNvSpPr>
              <a:spLocks noChangeArrowheads="1"/>
            </p:cNvSpPr>
            <p:nvPr/>
          </p:nvSpPr>
          <p:spPr bwMode="auto">
            <a:xfrm>
              <a:off x="2548" y="3769"/>
              <a:ext cx="1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23" name="Rectangle 93"/>
            <p:cNvSpPr>
              <a:spLocks noChangeArrowheads="1"/>
            </p:cNvSpPr>
            <p:nvPr/>
          </p:nvSpPr>
          <p:spPr bwMode="auto">
            <a:xfrm>
              <a:off x="2726" y="3769"/>
              <a:ext cx="10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increases quantity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24" name="Rectangle 94"/>
            <p:cNvSpPr>
              <a:spLocks noChangeArrowheads="1"/>
            </p:cNvSpPr>
            <p:nvPr/>
          </p:nvSpPr>
          <p:spPr bwMode="auto">
            <a:xfrm>
              <a:off x="2408" y="3924"/>
              <a:ext cx="1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of cones demanded.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37695" name="Line 95"/>
          <p:cNvSpPr>
            <a:spLocks noChangeShapeType="1"/>
          </p:cNvSpPr>
          <p:nvPr/>
        </p:nvSpPr>
        <p:spPr bwMode="auto">
          <a:xfrm rot="5400000" flipH="1">
            <a:off x="2621756" y="3447257"/>
            <a:ext cx="3270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818" name="Picture 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"/>
          <a:stretch>
            <a:fillRect/>
          </a:stretch>
        </p:blipFill>
        <p:spPr bwMode="auto">
          <a:xfrm>
            <a:off x="5562600" y="923925"/>
            <a:ext cx="31242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364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3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3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3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34" grpId="0" animBg="1"/>
      <p:bldP spid="537635" grpId="0" animBg="1"/>
      <p:bldP spid="537657" grpId="0" animBg="1"/>
      <p:bldP spid="5376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Market Demand versus Individual Demand</a:t>
            </a:r>
            <a:endParaRPr lang="en-US" altLang="en-US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Market demand refers to the sum of all individual demands for a particular good or service.</a:t>
            </a:r>
          </a:p>
        </p:txBody>
      </p:sp>
    </p:spTree>
    <p:extLst>
      <p:ext uri="{BB962C8B-B14F-4D97-AF65-F5344CB8AC3E}">
        <p14:creationId xmlns:p14="http://schemas.microsoft.com/office/powerpoint/2010/main" val="820212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1934</Words>
  <Application>Microsoft Office PowerPoint</Application>
  <PresentationFormat>On-screen Show (4:3)</PresentationFormat>
  <Paragraphs>611</Paragraphs>
  <Slides>53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Tahoma</vt:lpstr>
      <vt:lpstr>Times New Roman</vt:lpstr>
      <vt:lpstr>Office Theme</vt:lpstr>
      <vt:lpstr>iRespondQuestionMaster</vt:lpstr>
      <vt:lpstr>iRespondGraphMaster</vt:lpstr>
      <vt:lpstr>Clip</vt:lpstr>
      <vt:lpstr>Unit 2 Supply/Demand</vt:lpstr>
      <vt:lpstr>MARKETS AND COMPETITION </vt:lpstr>
      <vt:lpstr>MARKETS AND COMPETITION </vt:lpstr>
      <vt:lpstr>DEMAND</vt:lpstr>
      <vt:lpstr>The Demand Curve: The Relationship between Price and Quantity Demanded</vt:lpstr>
      <vt:lpstr>Catherine’s Demand Schedule</vt:lpstr>
      <vt:lpstr>The Demand Curve: The Relationship between Price and Quantity Demanded</vt:lpstr>
      <vt:lpstr>Catherine’s Demand Schedule and Demand Curve</vt:lpstr>
      <vt:lpstr>Market Demand versus Individual Demand</vt:lpstr>
      <vt:lpstr>Shifts in the Demand Curve</vt:lpstr>
      <vt:lpstr>Changes in Quantity Demanded</vt:lpstr>
      <vt:lpstr>Shifts in the Demand Curve</vt:lpstr>
      <vt:lpstr>Shifts in the Demand Curve</vt:lpstr>
      <vt:lpstr>Shifts in the Demand Curve</vt:lpstr>
      <vt:lpstr>Shifts and Changes in Demand cont.</vt:lpstr>
      <vt:lpstr>PowerPoint Presentation</vt:lpstr>
      <vt:lpstr>PowerPoint Presentation</vt:lpstr>
      <vt:lpstr>SUPPLY</vt:lpstr>
      <vt:lpstr>The Supply Curve: The Relationship between Price and Quantity Supplied</vt:lpstr>
      <vt:lpstr>Ben’s Supply Schedule</vt:lpstr>
      <vt:lpstr>The Supply Curve: The Relationship between Price and Quantity Supplied </vt:lpstr>
      <vt:lpstr>Ben’s Supply Schedule and Supply Curve</vt:lpstr>
      <vt:lpstr>Market Supply versus Individual Supply</vt:lpstr>
      <vt:lpstr>Shifts in the Supply Curve</vt:lpstr>
      <vt:lpstr>Change in Quantity Supplied</vt:lpstr>
      <vt:lpstr>Shifts in the Supply Curve</vt:lpstr>
      <vt:lpstr>Shifts in the Supply Curve </vt:lpstr>
      <vt:lpstr>Shifts in the Supply Curve</vt:lpstr>
      <vt:lpstr>SUPPLY AND DEMAND TOGETHER</vt:lpstr>
      <vt:lpstr>SUPPLY AND DEMAND TOGETHER</vt:lpstr>
      <vt:lpstr>The Equilibrium of Supply and Demand</vt:lpstr>
      <vt:lpstr>Equilibrium</vt:lpstr>
      <vt:lpstr>Markets Not in Equilibrium</vt:lpstr>
      <vt:lpstr>Equilibrium</vt:lpstr>
      <vt:lpstr>Markets Not in Equilibrium</vt:lpstr>
      <vt:lpstr>Equilibrium</vt:lpstr>
      <vt:lpstr>How an Increase in Demand Affects the Equilibrium</vt:lpstr>
      <vt:lpstr>How a Decrease in Supply Affects the Equilibrium</vt:lpstr>
      <vt:lpstr>Supply, Demand, and Government Policies</vt:lpstr>
      <vt:lpstr>CONTROLS ON PRICES</vt:lpstr>
      <vt:lpstr>CONTROLS ON PRICES</vt:lpstr>
      <vt:lpstr>A Market with a Price Ceiling</vt:lpstr>
      <vt:lpstr>CASE STUDY: Rent Control in the Short Run and Long Run</vt:lpstr>
      <vt:lpstr>Rent Control in the Short Run and in the Long Run</vt:lpstr>
      <vt:lpstr>Rent Control in the Short Run and in the Long Run</vt:lpstr>
      <vt:lpstr>A Market with a Price Floor</vt:lpstr>
      <vt:lpstr>The Minimum Wage</vt:lpstr>
      <vt:lpstr>How the Minimum Wage Affects the Labor Market</vt:lpstr>
      <vt:lpstr>Tariffs and Quotas</vt:lpstr>
      <vt:lpstr>Foreign Exchange Rates</vt:lpstr>
      <vt:lpstr>Foreign Exchange Rates</vt:lpstr>
      <vt:lpstr>Foreign Exchange Rates</vt:lpstr>
      <vt:lpstr>Foreign Exchange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Supply/Demand, Market Structures, Theory of the Firm, Market Failures</dc:title>
  <dc:creator>Charles Green</dc:creator>
  <cp:lastModifiedBy>Charles Green</cp:lastModifiedBy>
  <cp:revision>16</cp:revision>
  <dcterms:created xsi:type="dcterms:W3CDTF">2013-08-05T13:36:04Z</dcterms:created>
  <dcterms:modified xsi:type="dcterms:W3CDTF">2019-08-22T19:25:17Z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