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93"/>
  </p:notesMasterIdLst>
  <p:sldIdLst>
    <p:sldId id="258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3" r:id="rId16"/>
    <p:sldId id="275" r:id="rId17"/>
    <p:sldId id="312" r:id="rId18"/>
    <p:sldId id="313" r:id="rId19"/>
    <p:sldId id="314" r:id="rId20"/>
    <p:sldId id="281" r:id="rId21"/>
    <p:sldId id="282" r:id="rId22"/>
    <p:sldId id="283" r:id="rId23"/>
    <p:sldId id="284" r:id="rId24"/>
    <p:sldId id="285" r:id="rId25"/>
    <p:sldId id="286" r:id="rId26"/>
    <p:sldId id="288" r:id="rId27"/>
    <p:sldId id="289" r:id="rId28"/>
    <p:sldId id="290" r:id="rId29"/>
    <p:sldId id="287" r:id="rId30"/>
    <p:sldId id="291" r:id="rId31"/>
    <p:sldId id="293" r:id="rId32"/>
    <p:sldId id="295" r:id="rId33"/>
    <p:sldId id="296" r:id="rId34"/>
    <p:sldId id="298" r:id="rId35"/>
    <p:sldId id="297" r:id="rId36"/>
    <p:sldId id="299" r:id="rId37"/>
    <p:sldId id="300" r:id="rId38"/>
    <p:sldId id="301" r:id="rId39"/>
    <p:sldId id="303" r:id="rId40"/>
    <p:sldId id="305" r:id="rId41"/>
    <p:sldId id="315" r:id="rId42"/>
    <p:sldId id="316" r:id="rId43"/>
    <p:sldId id="317" r:id="rId44"/>
    <p:sldId id="319" r:id="rId45"/>
    <p:sldId id="321" r:id="rId46"/>
    <p:sldId id="322" r:id="rId47"/>
    <p:sldId id="323" r:id="rId48"/>
    <p:sldId id="325" r:id="rId49"/>
    <p:sldId id="326" r:id="rId50"/>
    <p:sldId id="327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  <p:sldId id="340" r:id="rId61"/>
    <p:sldId id="341" r:id="rId62"/>
    <p:sldId id="342" r:id="rId63"/>
    <p:sldId id="343" r:id="rId64"/>
    <p:sldId id="344" r:id="rId65"/>
    <p:sldId id="348" r:id="rId66"/>
    <p:sldId id="349" r:id="rId67"/>
    <p:sldId id="350" r:id="rId68"/>
    <p:sldId id="355" r:id="rId69"/>
    <p:sldId id="356" r:id="rId70"/>
    <p:sldId id="393" r:id="rId71"/>
    <p:sldId id="394" r:id="rId72"/>
    <p:sldId id="396" r:id="rId73"/>
    <p:sldId id="397" r:id="rId74"/>
    <p:sldId id="398" r:id="rId75"/>
    <p:sldId id="405" r:id="rId76"/>
    <p:sldId id="406" r:id="rId77"/>
    <p:sldId id="407" r:id="rId78"/>
    <p:sldId id="408" r:id="rId79"/>
    <p:sldId id="409" r:id="rId80"/>
    <p:sldId id="414" r:id="rId81"/>
    <p:sldId id="417" r:id="rId82"/>
    <p:sldId id="418" r:id="rId83"/>
    <p:sldId id="419" r:id="rId84"/>
    <p:sldId id="421" r:id="rId85"/>
    <p:sldId id="422" r:id="rId86"/>
    <p:sldId id="424" r:id="rId87"/>
    <p:sldId id="357" r:id="rId88"/>
    <p:sldId id="358" r:id="rId89"/>
    <p:sldId id="359" r:id="rId90"/>
    <p:sldId id="362" r:id="rId91"/>
    <p:sldId id="372" r:id="rId9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13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90" Type="http://schemas.openxmlformats.org/officeDocument/2006/relationships/slide" Target="slides/slide87.xml"/><Relationship Id="rId95" Type="http://schemas.openxmlformats.org/officeDocument/2006/relationships/viewProps" Target="viewProps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tableStyles" Target="tableStyle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56" Type="http://schemas.openxmlformats.org/officeDocument/2006/relationships/slide" Target="slides/slide53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9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20593-9854-42B7-A58F-F83EB46BE056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47984-6924-476F-ABD2-EE88AC688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5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5F922-CFEA-453D-AADA-B5D6D14B262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038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8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4</a:t>
            </a:r>
          </a:p>
        </p:txBody>
      </p:sp>
      <p:sp>
        <p:nvSpPr>
          <p:cNvPr id="400388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89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039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039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6F8BAF-582C-41DE-9170-B8CBC8476AB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4646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6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25</a:t>
            </a:r>
          </a:p>
        </p:txBody>
      </p:sp>
      <p:sp>
        <p:nvSpPr>
          <p:cNvPr id="446468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69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647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64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76AFD-3DDB-4B69-BD41-49306E9D733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5261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1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29</a:t>
            </a:r>
          </a:p>
        </p:txBody>
      </p:sp>
      <p:sp>
        <p:nvSpPr>
          <p:cNvPr id="452612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13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261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26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9D6EB-D14F-4CC0-8EAB-FB091D1E52C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465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29</a:t>
            </a:r>
          </a:p>
        </p:txBody>
      </p:sp>
      <p:sp>
        <p:nvSpPr>
          <p:cNvPr id="454660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4661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466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466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529D8-B63C-433D-89AF-20E4358F9FD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5670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0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29</a:t>
            </a:r>
          </a:p>
        </p:txBody>
      </p:sp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09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1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671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DC764-F6ED-4269-AF6D-F2943BF22D3A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46387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463876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7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387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38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998D5-DE34-4BDD-97FA-D5494389E2E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46592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592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5926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59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8C16A-1011-4199-AED0-1DFFF932DD5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6797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7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30</a:t>
            </a:r>
          </a:p>
        </p:txBody>
      </p:sp>
      <p:sp>
        <p:nvSpPr>
          <p:cNvPr id="467972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73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797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79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12DE1-5FA6-4837-B85C-DD2AECAA461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45056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6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27</a:t>
            </a:r>
          </a:p>
        </p:txBody>
      </p:sp>
      <p:sp>
        <p:nvSpPr>
          <p:cNvPr id="45056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65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66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948F7-C7A2-493A-BD9D-B5120277C6D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47411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411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36</a:t>
            </a:r>
          </a:p>
        </p:txBody>
      </p:sp>
      <p:sp>
        <p:nvSpPr>
          <p:cNvPr id="474116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4117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411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41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58028-DEC2-4545-9BA1-FD53DCE57199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47616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36</a:t>
            </a:r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6166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61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824CD-942B-4E6D-B139-3DB90D733C5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3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4</a:t>
            </a:r>
          </a:p>
        </p:txBody>
      </p:sp>
      <p:sp>
        <p:nvSpPr>
          <p:cNvPr id="402436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37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3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243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7F4BB-900D-4D69-A751-E68CD4039585}" type="slidenum">
              <a:rPr lang="en-US"/>
              <a:pPr/>
              <a:t>85</a:t>
            </a:fld>
            <a:endParaRPr lang="en-US"/>
          </a:p>
        </p:txBody>
      </p:sp>
      <p:sp>
        <p:nvSpPr>
          <p:cNvPr id="773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31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>
                <a:latin typeface="Times New Roman" pitchFamily="18" charset="0"/>
              </a:rPr>
              <a:t>2</a:t>
            </a:r>
          </a:p>
        </p:txBody>
      </p:sp>
      <p:sp>
        <p:nvSpPr>
          <p:cNvPr id="773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3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3126" name="Rectangle 6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3127" name="Rectangle 7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>
                <a:latin typeface="Times New Roman" pitchFamily="18" charset="0"/>
              </a:rPr>
              <a:t>2</a:t>
            </a:r>
          </a:p>
        </p:txBody>
      </p:sp>
      <p:sp>
        <p:nvSpPr>
          <p:cNvPr id="773128" name="Rectangle 8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3129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3130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31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B2D53-70EE-45DE-938F-BA1B6E99714D}" type="slidenum">
              <a:rPr lang="en-US"/>
              <a:pPr/>
              <a:t>86</a:t>
            </a:fld>
            <a:endParaRPr lang="en-US"/>
          </a:p>
        </p:txBody>
      </p:sp>
      <p:sp>
        <p:nvSpPr>
          <p:cNvPr id="7751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51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>
                <a:latin typeface="Times New Roman" pitchFamily="18" charset="0"/>
              </a:rPr>
              <a:t>3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51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5174" name="Rectangle 6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5175" name="Rectangle 7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>
                <a:latin typeface="Times New Roman" pitchFamily="18" charset="0"/>
              </a:rPr>
              <a:t>3</a:t>
            </a:r>
          </a:p>
        </p:txBody>
      </p:sp>
      <p:sp>
        <p:nvSpPr>
          <p:cNvPr id="775176" name="Rectangle 8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5177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5178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517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82B34-2CD0-43FB-B9CA-6E7FED1D3E26}" type="slidenum">
              <a:rPr lang="en-US"/>
              <a:pPr/>
              <a:t>87</a:t>
            </a:fld>
            <a:endParaRPr lang="en-US"/>
          </a:p>
        </p:txBody>
      </p:sp>
      <p:sp>
        <p:nvSpPr>
          <p:cNvPr id="7772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>
                <a:latin typeface="Times New Roman" pitchFamily="18" charset="0"/>
              </a:rPr>
              <a:t>4</a:t>
            </a:r>
          </a:p>
        </p:txBody>
      </p:sp>
      <p:sp>
        <p:nvSpPr>
          <p:cNvPr id="7772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22" name="Rectangle 6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23" name="Rectangle 7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sz="1000">
                <a:latin typeface="Times New Roman" pitchFamily="18" charset="0"/>
              </a:rPr>
              <a:t>4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25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7226" name="Rectangle 1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772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C68FF-5661-4527-B8BB-1DD5DD215A8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1267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7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8</a:t>
            </a:r>
          </a:p>
        </p:txBody>
      </p:sp>
      <p:sp>
        <p:nvSpPr>
          <p:cNvPr id="412676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77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7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26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86CF6-BA9F-41F6-9670-5ECDD170BA4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1677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17</a:t>
            </a:r>
          </a:p>
        </p:txBody>
      </p:sp>
      <p:sp>
        <p:nvSpPr>
          <p:cNvPr id="416772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3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677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67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2E743-6C55-460C-A5BE-1BE7B63189A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19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17</a:t>
            </a:r>
          </a:p>
        </p:txBody>
      </p:sp>
      <p:sp>
        <p:nvSpPr>
          <p:cNvPr id="418820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21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882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882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698FE-19F5-48B0-9CD5-951112B4FE5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291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17</a:t>
            </a:r>
          </a:p>
        </p:txBody>
      </p:sp>
      <p:sp>
        <p:nvSpPr>
          <p:cNvPr id="422916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2917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2918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229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44634-74EC-4657-AE0D-4A644502AAC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3213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2131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19</a:t>
            </a:r>
          </a:p>
        </p:txBody>
      </p:sp>
      <p:sp>
        <p:nvSpPr>
          <p:cNvPr id="432132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2134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213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5A2E5-05A8-47FE-A2B8-FD75D9F6305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3520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0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19</a:t>
            </a:r>
          </a:p>
        </p:txBody>
      </p:sp>
      <p:sp>
        <p:nvSpPr>
          <p:cNvPr id="43520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05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5206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52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441D3-82AB-45D5-B89B-343CDD04FFF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2086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67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/>
            <a:r>
              <a:rPr lang="en-US" altLang="en-US" sz="1000">
                <a:latin typeface="Times New Roman" pitchFamily="18" charset="0"/>
              </a:rPr>
              <a:t>11</a:t>
            </a:r>
          </a:p>
        </p:txBody>
      </p:sp>
      <p:sp>
        <p:nvSpPr>
          <p:cNvPr id="420868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69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0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 w="12700"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208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6" tIns="46033" rIns="92066" bIns="46033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2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22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45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21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56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39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76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90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5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76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78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213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22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45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213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56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39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763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901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58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7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7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565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222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4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3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7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9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7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2E76A-CC4E-410A-8B9A-CA12BC243EB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298E-77BB-401B-99C0-401C1FF96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7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66767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767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Unit 2 S/D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3829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Shifts in the Demand Curve</a:t>
            </a:r>
            <a:endParaRPr lang="en-US" altLang="en-US" dirty="0"/>
          </a:p>
        </p:txBody>
      </p:sp>
      <p:sp>
        <p:nvSpPr>
          <p:cNvPr id="4311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Change in Quantity Demanded</a:t>
            </a:r>
          </a:p>
          <a:p>
            <a:pPr lvl="1"/>
            <a:r>
              <a:rPr lang="en-US" altLang="en-US" dirty="0"/>
              <a:t>Movement along the demand curve.</a:t>
            </a:r>
          </a:p>
          <a:p>
            <a:pPr lvl="1"/>
            <a:r>
              <a:rPr lang="en-US" altLang="en-US" dirty="0"/>
              <a:t>Caused by a change in the price of the product.</a:t>
            </a:r>
          </a:p>
        </p:txBody>
      </p:sp>
    </p:spTree>
    <p:extLst>
      <p:ext uri="{BB962C8B-B14F-4D97-AF65-F5344CB8AC3E}">
        <p14:creationId xmlns:p14="http://schemas.microsoft.com/office/powerpoint/2010/main" val="185971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5" name="Line 3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56" name="Line 4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57" name="Line 5"/>
          <p:cNvSpPr>
            <a:spLocks noChangeShapeType="1"/>
          </p:cNvSpPr>
          <p:nvPr/>
        </p:nvSpPr>
        <p:spPr bwMode="auto">
          <a:xfrm>
            <a:off x="1981200" y="1828800"/>
            <a:ext cx="4648200" cy="3962400"/>
          </a:xfrm>
          <a:prstGeom prst="line">
            <a:avLst/>
          </a:prstGeom>
          <a:noFill/>
          <a:ln w="57150">
            <a:solidFill>
              <a:srgbClr val="423A6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58" name="Text Box 6"/>
          <p:cNvSpPr txBox="1">
            <a:spLocks noChangeArrowheads="1"/>
          </p:cNvSpPr>
          <p:nvPr/>
        </p:nvSpPr>
        <p:spPr bwMode="auto">
          <a:xfrm>
            <a:off x="1295400" y="6019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i="0">
                <a:latin typeface="Tahoma" pitchFamily="34" charset="0"/>
              </a:rPr>
              <a:t>0</a:t>
            </a:r>
          </a:p>
        </p:txBody>
      </p:sp>
      <p:sp>
        <p:nvSpPr>
          <p:cNvPr id="433159" name="Text Box 7"/>
          <p:cNvSpPr txBox="1">
            <a:spLocks noChangeArrowheads="1"/>
          </p:cNvSpPr>
          <p:nvPr/>
        </p:nvSpPr>
        <p:spPr bwMode="auto">
          <a:xfrm>
            <a:off x="6629400" y="5486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0">
                <a:solidFill>
                  <a:srgbClr val="000099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433160" name="Text Box 8"/>
          <p:cNvSpPr txBox="1">
            <a:spLocks noChangeArrowheads="1"/>
          </p:cNvSpPr>
          <p:nvPr/>
        </p:nvSpPr>
        <p:spPr bwMode="auto">
          <a:xfrm>
            <a:off x="381000" y="1447800"/>
            <a:ext cx="1676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i="0">
                <a:solidFill>
                  <a:srgbClr val="0000CC"/>
                </a:solidFill>
                <a:latin typeface="Tahoma" pitchFamily="34" charset="0"/>
              </a:rPr>
              <a:t>Price of Ice-Cream </a:t>
            </a:r>
            <a:br>
              <a:rPr lang="en-US" altLang="en-US" sz="1600" b="1" i="0">
                <a:solidFill>
                  <a:srgbClr val="0000CC"/>
                </a:solidFill>
                <a:latin typeface="Tahoma" pitchFamily="34" charset="0"/>
              </a:rPr>
            </a:br>
            <a:r>
              <a:rPr lang="en-US" altLang="en-US" sz="1600" b="1" i="0">
                <a:solidFill>
                  <a:srgbClr val="0000CC"/>
                </a:solidFill>
                <a:latin typeface="Tahoma" pitchFamily="34" charset="0"/>
              </a:rPr>
              <a:t>Cones</a:t>
            </a:r>
          </a:p>
        </p:txBody>
      </p:sp>
      <p:sp>
        <p:nvSpPr>
          <p:cNvPr id="433161" name="Text Box 9"/>
          <p:cNvSpPr txBox="1">
            <a:spLocks noChangeArrowheads="1"/>
          </p:cNvSpPr>
          <p:nvPr/>
        </p:nvSpPr>
        <p:spPr bwMode="auto">
          <a:xfrm>
            <a:off x="5334000" y="6216650"/>
            <a:ext cx="3505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1600" b="1" i="0">
                <a:solidFill>
                  <a:srgbClr val="0000CC"/>
                </a:solidFill>
                <a:latin typeface="Tahoma" pitchFamily="34" charset="0"/>
              </a:rPr>
              <a:t>Quantity of Ice-Cream Cones</a:t>
            </a:r>
          </a:p>
        </p:txBody>
      </p:sp>
      <p:sp>
        <p:nvSpPr>
          <p:cNvPr id="433163" name="Oval 11"/>
          <p:cNvSpPr>
            <a:spLocks noChangeArrowheads="1"/>
          </p:cNvSpPr>
          <p:nvPr/>
        </p:nvSpPr>
        <p:spPr bwMode="auto">
          <a:xfrm>
            <a:off x="5334000" y="46482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4" name="Line 12"/>
          <p:cNvSpPr>
            <a:spLocks noChangeShapeType="1"/>
          </p:cNvSpPr>
          <p:nvPr/>
        </p:nvSpPr>
        <p:spPr bwMode="auto">
          <a:xfrm>
            <a:off x="1600200" y="29718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5" name="Line 13"/>
          <p:cNvSpPr>
            <a:spLocks noChangeShapeType="1"/>
          </p:cNvSpPr>
          <p:nvPr/>
        </p:nvSpPr>
        <p:spPr bwMode="auto">
          <a:xfrm>
            <a:off x="3276600" y="2971800"/>
            <a:ext cx="0" cy="3200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6" name="Line 14"/>
          <p:cNvSpPr>
            <a:spLocks noChangeShapeType="1"/>
          </p:cNvSpPr>
          <p:nvPr/>
        </p:nvSpPr>
        <p:spPr bwMode="auto">
          <a:xfrm flipH="1">
            <a:off x="1600200" y="47244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7" name="Line 15"/>
          <p:cNvSpPr>
            <a:spLocks noChangeShapeType="1"/>
          </p:cNvSpPr>
          <p:nvPr/>
        </p:nvSpPr>
        <p:spPr bwMode="auto">
          <a:xfrm>
            <a:off x="5410200" y="4724400"/>
            <a:ext cx="0" cy="144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68" name="Text Box 16"/>
          <p:cNvSpPr txBox="1">
            <a:spLocks noChangeArrowheads="1"/>
          </p:cNvSpPr>
          <p:nvPr/>
        </p:nvSpPr>
        <p:spPr bwMode="auto">
          <a:xfrm>
            <a:off x="5562600" y="43434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0">
                <a:latin typeface="Tahoma" pitchFamily="34" charset="0"/>
              </a:rPr>
              <a:t>A</a:t>
            </a:r>
          </a:p>
        </p:txBody>
      </p:sp>
      <p:grpSp>
        <p:nvGrpSpPr>
          <p:cNvPr id="433169" name="Group 17"/>
          <p:cNvGrpSpPr>
            <a:grpSpLocks/>
          </p:cNvGrpSpPr>
          <p:nvPr/>
        </p:nvGrpSpPr>
        <p:grpSpPr bwMode="auto">
          <a:xfrm>
            <a:off x="3200400" y="2438400"/>
            <a:ext cx="609600" cy="609600"/>
            <a:chOff x="2016" y="1536"/>
            <a:chExt cx="384" cy="384"/>
          </a:xfrm>
        </p:grpSpPr>
        <p:sp>
          <p:nvSpPr>
            <p:cNvPr id="433170" name="Oval 18"/>
            <p:cNvSpPr>
              <a:spLocks noChangeArrowheads="1"/>
            </p:cNvSpPr>
            <p:nvPr/>
          </p:nvSpPr>
          <p:spPr bwMode="auto">
            <a:xfrm>
              <a:off x="2016" y="1824"/>
              <a:ext cx="96" cy="96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71" name="Text Box 19"/>
            <p:cNvSpPr txBox="1">
              <a:spLocks noChangeArrowheads="1"/>
            </p:cNvSpPr>
            <p:nvPr/>
          </p:nvSpPr>
          <p:spPr bwMode="auto">
            <a:xfrm>
              <a:off x="2064" y="153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i="0">
                  <a:latin typeface="Tahoma" pitchFamily="34" charset="0"/>
                </a:rPr>
                <a:t>B</a:t>
              </a:r>
            </a:p>
          </p:txBody>
        </p:sp>
      </p:grpSp>
      <p:sp>
        <p:nvSpPr>
          <p:cNvPr id="433172" name="Line 20"/>
          <p:cNvSpPr>
            <a:spLocks noChangeShapeType="1"/>
          </p:cNvSpPr>
          <p:nvPr/>
        </p:nvSpPr>
        <p:spPr bwMode="auto">
          <a:xfrm flipH="1" flipV="1">
            <a:off x="3581400" y="2895600"/>
            <a:ext cx="1905000" cy="160020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3173" name="Text Box 21"/>
          <p:cNvSpPr txBox="1">
            <a:spLocks noChangeArrowheads="1"/>
          </p:cNvSpPr>
          <p:nvPr/>
        </p:nvSpPr>
        <p:spPr bwMode="auto">
          <a:xfrm>
            <a:off x="5257800" y="6096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0">
                <a:latin typeface="Tahoma" pitchFamily="34" charset="0"/>
              </a:rPr>
              <a:t>8</a:t>
            </a:r>
          </a:p>
        </p:txBody>
      </p:sp>
      <p:sp>
        <p:nvSpPr>
          <p:cNvPr id="433174" name="Text Box 22"/>
          <p:cNvSpPr txBox="1">
            <a:spLocks noChangeArrowheads="1"/>
          </p:cNvSpPr>
          <p:nvPr/>
        </p:nvSpPr>
        <p:spPr bwMode="auto">
          <a:xfrm>
            <a:off x="838200" y="44958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i="0">
                <a:latin typeface="Tahoma" pitchFamily="34" charset="0"/>
              </a:rPr>
              <a:t>1.00</a:t>
            </a:r>
          </a:p>
        </p:txBody>
      </p:sp>
      <p:grpSp>
        <p:nvGrpSpPr>
          <p:cNvPr id="433175" name="Group 23"/>
          <p:cNvGrpSpPr>
            <a:grpSpLocks/>
          </p:cNvGrpSpPr>
          <p:nvPr/>
        </p:nvGrpSpPr>
        <p:grpSpPr bwMode="auto">
          <a:xfrm>
            <a:off x="685800" y="2743200"/>
            <a:ext cx="914400" cy="1828800"/>
            <a:chOff x="432" y="1728"/>
            <a:chExt cx="576" cy="1152"/>
          </a:xfrm>
        </p:grpSpPr>
        <p:sp>
          <p:nvSpPr>
            <p:cNvPr id="433176" name="Text Box 24"/>
            <p:cNvSpPr txBox="1">
              <a:spLocks noChangeArrowheads="1"/>
            </p:cNvSpPr>
            <p:nvPr/>
          </p:nvSpPr>
          <p:spPr bwMode="auto">
            <a:xfrm>
              <a:off x="432" y="1728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Tahoma" pitchFamily="34" charset="0"/>
                </a:rPr>
                <a:t>$2.00</a:t>
              </a:r>
            </a:p>
          </p:txBody>
        </p:sp>
        <p:sp>
          <p:nvSpPr>
            <p:cNvPr id="433177" name="Line 25"/>
            <p:cNvSpPr>
              <a:spLocks noChangeShapeType="1"/>
            </p:cNvSpPr>
            <p:nvPr/>
          </p:nvSpPr>
          <p:spPr bwMode="auto">
            <a:xfrm flipV="1">
              <a:off x="816" y="1968"/>
              <a:ext cx="0" cy="912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3178" name="Group 26"/>
          <p:cNvGrpSpPr>
            <a:grpSpLocks/>
          </p:cNvGrpSpPr>
          <p:nvPr/>
        </p:nvGrpSpPr>
        <p:grpSpPr bwMode="auto">
          <a:xfrm>
            <a:off x="2971800" y="6096000"/>
            <a:ext cx="2133600" cy="457200"/>
            <a:chOff x="1872" y="3840"/>
            <a:chExt cx="1344" cy="288"/>
          </a:xfrm>
        </p:grpSpPr>
        <p:sp>
          <p:nvSpPr>
            <p:cNvPr id="433179" name="Text Box 27"/>
            <p:cNvSpPr txBox="1">
              <a:spLocks noChangeArrowheads="1"/>
            </p:cNvSpPr>
            <p:nvPr/>
          </p:nvSpPr>
          <p:spPr bwMode="auto">
            <a:xfrm>
              <a:off x="1872" y="3840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1" i="0">
                  <a:latin typeface="Tahoma" pitchFamily="34" charset="0"/>
                </a:rPr>
                <a:t>4</a:t>
              </a:r>
            </a:p>
          </p:txBody>
        </p:sp>
        <p:sp>
          <p:nvSpPr>
            <p:cNvPr id="433180" name="Line 28"/>
            <p:cNvSpPr>
              <a:spLocks noChangeShapeType="1"/>
            </p:cNvSpPr>
            <p:nvPr/>
          </p:nvSpPr>
          <p:spPr bwMode="auto">
            <a:xfrm flipH="1">
              <a:off x="2208" y="3984"/>
              <a:ext cx="1008" cy="0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3182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Changes in Quantity Demanded</a:t>
            </a:r>
          </a:p>
        </p:txBody>
      </p:sp>
    </p:spTree>
    <p:extLst>
      <p:ext uri="{BB962C8B-B14F-4D97-AF65-F5344CB8AC3E}">
        <p14:creationId xmlns:p14="http://schemas.microsoft.com/office/powerpoint/2010/main" val="350869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3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3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3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3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3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64" grpId="0" animBg="1"/>
      <p:bldP spid="433165" grpId="0" animBg="1"/>
      <p:bldP spid="4331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Shifts in the Demand Curve</a:t>
            </a:r>
            <a:endParaRPr lang="en-US" altLang="en-US" dirty="0"/>
          </a:p>
        </p:txBody>
      </p:sp>
      <p:sp>
        <p:nvSpPr>
          <p:cNvPr id="4341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Change in Demand</a:t>
            </a:r>
          </a:p>
          <a:p>
            <a:pPr lvl="1"/>
            <a:r>
              <a:rPr lang="en-US" altLang="en-US" dirty="0"/>
              <a:t>A shift in the demand curve, either to the left or </a:t>
            </a:r>
            <a:r>
              <a:rPr lang="en-US" altLang="en-US"/>
              <a:t>right.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367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44" name="Picture 4" descr="R:\CLIPART\FOOD\MISC\ICECREAT.W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76400"/>
            <a:ext cx="167163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Shifts in the Demand Curve</a:t>
            </a:r>
            <a:endParaRPr lang="en-US" altLang="en-US" dirty="0"/>
          </a:p>
        </p:txBody>
      </p:sp>
      <p:sp>
        <p:nvSpPr>
          <p:cNvPr id="41984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US" altLang="en-US" sz="3600" b="1" u="sng" dirty="0"/>
              <a:t>N</a:t>
            </a:r>
            <a:r>
              <a:rPr lang="en-US" altLang="en-US" sz="3600" dirty="0"/>
              <a:t>umber of consumers</a:t>
            </a:r>
          </a:p>
          <a:p>
            <a:pPr lvl="2"/>
            <a:r>
              <a:rPr lang="en-US" altLang="en-US" sz="3600" b="1" u="sng" dirty="0"/>
              <a:t>I</a:t>
            </a:r>
            <a:r>
              <a:rPr lang="en-US" altLang="en-US" sz="3600" dirty="0"/>
              <a:t>ncome of consumers</a:t>
            </a:r>
          </a:p>
          <a:p>
            <a:pPr lvl="2"/>
            <a:r>
              <a:rPr lang="en-US" altLang="en-US" sz="3600" b="1" u="sng" dirty="0"/>
              <a:t>C</a:t>
            </a:r>
            <a:r>
              <a:rPr lang="en-US" altLang="en-US" sz="3600" dirty="0"/>
              <a:t>omplement price change</a:t>
            </a:r>
          </a:p>
          <a:p>
            <a:pPr lvl="2"/>
            <a:r>
              <a:rPr lang="en-US" altLang="en-US" sz="3600" b="1" u="sng" dirty="0"/>
              <a:t>E</a:t>
            </a:r>
            <a:r>
              <a:rPr lang="en-US" altLang="en-US" sz="3600" dirty="0"/>
              <a:t>xpectations</a:t>
            </a:r>
          </a:p>
          <a:p>
            <a:pPr lvl="2"/>
            <a:r>
              <a:rPr lang="en-US" altLang="en-US" sz="3600" b="1" u="sng" dirty="0"/>
              <a:t>S</a:t>
            </a:r>
            <a:r>
              <a:rPr lang="en-US" altLang="en-US" sz="3600" dirty="0"/>
              <a:t>ubstitute price change</a:t>
            </a:r>
          </a:p>
          <a:p>
            <a:pPr lvl="2"/>
            <a:r>
              <a:rPr lang="en-US" altLang="en-US" sz="3600" b="1" u="sng" dirty="0"/>
              <a:t>T</a:t>
            </a:r>
            <a:r>
              <a:rPr lang="en-US" altLang="en-US" sz="3600" dirty="0"/>
              <a:t>astes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429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5794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579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Shifts in the Demand Curve</a:t>
            </a:r>
          </a:p>
        </p:txBody>
      </p:sp>
      <p:sp>
        <p:nvSpPr>
          <p:cNvPr id="545796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 i="0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545797" name="Rectangle 5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F3F6F9"/>
          </a:solidFill>
          <a:ln w="2301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798" name="Rectangle 6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F2F4F8"/>
          </a:solidFill>
          <a:ln w="20955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799" name="Rectangle 7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F1F4F7"/>
          </a:solidFill>
          <a:ln w="1873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800" name="Rectangle 8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F0F2F5"/>
          </a:solidFill>
          <a:ln w="1666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801" name="Rectangle 9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EF1F4"/>
          </a:solidFill>
          <a:ln w="14605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802" name="Rectangle 10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DEFF3"/>
          </a:solidFill>
          <a:ln w="1254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803" name="Rectangle 11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BEEF2"/>
          </a:solidFill>
          <a:ln w="1047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804" name="Rectangle 12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AECF1"/>
          </a:solidFill>
          <a:ln w="841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805" name="Rectangle 13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9EBF0"/>
          </a:solidFill>
          <a:ln w="6191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806" name="Rectangle 14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807" name="Rectangle 15"/>
          <p:cNvSpPr>
            <a:spLocks noChangeArrowheads="1"/>
          </p:cNvSpPr>
          <p:nvPr/>
        </p:nvSpPr>
        <p:spPr bwMode="auto">
          <a:xfrm>
            <a:off x="1449388" y="1285875"/>
            <a:ext cx="7043737" cy="4797425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5808" name="Rectangle 16"/>
          <p:cNvSpPr>
            <a:spLocks noChangeArrowheads="1"/>
          </p:cNvSpPr>
          <p:nvPr/>
        </p:nvSpPr>
        <p:spPr bwMode="auto">
          <a:xfrm>
            <a:off x="1366838" y="1182688"/>
            <a:ext cx="7042150" cy="48180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09" name="Freeform 17"/>
          <p:cNvSpPr>
            <a:spLocks/>
          </p:cNvSpPr>
          <p:nvPr/>
        </p:nvSpPr>
        <p:spPr bwMode="auto">
          <a:xfrm>
            <a:off x="1347788" y="1182688"/>
            <a:ext cx="7042150" cy="4818062"/>
          </a:xfrm>
          <a:custGeom>
            <a:avLst/>
            <a:gdLst>
              <a:gd name="T0" fmla="*/ 0 w 4436"/>
              <a:gd name="T1" fmla="*/ 0 h 3035"/>
              <a:gd name="T2" fmla="*/ 0 w 4436"/>
              <a:gd name="T3" fmla="*/ 3035 h 3035"/>
              <a:gd name="T4" fmla="*/ 4436 w 4436"/>
              <a:gd name="T5" fmla="*/ 3035 h 3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36" h="3035">
                <a:moveTo>
                  <a:pt x="0" y="0"/>
                </a:moveTo>
                <a:lnTo>
                  <a:pt x="0" y="3035"/>
                </a:lnTo>
                <a:lnTo>
                  <a:pt x="4436" y="303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10" name="Line 18"/>
          <p:cNvSpPr>
            <a:spLocks noChangeShapeType="1"/>
          </p:cNvSpPr>
          <p:nvPr/>
        </p:nvSpPr>
        <p:spPr bwMode="auto">
          <a:xfrm flipH="1" flipV="1">
            <a:off x="3079750" y="1912938"/>
            <a:ext cx="3281363" cy="3149600"/>
          </a:xfrm>
          <a:prstGeom prst="line">
            <a:avLst/>
          </a:prstGeom>
          <a:noFill/>
          <a:ln w="61913">
            <a:solidFill>
              <a:srgbClr val="004C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11" name="Line 19"/>
          <p:cNvSpPr>
            <a:spLocks noChangeShapeType="1"/>
          </p:cNvSpPr>
          <p:nvPr/>
        </p:nvSpPr>
        <p:spPr bwMode="auto">
          <a:xfrm flipH="1" flipV="1">
            <a:off x="4648200" y="1390650"/>
            <a:ext cx="3281363" cy="3149600"/>
          </a:xfrm>
          <a:prstGeom prst="line">
            <a:avLst/>
          </a:prstGeom>
          <a:noFill/>
          <a:ln w="61913">
            <a:solidFill>
              <a:srgbClr val="5F16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12" name="Line 20"/>
          <p:cNvSpPr>
            <a:spLocks noChangeShapeType="1"/>
          </p:cNvSpPr>
          <p:nvPr/>
        </p:nvSpPr>
        <p:spPr bwMode="auto">
          <a:xfrm flipH="1" flipV="1">
            <a:off x="1492250" y="2433638"/>
            <a:ext cx="3302000" cy="3170237"/>
          </a:xfrm>
          <a:prstGeom prst="line">
            <a:avLst/>
          </a:prstGeom>
          <a:noFill/>
          <a:ln w="61913">
            <a:solidFill>
              <a:srgbClr val="6518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13" name="Line 21"/>
          <p:cNvSpPr>
            <a:spLocks noChangeShapeType="1"/>
          </p:cNvSpPr>
          <p:nvPr/>
        </p:nvSpPr>
        <p:spPr bwMode="auto">
          <a:xfrm>
            <a:off x="4146550" y="2871788"/>
            <a:ext cx="1858963" cy="1587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14" name="Line 22"/>
          <p:cNvSpPr>
            <a:spLocks noChangeShapeType="1"/>
          </p:cNvSpPr>
          <p:nvPr/>
        </p:nvSpPr>
        <p:spPr bwMode="auto">
          <a:xfrm rot="-10800000">
            <a:off x="3225800" y="3935413"/>
            <a:ext cx="1860550" cy="1587"/>
          </a:xfrm>
          <a:prstGeom prst="line">
            <a:avLst/>
          </a:prstGeom>
          <a:noFill/>
          <a:ln w="20701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815" name="Rectangle 23"/>
          <p:cNvSpPr>
            <a:spLocks noChangeArrowheads="1"/>
          </p:cNvSpPr>
          <p:nvPr/>
        </p:nvSpPr>
        <p:spPr bwMode="auto">
          <a:xfrm>
            <a:off x="428625" y="1157288"/>
            <a:ext cx="9429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</a:rPr>
              <a:t>Price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5816" name="Rectangle 24"/>
          <p:cNvSpPr>
            <a:spLocks noChangeArrowheads="1"/>
          </p:cNvSpPr>
          <p:nvPr/>
        </p:nvSpPr>
        <p:spPr bwMode="auto">
          <a:xfrm>
            <a:off x="163513" y="1436688"/>
            <a:ext cx="1214437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5817" name="Rectangle 25"/>
          <p:cNvSpPr>
            <a:spLocks noChangeArrowheads="1"/>
          </p:cNvSpPr>
          <p:nvPr/>
        </p:nvSpPr>
        <p:spPr bwMode="auto">
          <a:xfrm>
            <a:off x="687388" y="1716088"/>
            <a:ext cx="68421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</a:rPr>
              <a:t>Cone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5818" name="Rectangle 26"/>
          <p:cNvSpPr>
            <a:spLocks noChangeArrowheads="1"/>
          </p:cNvSpPr>
          <p:nvPr/>
        </p:nvSpPr>
        <p:spPr bwMode="auto">
          <a:xfrm>
            <a:off x="7215188" y="6102350"/>
            <a:ext cx="1319212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</a:rPr>
              <a:t>Quantity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5819" name="Rectangle 27"/>
          <p:cNvSpPr>
            <a:spLocks noChangeArrowheads="1"/>
          </p:cNvSpPr>
          <p:nvPr/>
        </p:nvSpPr>
        <p:spPr bwMode="auto">
          <a:xfrm>
            <a:off x="6572250" y="6381750"/>
            <a:ext cx="19764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</a:rPr>
              <a:t>Ice-Cream Cones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545820" name="Group 28"/>
          <p:cNvGrpSpPr>
            <a:grpSpLocks/>
          </p:cNvGrpSpPr>
          <p:nvPr/>
        </p:nvGrpSpPr>
        <p:grpSpPr bwMode="auto">
          <a:xfrm>
            <a:off x="4224338" y="2225675"/>
            <a:ext cx="1190625" cy="604838"/>
            <a:chOff x="2717" y="1402"/>
            <a:chExt cx="750" cy="381"/>
          </a:xfrm>
        </p:grpSpPr>
        <p:sp>
          <p:nvSpPr>
            <p:cNvPr id="545821" name="Rectangle 29"/>
            <p:cNvSpPr>
              <a:spLocks noChangeArrowheads="1"/>
            </p:cNvSpPr>
            <p:nvPr/>
          </p:nvSpPr>
          <p:spPr bwMode="auto">
            <a:xfrm>
              <a:off x="2717" y="1402"/>
              <a:ext cx="750" cy="381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822" name="Rectangle 30"/>
            <p:cNvSpPr>
              <a:spLocks noChangeArrowheads="1"/>
            </p:cNvSpPr>
            <p:nvPr/>
          </p:nvSpPr>
          <p:spPr bwMode="auto">
            <a:xfrm>
              <a:off x="2768" y="1419"/>
              <a:ext cx="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Increase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5823" name="Rectangle 31"/>
            <p:cNvSpPr>
              <a:spLocks noChangeArrowheads="1"/>
            </p:cNvSpPr>
            <p:nvPr/>
          </p:nvSpPr>
          <p:spPr bwMode="auto">
            <a:xfrm>
              <a:off x="2768" y="1595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in demand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5824" name="Group 32"/>
          <p:cNvGrpSpPr>
            <a:grpSpLocks/>
          </p:cNvGrpSpPr>
          <p:nvPr/>
        </p:nvGrpSpPr>
        <p:grpSpPr bwMode="auto">
          <a:xfrm>
            <a:off x="3870325" y="4006850"/>
            <a:ext cx="1190625" cy="625475"/>
            <a:chOff x="2362" y="2492"/>
            <a:chExt cx="750" cy="394"/>
          </a:xfrm>
        </p:grpSpPr>
        <p:sp>
          <p:nvSpPr>
            <p:cNvPr id="545825" name="Rectangle 33"/>
            <p:cNvSpPr>
              <a:spLocks noChangeArrowheads="1"/>
            </p:cNvSpPr>
            <p:nvPr/>
          </p:nvSpPr>
          <p:spPr bwMode="auto">
            <a:xfrm>
              <a:off x="2362" y="2492"/>
              <a:ext cx="750" cy="394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5826" name="Rectangle 34"/>
            <p:cNvSpPr>
              <a:spLocks noChangeArrowheads="1"/>
            </p:cNvSpPr>
            <p:nvPr/>
          </p:nvSpPr>
          <p:spPr bwMode="auto">
            <a:xfrm>
              <a:off x="2412" y="2520"/>
              <a:ext cx="6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Decrease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5827" name="Rectangle 35"/>
            <p:cNvSpPr>
              <a:spLocks noChangeArrowheads="1"/>
            </p:cNvSpPr>
            <p:nvPr/>
          </p:nvSpPr>
          <p:spPr bwMode="auto">
            <a:xfrm>
              <a:off x="2412" y="2696"/>
              <a:ext cx="6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in demand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5828" name="Group 36"/>
          <p:cNvGrpSpPr>
            <a:grpSpLocks/>
          </p:cNvGrpSpPr>
          <p:nvPr/>
        </p:nvGrpSpPr>
        <p:grpSpPr bwMode="auto">
          <a:xfrm>
            <a:off x="3849688" y="5689600"/>
            <a:ext cx="1906587" cy="342900"/>
            <a:chOff x="2425" y="3584"/>
            <a:chExt cx="1201" cy="216"/>
          </a:xfrm>
        </p:grpSpPr>
        <p:sp>
          <p:nvSpPr>
            <p:cNvPr id="545829" name="Rectangle 37"/>
            <p:cNvSpPr>
              <a:spLocks noChangeArrowheads="1"/>
            </p:cNvSpPr>
            <p:nvPr/>
          </p:nvSpPr>
          <p:spPr bwMode="auto">
            <a:xfrm>
              <a:off x="2425" y="3584"/>
              <a:ext cx="1060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Demand curve, 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5830" name="Rectangle 38"/>
            <p:cNvSpPr>
              <a:spLocks noChangeArrowheads="1"/>
            </p:cNvSpPr>
            <p:nvPr/>
          </p:nvSpPr>
          <p:spPr bwMode="auto">
            <a:xfrm>
              <a:off x="3415" y="3584"/>
              <a:ext cx="17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D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5831" name="Rectangle 39"/>
            <p:cNvSpPr>
              <a:spLocks noChangeArrowheads="1"/>
            </p:cNvSpPr>
            <p:nvPr/>
          </p:nvSpPr>
          <p:spPr bwMode="auto">
            <a:xfrm>
              <a:off x="3516" y="3655"/>
              <a:ext cx="11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solidFill>
                    <a:srgbClr val="000000"/>
                  </a:solidFill>
                </a:rPr>
                <a:t>3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5832" name="Group 40"/>
          <p:cNvGrpSpPr>
            <a:grpSpLocks/>
          </p:cNvGrpSpPr>
          <p:nvPr/>
        </p:nvGrpSpPr>
        <p:grpSpPr bwMode="auto">
          <a:xfrm>
            <a:off x="5895975" y="5151438"/>
            <a:ext cx="1004888" cy="623887"/>
            <a:chOff x="3714" y="3245"/>
            <a:chExt cx="633" cy="393"/>
          </a:xfrm>
        </p:grpSpPr>
        <p:sp>
          <p:nvSpPr>
            <p:cNvPr id="545833" name="Rectangle 41"/>
            <p:cNvSpPr>
              <a:spLocks noChangeArrowheads="1"/>
            </p:cNvSpPr>
            <p:nvPr/>
          </p:nvSpPr>
          <p:spPr bwMode="auto">
            <a:xfrm>
              <a:off x="3740" y="3245"/>
              <a:ext cx="59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Demand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5834" name="Rectangle 42"/>
            <p:cNvSpPr>
              <a:spLocks noChangeArrowheads="1"/>
            </p:cNvSpPr>
            <p:nvPr/>
          </p:nvSpPr>
          <p:spPr bwMode="auto">
            <a:xfrm>
              <a:off x="3714" y="3421"/>
              <a:ext cx="48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curve, 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5835" name="Rectangle 43"/>
            <p:cNvSpPr>
              <a:spLocks noChangeArrowheads="1"/>
            </p:cNvSpPr>
            <p:nvPr/>
          </p:nvSpPr>
          <p:spPr bwMode="auto">
            <a:xfrm>
              <a:off x="4136" y="3421"/>
              <a:ext cx="17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D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5836" name="Rectangle 44"/>
            <p:cNvSpPr>
              <a:spLocks noChangeArrowheads="1"/>
            </p:cNvSpPr>
            <p:nvPr/>
          </p:nvSpPr>
          <p:spPr bwMode="auto">
            <a:xfrm>
              <a:off x="4237" y="3493"/>
              <a:ext cx="11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solidFill>
                    <a:srgbClr val="000000"/>
                  </a:solidFill>
                </a:rPr>
                <a:t>1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5837" name="Group 45"/>
          <p:cNvGrpSpPr>
            <a:grpSpLocks/>
          </p:cNvGrpSpPr>
          <p:nvPr/>
        </p:nvGrpSpPr>
        <p:grpSpPr bwMode="auto">
          <a:xfrm>
            <a:off x="7445375" y="4613275"/>
            <a:ext cx="1004888" cy="623888"/>
            <a:chOff x="4690" y="2906"/>
            <a:chExt cx="633" cy="393"/>
          </a:xfrm>
        </p:grpSpPr>
        <p:sp>
          <p:nvSpPr>
            <p:cNvPr id="545838" name="Rectangle 46"/>
            <p:cNvSpPr>
              <a:spLocks noChangeArrowheads="1"/>
            </p:cNvSpPr>
            <p:nvPr/>
          </p:nvSpPr>
          <p:spPr bwMode="auto">
            <a:xfrm>
              <a:off x="4712" y="2906"/>
              <a:ext cx="59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Demand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5839" name="Rectangle 47"/>
            <p:cNvSpPr>
              <a:spLocks noChangeArrowheads="1"/>
            </p:cNvSpPr>
            <p:nvPr/>
          </p:nvSpPr>
          <p:spPr bwMode="auto">
            <a:xfrm>
              <a:off x="4690" y="3082"/>
              <a:ext cx="488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curve, 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5840" name="Rectangle 48"/>
            <p:cNvSpPr>
              <a:spLocks noChangeArrowheads="1"/>
            </p:cNvSpPr>
            <p:nvPr/>
          </p:nvSpPr>
          <p:spPr bwMode="auto">
            <a:xfrm>
              <a:off x="5112" y="3082"/>
              <a:ext cx="17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D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5841" name="Rectangle 49"/>
            <p:cNvSpPr>
              <a:spLocks noChangeArrowheads="1"/>
            </p:cNvSpPr>
            <p:nvPr/>
          </p:nvSpPr>
          <p:spPr bwMode="auto">
            <a:xfrm>
              <a:off x="5213" y="3154"/>
              <a:ext cx="11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 i="0">
                  <a:solidFill>
                    <a:srgbClr val="000000"/>
                  </a:solidFill>
                </a:rPr>
                <a:t>2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sp>
        <p:nvSpPr>
          <p:cNvPr id="545842" name="Rectangle 50"/>
          <p:cNvSpPr>
            <a:spLocks noChangeArrowheads="1"/>
          </p:cNvSpPr>
          <p:nvPr/>
        </p:nvSpPr>
        <p:spPr bwMode="auto">
          <a:xfrm>
            <a:off x="1301750" y="6116638"/>
            <a:ext cx="23018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0</a:t>
            </a:r>
            <a:endParaRPr lang="en-US" sz="2400" i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10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4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5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4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4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4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45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54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45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5810" grpId="0" animBg="1"/>
      <p:bldP spid="545811" grpId="0" animBg="1"/>
      <p:bldP spid="545812" grpId="0" animBg="1"/>
      <p:bldP spid="545813" grpId="0" animBg="1"/>
      <p:bldP spid="5458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4000"/>
              <a:t>Shifts and Changes in Demand cont.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closer look at changes in income</a:t>
            </a:r>
          </a:p>
          <a:p>
            <a:pPr lvl="1"/>
            <a:r>
              <a:rPr lang="en-US"/>
              <a:t>Normal Good</a:t>
            </a:r>
          </a:p>
          <a:p>
            <a:pPr lvl="2"/>
            <a:r>
              <a:rPr lang="en-US"/>
              <a:t>A good that consumers </a:t>
            </a:r>
          </a:p>
          <a:p>
            <a:pPr lvl="2">
              <a:buFontTx/>
              <a:buNone/>
            </a:pPr>
            <a:r>
              <a:rPr lang="en-US"/>
              <a:t>	demand more when their </a:t>
            </a:r>
          </a:p>
          <a:p>
            <a:pPr lvl="2">
              <a:buFontTx/>
              <a:buNone/>
            </a:pPr>
            <a:r>
              <a:rPr lang="en-US"/>
              <a:t>	incomes increase</a:t>
            </a:r>
          </a:p>
          <a:p>
            <a:pPr lvl="1"/>
            <a:r>
              <a:rPr lang="en-US"/>
              <a:t>Inferior Good</a:t>
            </a:r>
          </a:p>
          <a:p>
            <a:pPr lvl="2"/>
            <a:r>
              <a:rPr lang="en-US"/>
              <a:t>A good that consumers </a:t>
            </a:r>
          </a:p>
          <a:p>
            <a:pPr lvl="2">
              <a:buFontTx/>
              <a:buNone/>
            </a:pPr>
            <a:r>
              <a:rPr lang="en-US"/>
              <a:t>	demand less when their </a:t>
            </a:r>
          </a:p>
          <a:p>
            <a:pPr lvl="2">
              <a:buFontTx/>
              <a:buNone/>
            </a:pPr>
            <a:r>
              <a:rPr lang="en-US"/>
              <a:t>	incomes increase</a:t>
            </a:r>
          </a:p>
        </p:txBody>
      </p:sp>
      <p:pic>
        <p:nvPicPr>
          <p:cNvPr id="15365" name="Picture 5" descr="sp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38613"/>
            <a:ext cx="3200400" cy="271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food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33600"/>
            <a:ext cx="2517775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74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981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981200" y="2209800"/>
            <a:ext cx="4648200" cy="3962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990600" y="1981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$3.00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143000" y="2590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2.50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143000" y="3276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2.00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143000" y="3886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1.50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143000" y="4495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1.00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143000" y="5181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0.50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5908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2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133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1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9718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3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3528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4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3657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5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038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6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419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7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4800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8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1816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9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4864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10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4008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12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59436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11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381000" y="141605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ahoma" pitchFamily="34" charset="0"/>
              </a:rPr>
              <a:t>Price of Hamburgers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7315200" y="57150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latin typeface="Tahoma" pitchFamily="34" charset="0"/>
              </a:rPr>
              <a:t>Quantity of Hamburgers</a:t>
            </a:r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3429000" y="1676400"/>
            <a:ext cx="4648200" cy="3962400"/>
          </a:xfrm>
          <a:prstGeom prst="line">
            <a:avLst/>
          </a:prstGeom>
          <a:noFill/>
          <a:ln w="57150">
            <a:solidFill>
              <a:srgbClr val="423A6C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AutoShape 27"/>
          <p:cNvSpPr>
            <a:spLocks noChangeArrowheads="1"/>
          </p:cNvSpPr>
          <p:nvPr/>
        </p:nvSpPr>
        <p:spPr bwMode="auto">
          <a:xfrm>
            <a:off x="4038600" y="3657600"/>
            <a:ext cx="1600200" cy="304800"/>
          </a:xfrm>
          <a:prstGeom prst="rightArrow">
            <a:avLst>
              <a:gd name="adj1" fmla="val 50000"/>
              <a:gd name="adj2" fmla="val 131250"/>
            </a:avLst>
          </a:prstGeom>
          <a:solidFill>
            <a:schemeClr val="accent2"/>
          </a:solidFill>
          <a:ln w="12700">
            <a:solidFill>
              <a:srgbClr val="FAFD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Rectangle 28"/>
          <p:cNvSpPr>
            <a:spLocks noChangeArrowheads="1"/>
          </p:cNvSpPr>
          <p:nvPr/>
        </p:nvSpPr>
        <p:spPr bwMode="auto">
          <a:xfrm>
            <a:off x="3768725" y="3048000"/>
            <a:ext cx="127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 sz="2000" b="1">
                <a:solidFill>
                  <a:srgbClr val="000000"/>
                </a:solidFill>
              </a:rPr>
              <a:t>Increase</a:t>
            </a:r>
          </a:p>
          <a:p>
            <a:pPr algn="ctr" eaLnBrk="0" hangingPunct="0"/>
            <a:r>
              <a:rPr lang="en-US" altLang="en-US" sz="2000" b="1">
                <a:solidFill>
                  <a:srgbClr val="000000"/>
                </a:solidFill>
              </a:rPr>
              <a:t>in demand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5943600" y="1981200"/>
            <a:ext cx="236220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494076"/>
                </a:solidFill>
              </a:rPr>
              <a:t>An increase in income...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6400800" y="55626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latin typeface="Times New Roman" pitchFamily="18" charset="0"/>
              </a:rPr>
              <a:t>D</a:t>
            </a:r>
            <a:r>
              <a:rPr lang="en-US" altLang="en-US" sz="3200" b="1" baseline="-25000">
                <a:solidFill>
                  <a:srgbClr val="0000CC"/>
                </a:solidFill>
                <a:latin typeface="Times New Roman" pitchFamily="18" charset="0"/>
              </a:rPr>
              <a:t>1</a:t>
            </a:r>
            <a:endParaRPr lang="en-US" altLang="en-US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8001000" y="51816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latin typeface="Times New Roman" pitchFamily="18" charset="0"/>
              </a:rPr>
              <a:t>D</a:t>
            </a:r>
            <a:r>
              <a:rPr lang="en-US" altLang="en-US" sz="3200" b="1" baseline="-25000">
                <a:solidFill>
                  <a:srgbClr val="0000CC"/>
                </a:solidFill>
                <a:latin typeface="Times New Roman" pitchFamily="18" charset="0"/>
              </a:rPr>
              <a:t>2</a:t>
            </a:r>
            <a:endParaRPr lang="en-US" altLang="en-US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457200" y="152400"/>
            <a:ext cx="8382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4400" dirty="0"/>
              <a:t>Consumer Income</a:t>
            </a:r>
            <a:br>
              <a:rPr lang="en-US" altLang="en-US" sz="4400" dirty="0"/>
            </a:br>
            <a:r>
              <a:rPr lang="en-US" altLang="en-US" sz="4400" dirty="0"/>
              <a:t>Normal Good</a:t>
            </a:r>
          </a:p>
        </p:txBody>
      </p:sp>
      <p:sp>
        <p:nvSpPr>
          <p:cNvPr id="17441" name="Line 33"/>
          <p:cNvSpPr>
            <a:spLocks noChangeShapeType="1"/>
          </p:cNvSpPr>
          <p:nvPr/>
        </p:nvSpPr>
        <p:spPr bwMode="auto">
          <a:xfrm>
            <a:off x="1981200" y="61722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1752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77691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4" grpId="0" animBg="1"/>
      <p:bldP spid="17435" grpId="0" animBg="1"/>
      <p:bldP spid="17436" grpId="0" autoUpdateAnimBg="0"/>
      <p:bldP spid="17437" grpId="0" animBg="1" autoUpdateAnimBg="0"/>
      <p:bldP spid="1743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2098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209800" y="2209800"/>
            <a:ext cx="4648200" cy="3962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219200" y="19812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$3.00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371600" y="2590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2.50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371600" y="3276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2.00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371600" y="3886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1.50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371600" y="4495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1.00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371600" y="5181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0.50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8194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2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3622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1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2004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3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5814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4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38862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5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2672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6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46482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7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0292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8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54102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9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57150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10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6294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12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1722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11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762000" y="13716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</a:rPr>
              <a:t>Price of Spam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7315200" y="5715000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</a:rPr>
              <a:t>Quantity of Spam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19812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000" b="1">
                <a:latin typeface="Tahoma" pitchFamily="34" charset="0"/>
              </a:rPr>
              <a:t>0</a:t>
            </a:r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209800" y="3962400"/>
            <a:ext cx="2590800" cy="2209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2814638" y="3733800"/>
            <a:ext cx="127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1">
                <a:solidFill>
                  <a:srgbClr val="000000"/>
                </a:solidFill>
              </a:rPr>
              <a:t>Decrease</a:t>
            </a:r>
          </a:p>
          <a:p>
            <a:pPr algn="r" eaLnBrk="0" hangingPunct="0"/>
            <a:r>
              <a:rPr lang="en-US" altLang="en-US" sz="2000" b="1">
                <a:solidFill>
                  <a:srgbClr val="000000"/>
                </a:solidFill>
              </a:rPr>
              <a:t>in demand</a:t>
            </a: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5181600" y="2590800"/>
            <a:ext cx="236220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>
                <a:solidFill>
                  <a:srgbClr val="494076"/>
                </a:solidFill>
              </a:rPr>
              <a:t>An increase in income...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6629400" y="55626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  <a:latin typeface="Times New Roman" pitchFamily="18" charset="0"/>
              </a:rPr>
              <a:t>D</a:t>
            </a:r>
            <a:r>
              <a:rPr lang="en-US" altLang="en-US" sz="3200" b="1" baseline="-25000">
                <a:solidFill>
                  <a:srgbClr val="000099"/>
                </a:solidFill>
                <a:latin typeface="Times New Roman" pitchFamily="18" charset="0"/>
              </a:rPr>
              <a:t>1</a:t>
            </a:r>
            <a:endParaRPr lang="en-US" altLang="en-US" sz="3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8464" name="AutoShape 32"/>
          <p:cNvSpPr>
            <a:spLocks noChangeArrowheads="1"/>
          </p:cNvSpPr>
          <p:nvPr/>
        </p:nvSpPr>
        <p:spPr bwMode="auto">
          <a:xfrm>
            <a:off x="3200400" y="4419600"/>
            <a:ext cx="1447800" cy="228600"/>
          </a:xfrm>
          <a:prstGeom prst="leftArrow">
            <a:avLst>
              <a:gd name="adj1" fmla="val 50000"/>
              <a:gd name="adj2" fmla="val 158333"/>
            </a:avLst>
          </a:prstGeom>
          <a:solidFill>
            <a:srgbClr val="DE381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457200" y="152400"/>
            <a:ext cx="8382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4400" dirty="0"/>
              <a:t>Consumer Income</a:t>
            </a:r>
            <a:br>
              <a:rPr lang="en-US" altLang="en-US" sz="4400" dirty="0"/>
            </a:br>
            <a:r>
              <a:rPr lang="en-US" altLang="en-US" sz="4400" dirty="0"/>
              <a:t>Inferior Good</a:t>
            </a:r>
          </a:p>
        </p:txBody>
      </p:sp>
    </p:spTree>
    <p:extLst>
      <p:ext uri="{BB962C8B-B14F-4D97-AF65-F5344CB8AC3E}">
        <p14:creationId xmlns:p14="http://schemas.microsoft.com/office/powerpoint/2010/main" val="250156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0" grpId="0" animBg="1"/>
      <p:bldP spid="18461" grpId="0" autoUpdateAnimBg="0"/>
      <p:bldP spid="18462" grpId="0" animBg="1" autoUpdateAnimBg="0"/>
      <p:bldP spid="184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SUPPLY</a:t>
            </a:r>
          </a:p>
        </p:txBody>
      </p:sp>
      <p:sp>
        <p:nvSpPr>
          <p:cNvPr id="445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i="1" dirty="0">
                <a:solidFill>
                  <a:srgbClr val="25A9A6"/>
                </a:solidFill>
              </a:rPr>
              <a:t>Quantity supplied</a:t>
            </a:r>
            <a:r>
              <a:rPr lang="en-US" altLang="en-US" dirty="0"/>
              <a:t> is the amount of a good that sellers are willing and able to sell. </a:t>
            </a:r>
          </a:p>
          <a:p>
            <a:r>
              <a:rPr lang="en-US" altLang="en-US" dirty="0"/>
              <a:t>Law of Supply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i="1" dirty="0">
                <a:solidFill>
                  <a:srgbClr val="25A9A6"/>
                </a:solidFill>
              </a:rPr>
              <a:t>law of supply</a:t>
            </a:r>
            <a:r>
              <a:rPr lang="en-US" altLang="en-US" dirty="0"/>
              <a:t> states that, other things equal </a:t>
            </a:r>
            <a:r>
              <a:rPr lang="en-US" altLang="en-US" i="1" dirty="0"/>
              <a:t>(ceteris paribus),</a:t>
            </a:r>
            <a:r>
              <a:rPr lang="en-US" altLang="en-US" dirty="0"/>
              <a:t> the quantity supplied of a good rises when the price of the good rises.</a:t>
            </a:r>
          </a:p>
        </p:txBody>
      </p:sp>
    </p:spTree>
    <p:extLst>
      <p:ext uri="{BB962C8B-B14F-4D97-AF65-F5344CB8AC3E}">
        <p14:creationId xmlns:p14="http://schemas.microsoft.com/office/powerpoint/2010/main" val="110504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45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45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4454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/>
              <a:t>The Supply Curve: The Relationship between Price and Quantity Supplied</a:t>
            </a:r>
            <a:endParaRPr lang="en-US" altLang="en-US" dirty="0"/>
          </a:p>
        </p:txBody>
      </p:sp>
      <p:sp>
        <p:nvSpPr>
          <p:cNvPr id="4515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Supply Schedule</a:t>
            </a:r>
          </a:p>
          <a:p>
            <a:pPr lvl="1"/>
            <a:r>
              <a:rPr lang="en-US" altLang="en-US"/>
              <a:t>The </a:t>
            </a:r>
            <a:r>
              <a:rPr lang="en-US" altLang="en-US" i="1">
                <a:solidFill>
                  <a:srgbClr val="25A9A6"/>
                </a:solidFill>
              </a:rPr>
              <a:t>supply schedule</a:t>
            </a:r>
            <a:r>
              <a:rPr lang="en-US" altLang="en-US"/>
              <a:t> is a table that shows the relationship between the price of the good and the quantity supplied. </a:t>
            </a:r>
          </a:p>
        </p:txBody>
      </p:sp>
    </p:spTree>
    <p:extLst>
      <p:ext uri="{BB962C8B-B14F-4D97-AF65-F5344CB8AC3E}">
        <p14:creationId xmlns:p14="http://schemas.microsoft.com/office/powerpoint/2010/main" val="181838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51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51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</a:t>
            </a:r>
            <a:r>
              <a:rPr lang="en-US" altLang="en-US" i="1" dirty="0">
                <a:solidFill>
                  <a:srgbClr val="25A9A6"/>
                </a:solidFill>
              </a:rPr>
              <a:t>market</a:t>
            </a:r>
            <a:r>
              <a:rPr lang="en-US" altLang="en-US" dirty="0"/>
              <a:t> is a group of buyers and sellers of a particular good or service.</a:t>
            </a:r>
          </a:p>
          <a:p>
            <a:pPr>
              <a:buFontTx/>
              <a:buNone/>
            </a:pPr>
            <a:r>
              <a:rPr lang="en-US" altLang="en-US" dirty="0"/>
              <a:t> </a:t>
            </a:r>
          </a:p>
          <a:p>
            <a:endParaRPr lang="en-US" altLang="en-US" dirty="0"/>
          </a:p>
          <a:p>
            <a:r>
              <a:rPr lang="en-US" altLang="en-US" dirty="0"/>
              <a:t>The terms supply and demand refer to the behavior of people . . . as they interact with one another in markets. </a:t>
            </a:r>
          </a:p>
        </p:txBody>
      </p:sp>
      <p:sp>
        <p:nvSpPr>
          <p:cNvPr id="399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9366" name="Object 6"/>
          <p:cNvGraphicFramePr>
            <a:graphicFrameLocks/>
          </p:cNvGraphicFramePr>
          <p:nvPr/>
        </p:nvGraphicFramePr>
        <p:xfrm>
          <a:off x="6400800" y="1981200"/>
          <a:ext cx="22304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Clip" r:id="rId4" imgW="4481280" imgH="2322360" progId="MS_ClipArt_Gallery.5">
                  <p:embed/>
                </p:oleObj>
              </mc:Choice>
              <mc:Fallback>
                <p:oleObj name="Clip" r:id="rId4" imgW="4481280" imgH="2322360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981200"/>
                        <a:ext cx="22304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67" name="Object 7"/>
          <p:cNvGraphicFramePr>
            <a:graphicFrameLocks/>
          </p:cNvGraphicFramePr>
          <p:nvPr/>
        </p:nvGraphicFramePr>
        <p:xfrm>
          <a:off x="1447800" y="2590800"/>
          <a:ext cx="22304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Clip" r:id="rId6" imgW="4481280" imgH="2322360" progId="MS_ClipArt_Gallery.5">
                  <p:embed/>
                </p:oleObj>
              </mc:Choice>
              <mc:Fallback>
                <p:oleObj name="Clip" r:id="rId6" imgW="4481280" imgH="2322360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22304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36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MARKETS AND COMPETITION </a:t>
            </a:r>
          </a:p>
        </p:txBody>
      </p:sp>
    </p:spTree>
    <p:extLst>
      <p:ext uri="{BB962C8B-B14F-4D97-AF65-F5344CB8AC3E}">
        <p14:creationId xmlns:p14="http://schemas.microsoft.com/office/powerpoint/2010/main" val="121406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364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74" b="46863"/>
          <a:stretch>
            <a:fillRect/>
          </a:stretch>
        </p:blipFill>
        <p:spPr bwMode="auto">
          <a:xfrm>
            <a:off x="1447800" y="1447800"/>
            <a:ext cx="6400800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3636" name="Picture 4" descr="R:\CLIPART\FOOD\MISC\ICECONE.W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743200"/>
            <a:ext cx="1325563" cy="24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3637" name="Picture 5" descr="R:\CLIPART\FOOD\MISC\ICECONE.W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1325563" cy="24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36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Ben’s Supply Schedule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06440" y="2219980"/>
            <a:ext cx="1752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Supplied</a:t>
            </a:r>
          </a:p>
        </p:txBody>
      </p:sp>
    </p:spTree>
    <p:extLst>
      <p:ext uri="{BB962C8B-B14F-4D97-AF65-F5344CB8AC3E}">
        <p14:creationId xmlns:p14="http://schemas.microsoft.com/office/powerpoint/2010/main" val="356021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56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568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en-US" sz="3200" dirty="0"/>
              <a:t>The Supply Curve: The Relationship between Price and Quantity Supplied</a:t>
            </a:r>
            <a:r>
              <a:rPr lang="en-US" altLang="en-US" dirty="0"/>
              <a:t> </a:t>
            </a:r>
          </a:p>
        </p:txBody>
      </p:sp>
      <p:sp>
        <p:nvSpPr>
          <p:cNvPr id="4556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Supply Curve</a:t>
            </a:r>
          </a:p>
          <a:p>
            <a:pPr lvl="1"/>
            <a:r>
              <a:rPr lang="en-US" altLang="en-US"/>
              <a:t>The </a:t>
            </a:r>
            <a:r>
              <a:rPr lang="en-US" altLang="en-US" i="1">
                <a:solidFill>
                  <a:srgbClr val="25A9A6"/>
                </a:solidFill>
              </a:rPr>
              <a:t>supply</a:t>
            </a:r>
            <a:r>
              <a:rPr lang="en-US" altLang="en-US" sz="2400" i="1">
                <a:solidFill>
                  <a:srgbClr val="25A9A6"/>
                </a:solidFill>
              </a:rPr>
              <a:t> </a:t>
            </a:r>
            <a:r>
              <a:rPr lang="en-US" altLang="en-US" i="1">
                <a:solidFill>
                  <a:srgbClr val="25A9A6"/>
                </a:solidFill>
              </a:rPr>
              <a:t>curve</a:t>
            </a:r>
            <a:r>
              <a:rPr lang="en-US" altLang="en-US" sz="2400" i="1">
                <a:solidFill>
                  <a:srgbClr val="25A9A6"/>
                </a:solidFill>
              </a:rPr>
              <a:t> </a:t>
            </a:r>
            <a:r>
              <a:rPr lang="en-US" altLang="en-US"/>
              <a:t>is the graph of the relationship between the price of a good and the quantity supplied.  </a:t>
            </a:r>
          </a:p>
        </p:txBody>
      </p:sp>
    </p:spTree>
    <p:extLst>
      <p:ext uri="{BB962C8B-B14F-4D97-AF65-F5344CB8AC3E}">
        <p14:creationId xmlns:p14="http://schemas.microsoft.com/office/powerpoint/2010/main" val="247446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55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55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4770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477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Ben’s </a:t>
            </a:r>
            <a:r>
              <a:rPr lang="en-US" sz="2400" dirty="0">
                <a:solidFill>
                  <a:schemeClr val="bg1"/>
                </a:solidFill>
              </a:rPr>
              <a:t>Supply Schedule and Supply Curve</a:t>
            </a:r>
          </a:p>
        </p:txBody>
      </p:sp>
      <p:sp>
        <p:nvSpPr>
          <p:cNvPr id="544772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 i="0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544773" name="Rectangle 5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F3F6F9"/>
          </a:solidFill>
          <a:ln w="2143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774" name="Rectangle 6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F2F4F8"/>
          </a:solidFill>
          <a:ln w="19526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775" name="Rectangle 7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F1F4F7"/>
          </a:solidFill>
          <a:ln w="1762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776" name="Rectangle 8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F0F2F5"/>
          </a:solidFill>
          <a:ln w="1555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777" name="Rectangle 9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EF1F4"/>
          </a:solidFill>
          <a:ln w="1365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778" name="Rectangle 10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DEFF3"/>
          </a:solidFill>
          <a:ln w="11747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779" name="Rectangle 11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BEEF2"/>
          </a:solidFill>
          <a:ln w="9683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780" name="Rectangle 12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AECF1"/>
          </a:solidFill>
          <a:ln w="7778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781" name="Rectangle 13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9EBF0"/>
          </a:solidFill>
          <a:ln w="587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782" name="Rectangle 14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783" name="Rectangle 15"/>
          <p:cNvSpPr>
            <a:spLocks noChangeArrowheads="1"/>
          </p:cNvSpPr>
          <p:nvPr/>
        </p:nvSpPr>
        <p:spPr bwMode="auto">
          <a:xfrm>
            <a:off x="2487613" y="1266825"/>
            <a:ext cx="5718175" cy="447675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4784" name="Rectangle 16"/>
          <p:cNvSpPr>
            <a:spLocks noChangeArrowheads="1"/>
          </p:cNvSpPr>
          <p:nvPr/>
        </p:nvSpPr>
        <p:spPr bwMode="auto">
          <a:xfrm>
            <a:off x="2409825" y="1168400"/>
            <a:ext cx="5697538" cy="4476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85" name="Line 17"/>
          <p:cNvSpPr>
            <a:spLocks noChangeShapeType="1"/>
          </p:cNvSpPr>
          <p:nvPr/>
        </p:nvSpPr>
        <p:spPr bwMode="auto">
          <a:xfrm>
            <a:off x="2389188" y="2608263"/>
            <a:ext cx="1762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86" name="Line 18"/>
          <p:cNvSpPr>
            <a:spLocks noChangeShapeType="1"/>
          </p:cNvSpPr>
          <p:nvPr/>
        </p:nvSpPr>
        <p:spPr bwMode="auto">
          <a:xfrm>
            <a:off x="2389188" y="3228975"/>
            <a:ext cx="1762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87" name="Line 19"/>
          <p:cNvSpPr>
            <a:spLocks noChangeShapeType="1"/>
          </p:cNvSpPr>
          <p:nvPr/>
        </p:nvSpPr>
        <p:spPr bwMode="auto">
          <a:xfrm>
            <a:off x="2389188" y="3841750"/>
            <a:ext cx="1762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88" name="Line 20"/>
          <p:cNvSpPr>
            <a:spLocks noChangeShapeType="1"/>
          </p:cNvSpPr>
          <p:nvPr/>
        </p:nvSpPr>
        <p:spPr bwMode="auto">
          <a:xfrm>
            <a:off x="2389188" y="4437063"/>
            <a:ext cx="1762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89" name="Line 21"/>
          <p:cNvSpPr>
            <a:spLocks noChangeShapeType="1"/>
          </p:cNvSpPr>
          <p:nvPr/>
        </p:nvSpPr>
        <p:spPr bwMode="auto">
          <a:xfrm>
            <a:off x="2741613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90" name="Line 22"/>
          <p:cNvSpPr>
            <a:spLocks noChangeShapeType="1"/>
          </p:cNvSpPr>
          <p:nvPr/>
        </p:nvSpPr>
        <p:spPr bwMode="auto">
          <a:xfrm>
            <a:off x="3092450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91" name="Line 23"/>
          <p:cNvSpPr>
            <a:spLocks noChangeShapeType="1"/>
          </p:cNvSpPr>
          <p:nvPr/>
        </p:nvSpPr>
        <p:spPr bwMode="auto">
          <a:xfrm>
            <a:off x="3462338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92" name="Line 24"/>
          <p:cNvSpPr>
            <a:spLocks noChangeShapeType="1"/>
          </p:cNvSpPr>
          <p:nvPr/>
        </p:nvSpPr>
        <p:spPr bwMode="auto">
          <a:xfrm>
            <a:off x="3833813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93" name="Line 25"/>
          <p:cNvSpPr>
            <a:spLocks noChangeShapeType="1"/>
          </p:cNvSpPr>
          <p:nvPr/>
        </p:nvSpPr>
        <p:spPr bwMode="auto">
          <a:xfrm>
            <a:off x="4165600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94" name="Line 26"/>
          <p:cNvSpPr>
            <a:spLocks noChangeShapeType="1"/>
          </p:cNvSpPr>
          <p:nvPr/>
        </p:nvSpPr>
        <p:spPr bwMode="auto">
          <a:xfrm>
            <a:off x="4537075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95" name="Line 27"/>
          <p:cNvSpPr>
            <a:spLocks noChangeShapeType="1"/>
          </p:cNvSpPr>
          <p:nvPr/>
        </p:nvSpPr>
        <p:spPr bwMode="auto">
          <a:xfrm>
            <a:off x="4906963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96" name="Line 28"/>
          <p:cNvSpPr>
            <a:spLocks noChangeShapeType="1"/>
          </p:cNvSpPr>
          <p:nvPr/>
        </p:nvSpPr>
        <p:spPr bwMode="auto">
          <a:xfrm>
            <a:off x="5257800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97" name="Line 29"/>
          <p:cNvSpPr>
            <a:spLocks noChangeShapeType="1"/>
          </p:cNvSpPr>
          <p:nvPr/>
        </p:nvSpPr>
        <p:spPr bwMode="auto">
          <a:xfrm>
            <a:off x="5629275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98" name="Line 30"/>
          <p:cNvSpPr>
            <a:spLocks noChangeShapeType="1"/>
          </p:cNvSpPr>
          <p:nvPr/>
        </p:nvSpPr>
        <p:spPr bwMode="auto">
          <a:xfrm>
            <a:off x="6000750" y="5546725"/>
            <a:ext cx="1588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799" name="Line 31"/>
          <p:cNvSpPr>
            <a:spLocks noChangeShapeType="1"/>
          </p:cNvSpPr>
          <p:nvPr/>
        </p:nvSpPr>
        <p:spPr bwMode="auto">
          <a:xfrm>
            <a:off x="6332538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800" name="Line 32"/>
          <p:cNvSpPr>
            <a:spLocks noChangeShapeType="1"/>
          </p:cNvSpPr>
          <p:nvPr/>
        </p:nvSpPr>
        <p:spPr bwMode="auto">
          <a:xfrm flipV="1">
            <a:off x="2409825" y="2039938"/>
            <a:ext cx="1736725" cy="3011487"/>
          </a:xfrm>
          <a:prstGeom prst="line">
            <a:avLst/>
          </a:prstGeom>
          <a:noFill/>
          <a:ln w="58738">
            <a:solidFill>
              <a:srgbClr val="004C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44801" name="Group 33"/>
          <p:cNvGrpSpPr>
            <a:grpSpLocks/>
          </p:cNvGrpSpPr>
          <p:nvPr/>
        </p:nvGrpSpPr>
        <p:grpSpPr bwMode="auto">
          <a:xfrm>
            <a:off x="2584450" y="2574925"/>
            <a:ext cx="1289050" cy="2971800"/>
            <a:chOff x="1628" y="1622"/>
            <a:chExt cx="812" cy="1872"/>
          </a:xfrm>
        </p:grpSpPr>
        <p:sp>
          <p:nvSpPr>
            <p:cNvPr id="544802" name="Line 34"/>
            <p:cNvSpPr>
              <a:spLocks noChangeShapeType="1"/>
            </p:cNvSpPr>
            <p:nvPr/>
          </p:nvSpPr>
          <p:spPr bwMode="auto">
            <a:xfrm>
              <a:off x="1628" y="1647"/>
              <a:ext cx="78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03" name="Line 35"/>
            <p:cNvSpPr>
              <a:spLocks noChangeShapeType="1"/>
            </p:cNvSpPr>
            <p:nvPr/>
          </p:nvSpPr>
          <p:spPr bwMode="auto">
            <a:xfrm>
              <a:off x="2415" y="1647"/>
              <a:ext cx="1" cy="18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04" name="Oval 36"/>
            <p:cNvSpPr>
              <a:spLocks noChangeArrowheads="1"/>
            </p:cNvSpPr>
            <p:nvPr/>
          </p:nvSpPr>
          <p:spPr bwMode="auto">
            <a:xfrm>
              <a:off x="2366" y="1622"/>
              <a:ext cx="74" cy="6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4805" name="Group 37"/>
          <p:cNvGrpSpPr>
            <a:grpSpLocks/>
          </p:cNvGrpSpPr>
          <p:nvPr/>
        </p:nvGrpSpPr>
        <p:grpSpPr bwMode="auto">
          <a:xfrm>
            <a:off x="2584450" y="2000250"/>
            <a:ext cx="1620838" cy="3546475"/>
            <a:chOff x="1628" y="1260"/>
            <a:chExt cx="1021" cy="2234"/>
          </a:xfrm>
        </p:grpSpPr>
        <p:sp>
          <p:nvSpPr>
            <p:cNvPr id="544806" name="Line 38"/>
            <p:cNvSpPr>
              <a:spLocks noChangeShapeType="1"/>
            </p:cNvSpPr>
            <p:nvPr/>
          </p:nvSpPr>
          <p:spPr bwMode="auto">
            <a:xfrm>
              <a:off x="1628" y="1285"/>
              <a:ext cx="99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07" name="Line 39"/>
            <p:cNvSpPr>
              <a:spLocks noChangeShapeType="1"/>
            </p:cNvSpPr>
            <p:nvPr/>
          </p:nvSpPr>
          <p:spPr bwMode="auto">
            <a:xfrm>
              <a:off x="2624" y="1285"/>
              <a:ext cx="1" cy="22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08" name="Oval 40"/>
            <p:cNvSpPr>
              <a:spLocks noChangeArrowheads="1"/>
            </p:cNvSpPr>
            <p:nvPr/>
          </p:nvSpPr>
          <p:spPr bwMode="auto">
            <a:xfrm>
              <a:off x="2587" y="1260"/>
              <a:ext cx="62" cy="6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4809" name="Group 41"/>
          <p:cNvGrpSpPr>
            <a:grpSpLocks/>
          </p:cNvGrpSpPr>
          <p:nvPr/>
        </p:nvGrpSpPr>
        <p:grpSpPr bwMode="auto">
          <a:xfrm>
            <a:off x="2584450" y="3189288"/>
            <a:ext cx="917575" cy="2357437"/>
            <a:chOff x="1628" y="2009"/>
            <a:chExt cx="578" cy="1485"/>
          </a:xfrm>
        </p:grpSpPr>
        <p:sp>
          <p:nvSpPr>
            <p:cNvPr id="544810" name="Oval 42"/>
            <p:cNvSpPr>
              <a:spLocks noChangeArrowheads="1"/>
            </p:cNvSpPr>
            <p:nvPr/>
          </p:nvSpPr>
          <p:spPr bwMode="auto">
            <a:xfrm>
              <a:off x="2145" y="2009"/>
              <a:ext cx="61" cy="6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11" name="Line 43"/>
            <p:cNvSpPr>
              <a:spLocks noChangeShapeType="1"/>
            </p:cNvSpPr>
            <p:nvPr/>
          </p:nvSpPr>
          <p:spPr bwMode="auto">
            <a:xfrm>
              <a:off x="1628" y="2034"/>
              <a:ext cx="553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12" name="Line 44"/>
            <p:cNvSpPr>
              <a:spLocks noChangeShapeType="1"/>
            </p:cNvSpPr>
            <p:nvPr/>
          </p:nvSpPr>
          <p:spPr bwMode="auto">
            <a:xfrm>
              <a:off x="2181" y="2034"/>
              <a:ext cx="1" cy="14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4813" name="Group 45"/>
          <p:cNvGrpSpPr>
            <a:grpSpLocks/>
          </p:cNvGrpSpPr>
          <p:nvPr/>
        </p:nvGrpSpPr>
        <p:grpSpPr bwMode="auto">
          <a:xfrm>
            <a:off x="2584450" y="3802063"/>
            <a:ext cx="566738" cy="1744662"/>
            <a:chOff x="1628" y="2395"/>
            <a:chExt cx="357" cy="1099"/>
          </a:xfrm>
        </p:grpSpPr>
        <p:grpSp>
          <p:nvGrpSpPr>
            <p:cNvPr id="544814" name="Group 46"/>
            <p:cNvGrpSpPr>
              <a:grpSpLocks/>
            </p:cNvGrpSpPr>
            <p:nvPr/>
          </p:nvGrpSpPr>
          <p:grpSpPr bwMode="auto">
            <a:xfrm>
              <a:off x="1628" y="2395"/>
              <a:ext cx="357" cy="75"/>
              <a:chOff x="1628" y="2395"/>
              <a:chExt cx="357" cy="75"/>
            </a:xfrm>
          </p:grpSpPr>
          <p:sp>
            <p:nvSpPr>
              <p:cNvPr id="544815" name="Oval 47"/>
              <p:cNvSpPr>
                <a:spLocks noChangeArrowheads="1"/>
              </p:cNvSpPr>
              <p:nvPr/>
            </p:nvSpPr>
            <p:spPr bwMode="auto">
              <a:xfrm>
                <a:off x="1911" y="2395"/>
                <a:ext cx="74" cy="75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4816" name="Line 48"/>
              <p:cNvSpPr>
                <a:spLocks noChangeShapeType="1"/>
              </p:cNvSpPr>
              <p:nvPr/>
            </p:nvSpPr>
            <p:spPr bwMode="auto">
              <a:xfrm>
                <a:off x="1628" y="2420"/>
                <a:ext cx="320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4817" name="Line 49"/>
            <p:cNvSpPr>
              <a:spLocks noChangeShapeType="1"/>
            </p:cNvSpPr>
            <p:nvPr/>
          </p:nvSpPr>
          <p:spPr bwMode="auto">
            <a:xfrm>
              <a:off x="1948" y="2420"/>
              <a:ext cx="1" cy="10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4818" name="Group 50"/>
          <p:cNvGrpSpPr>
            <a:grpSpLocks/>
          </p:cNvGrpSpPr>
          <p:nvPr/>
        </p:nvGrpSpPr>
        <p:grpSpPr bwMode="auto">
          <a:xfrm>
            <a:off x="2546350" y="4397375"/>
            <a:ext cx="252413" cy="1149350"/>
            <a:chOff x="1604" y="2770"/>
            <a:chExt cx="159" cy="724"/>
          </a:xfrm>
        </p:grpSpPr>
        <p:sp>
          <p:nvSpPr>
            <p:cNvPr id="544819" name="Oval 51"/>
            <p:cNvSpPr>
              <a:spLocks noChangeArrowheads="1"/>
            </p:cNvSpPr>
            <p:nvPr/>
          </p:nvSpPr>
          <p:spPr bwMode="auto">
            <a:xfrm>
              <a:off x="1702" y="2770"/>
              <a:ext cx="61" cy="6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20" name="Line 52"/>
            <p:cNvSpPr>
              <a:spLocks noChangeShapeType="1"/>
            </p:cNvSpPr>
            <p:nvPr/>
          </p:nvSpPr>
          <p:spPr bwMode="auto">
            <a:xfrm>
              <a:off x="1604" y="2795"/>
              <a:ext cx="11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21" name="Line 53"/>
            <p:cNvSpPr>
              <a:spLocks noChangeShapeType="1"/>
            </p:cNvSpPr>
            <p:nvPr/>
          </p:nvSpPr>
          <p:spPr bwMode="auto">
            <a:xfrm>
              <a:off x="1727" y="2782"/>
              <a:ext cx="1" cy="7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4822" name="Line 54"/>
          <p:cNvSpPr>
            <a:spLocks noChangeShapeType="1"/>
          </p:cNvSpPr>
          <p:nvPr/>
        </p:nvSpPr>
        <p:spPr bwMode="auto">
          <a:xfrm flipH="1">
            <a:off x="2389188" y="2039938"/>
            <a:ext cx="176212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823" name="Line 55"/>
          <p:cNvSpPr>
            <a:spLocks noChangeShapeType="1"/>
          </p:cNvSpPr>
          <p:nvPr/>
        </p:nvSpPr>
        <p:spPr bwMode="auto">
          <a:xfrm>
            <a:off x="6723063" y="5546725"/>
            <a:ext cx="1587" cy="1174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824" name="Freeform 56"/>
          <p:cNvSpPr>
            <a:spLocks/>
          </p:cNvSpPr>
          <p:nvPr/>
        </p:nvSpPr>
        <p:spPr bwMode="auto">
          <a:xfrm>
            <a:off x="2389188" y="1168400"/>
            <a:ext cx="5718175" cy="4495800"/>
          </a:xfrm>
          <a:custGeom>
            <a:avLst/>
            <a:gdLst>
              <a:gd name="T0" fmla="*/ 0 w 3602"/>
              <a:gd name="T1" fmla="*/ 0 h 2832"/>
              <a:gd name="T2" fmla="*/ 0 w 3602"/>
              <a:gd name="T3" fmla="*/ 2832 h 2832"/>
              <a:gd name="T4" fmla="*/ 3602 w 3602"/>
              <a:gd name="T5" fmla="*/ 2832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02" h="2832">
                <a:moveTo>
                  <a:pt x="0" y="0"/>
                </a:moveTo>
                <a:lnTo>
                  <a:pt x="0" y="2832"/>
                </a:lnTo>
                <a:lnTo>
                  <a:pt x="3602" y="2832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825" name="Line 57"/>
          <p:cNvSpPr>
            <a:spLocks noChangeShapeType="1"/>
          </p:cNvSpPr>
          <p:nvPr/>
        </p:nvSpPr>
        <p:spPr bwMode="auto">
          <a:xfrm>
            <a:off x="2389188" y="5070475"/>
            <a:ext cx="176212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826" name="Line 58"/>
          <p:cNvSpPr>
            <a:spLocks noChangeShapeType="1"/>
          </p:cNvSpPr>
          <p:nvPr/>
        </p:nvSpPr>
        <p:spPr bwMode="auto">
          <a:xfrm>
            <a:off x="2019300" y="2813050"/>
            <a:ext cx="1588" cy="257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827" name="Line 59"/>
          <p:cNvSpPr>
            <a:spLocks noChangeShapeType="1"/>
          </p:cNvSpPr>
          <p:nvPr/>
        </p:nvSpPr>
        <p:spPr bwMode="auto">
          <a:xfrm flipH="1">
            <a:off x="3482975" y="5981700"/>
            <a:ext cx="2540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828" name="Rectangle 60"/>
          <p:cNvSpPr>
            <a:spLocks noChangeArrowheads="1"/>
          </p:cNvSpPr>
          <p:nvPr/>
        </p:nvSpPr>
        <p:spPr bwMode="auto">
          <a:xfrm>
            <a:off x="1477963" y="1146175"/>
            <a:ext cx="876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Price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29" name="Rectangle 61"/>
          <p:cNvSpPr>
            <a:spLocks noChangeArrowheads="1"/>
          </p:cNvSpPr>
          <p:nvPr/>
        </p:nvSpPr>
        <p:spPr bwMode="auto">
          <a:xfrm>
            <a:off x="1238250" y="1409700"/>
            <a:ext cx="11303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30" name="Rectangle 62"/>
          <p:cNvSpPr>
            <a:spLocks noChangeArrowheads="1"/>
          </p:cNvSpPr>
          <p:nvPr/>
        </p:nvSpPr>
        <p:spPr bwMode="auto">
          <a:xfrm>
            <a:off x="1724025" y="1673225"/>
            <a:ext cx="63658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Cone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31" name="Rectangle 63"/>
          <p:cNvSpPr>
            <a:spLocks noChangeArrowheads="1"/>
          </p:cNvSpPr>
          <p:nvPr/>
        </p:nvSpPr>
        <p:spPr bwMode="auto">
          <a:xfrm>
            <a:off x="2270125" y="5743575"/>
            <a:ext cx="21431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32" name="Rectangle 64"/>
          <p:cNvSpPr>
            <a:spLocks noChangeArrowheads="1"/>
          </p:cNvSpPr>
          <p:nvPr/>
        </p:nvSpPr>
        <p:spPr bwMode="auto">
          <a:xfrm>
            <a:off x="1835150" y="2490788"/>
            <a:ext cx="422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2.50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33" name="Rectangle 65"/>
          <p:cNvSpPr>
            <a:spLocks noChangeArrowheads="1"/>
          </p:cNvSpPr>
          <p:nvPr/>
        </p:nvSpPr>
        <p:spPr bwMode="auto">
          <a:xfrm>
            <a:off x="1835150" y="3098800"/>
            <a:ext cx="4222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2.00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34" name="Rectangle 66"/>
          <p:cNvSpPr>
            <a:spLocks noChangeArrowheads="1"/>
          </p:cNvSpPr>
          <p:nvPr/>
        </p:nvSpPr>
        <p:spPr bwMode="auto">
          <a:xfrm>
            <a:off x="1835150" y="3744913"/>
            <a:ext cx="422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1.50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35" name="Rectangle 67"/>
          <p:cNvSpPr>
            <a:spLocks noChangeArrowheads="1"/>
          </p:cNvSpPr>
          <p:nvPr/>
        </p:nvSpPr>
        <p:spPr bwMode="auto">
          <a:xfrm>
            <a:off x="1835150" y="4327525"/>
            <a:ext cx="4222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1.00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36" name="Rectangle 68"/>
          <p:cNvSpPr>
            <a:spLocks noChangeArrowheads="1"/>
          </p:cNvSpPr>
          <p:nvPr/>
        </p:nvSpPr>
        <p:spPr bwMode="auto">
          <a:xfrm>
            <a:off x="2665413" y="5743575"/>
            <a:ext cx="214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1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37" name="Rectangle 69"/>
          <p:cNvSpPr>
            <a:spLocks noChangeArrowheads="1"/>
          </p:cNvSpPr>
          <p:nvPr/>
        </p:nvSpPr>
        <p:spPr bwMode="auto">
          <a:xfrm>
            <a:off x="2997200" y="5743575"/>
            <a:ext cx="21431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2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38" name="Rectangle 70"/>
          <p:cNvSpPr>
            <a:spLocks noChangeArrowheads="1"/>
          </p:cNvSpPr>
          <p:nvPr/>
        </p:nvSpPr>
        <p:spPr bwMode="auto">
          <a:xfrm>
            <a:off x="3360738" y="5743575"/>
            <a:ext cx="214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3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39" name="Rectangle 71"/>
          <p:cNvSpPr>
            <a:spLocks noChangeArrowheads="1"/>
          </p:cNvSpPr>
          <p:nvPr/>
        </p:nvSpPr>
        <p:spPr bwMode="auto">
          <a:xfrm>
            <a:off x="3724275" y="5743575"/>
            <a:ext cx="21431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4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40" name="Rectangle 72"/>
          <p:cNvSpPr>
            <a:spLocks noChangeArrowheads="1"/>
          </p:cNvSpPr>
          <p:nvPr/>
        </p:nvSpPr>
        <p:spPr bwMode="auto">
          <a:xfrm>
            <a:off x="4081463" y="5743575"/>
            <a:ext cx="214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5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41" name="Rectangle 73"/>
          <p:cNvSpPr>
            <a:spLocks noChangeArrowheads="1"/>
          </p:cNvSpPr>
          <p:nvPr/>
        </p:nvSpPr>
        <p:spPr bwMode="auto">
          <a:xfrm>
            <a:off x="4445000" y="5743575"/>
            <a:ext cx="21431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6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42" name="Rectangle 74"/>
          <p:cNvSpPr>
            <a:spLocks noChangeArrowheads="1"/>
          </p:cNvSpPr>
          <p:nvPr/>
        </p:nvSpPr>
        <p:spPr bwMode="auto">
          <a:xfrm>
            <a:off x="4808538" y="5743575"/>
            <a:ext cx="214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7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43" name="Rectangle 75"/>
          <p:cNvSpPr>
            <a:spLocks noChangeArrowheads="1"/>
          </p:cNvSpPr>
          <p:nvPr/>
        </p:nvSpPr>
        <p:spPr bwMode="auto">
          <a:xfrm>
            <a:off x="5172075" y="5743575"/>
            <a:ext cx="214313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8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44" name="Rectangle 76"/>
          <p:cNvSpPr>
            <a:spLocks noChangeArrowheads="1"/>
          </p:cNvSpPr>
          <p:nvPr/>
        </p:nvSpPr>
        <p:spPr bwMode="auto">
          <a:xfrm>
            <a:off x="5535613" y="5743575"/>
            <a:ext cx="21431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9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45" name="Rectangle 77"/>
          <p:cNvSpPr>
            <a:spLocks noChangeArrowheads="1"/>
          </p:cNvSpPr>
          <p:nvPr/>
        </p:nvSpPr>
        <p:spPr bwMode="auto">
          <a:xfrm>
            <a:off x="5840413" y="5743575"/>
            <a:ext cx="33178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10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46" name="Rectangle 78"/>
          <p:cNvSpPr>
            <a:spLocks noChangeArrowheads="1"/>
          </p:cNvSpPr>
          <p:nvPr/>
        </p:nvSpPr>
        <p:spPr bwMode="auto">
          <a:xfrm>
            <a:off x="6197600" y="5743575"/>
            <a:ext cx="33178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11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47" name="Rectangle 79"/>
          <p:cNvSpPr>
            <a:spLocks noChangeArrowheads="1"/>
          </p:cNvSpPr>
          <p:nvPr/>
        </p:nvSpPr>
        <p:spPr bwMode="auto">
          <a:xfrm>
            <a:off x="6956425" y="5711825"/>
            <a:ext cx="11398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Quantity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48" name="Rectangle 80"/>
          <p:cNvSpPr>
            <a:spLocks noChangeArrowheads="1"/>
          </p:cNvSpPr>
          <p:nvPr/>
        </p:nvSpPr>
        <p:spPr bwMode="auto">
          <a:xfrm>
            <a:off x="6359525" y="5973763"/>
            <a:ext cx="1766888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Ice-Cream Cones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49" name="Rectangle 81"/>
          <p:cNvSpPr>
            <a:spLocks noChangeArrowheads="1"/>
          </p:cNvSpPr>
          <p:nvPr/>
        </p:nvSpPr>
        <p:spPr bwMode="auto">
          <a:xfrm>
            <a:off x="1724025" y="1922463"/>
            <a:ext cx="5429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$3.00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50" name="Rectangle 82"/>
          <p:cNvSpPr>
            <a:spLocks noChangeArrowheads="1"/>
          </p:cNvSpPr>
          <p:nvPr/>
        </p:nvSpPr>
        <p:spPr bwMode="auto">
          <a:xfrm>
            <a:off x="6561138" y="5743575"/>
            <a:ext cx="33178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12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4851" name="Rectangle 83"/>
          <p:cNvSpPr>
            <a:spLocks noChangeArrowheads="1"/>
          </p:cNvSpPr>
          <p:nvPr/>
        </p:nvSpPr>
        <p:spPr bwMode="auto">
          <a:xfrm>
            <a:off x="1835150" y="4960938"/>
            <a:ext cx="422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0.50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544852" name="Group 84"/>
          <p:cNvGrpSpPr>
            <a:grpSpLocks/>
          </p:cNvGrpSpPr>
          <p:nvPr/>
        </p:nvGrpSpPr>
        <p:grpSpPr bwMode="auto">
          <a:xfrm>
            <a:off x="555625" y="2593975"/>
            <a:ext cx="1463675" cy="871538"/>
            <a:chOff x="350" y="1634"/>
            <a:chExt cx="922" cy="549"/>
          </a:xfrm>
        </p:grpSpPr>
        <p:sp>
          <p:nvSpPr>
            <p:cNvPr id="544853" name="Line 85"/>
            <p:cNvSpPr>
              <a:spLocks noChangeShapeType="1"/>
            </p:cNvSpPr>
            <p:nvPr/>
          </p:nvSpPr>
          <p:spPr bwMode="auto">
            <a:xfrm>
              <a:off x="1026" y="1859"/>
              <a:ext cx="24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54" name="Rectangle 86"/>
            <p:cNvSpPr>
              <a:spLocks noChangeArrowheads="1"/>
            </p:cNvSpPr>
            <p:nvPr/>
          </p:nvSpPr>
          <p:spPr bwMode="auto">
            <a:xfrm>
              <a:off x="350" y="1634"/>
              <a:ext cx="774" cy="549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55" name="Rectangle 87"/>
            <p:cNvSpPr>
              <a:spLocks noChangeArrowheads="1"/>
            </p:cNvSpPr>
            <p:nvPr/>
          </p:nvSpPr>
          <p:spPr bwMode="auto">
            <a:xfrm>
              <a:off x="391" y="1659"/>
              <a:ext cx="31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1. An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4856" name="Rectangle 88"/>
            <p:cNvSpPr>
              <a:spLocks noChangeArrowheads="1"/>
            </p:cNvSpPr>
            <p:nvPr/>
          </p:nvSpPr>
          <p:spPr bwMode="auto">
            <a:xfrm>
              <a:off x="391" y="1825"/>
              <a:ext cx="5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increase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4857" name="Rectangle 89"/>
            <p:cNvSpPr>
              <a:spLocks noChangeArrowheads="1"/>
            </p:cNvSpPr>
            <p:nvPr/>
          </p:nvSpPr>
          <p:spPr bwMode="auto">
            <a:xfrm>
              <a:off x="391" y="1991"/>
              <a:ext cx="5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 in price 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4858" name="Rectangle 90"/>
            <p:cNvSpPr>
              <a:spLocks noChangeArrowheads="1"/>
            </p:cNvSpPr>
            <p:nvPr/>
          </p:nvSpPr>
          <p:spPr bwMode="auto">
            <a:xfrm>
              <a:off x="886" y="1991"/>
              <a:ext cx="11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...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4859" name="Group 91"/>
          <p:cNvGrpSpPr>
            <a:grpSpLocks/>
          </p:cNvGrpSpPr>
          <p:nvPr/>
        </p:nvGrpSpPr>
        <p:grpSpPr bwMode="auto">
          <a:xfrm>
            <a:off x="3130550" y="6051550"/>
            <a:ext cx="4127500" cy="614363"/>
            <a:chOff x="1972" y="3768"/>
            <a:chExt cx="2600" cy="387"/>
          </a:xfrm>
        </p:grpSpPr>
        <p:sp>
          <p:nvSpPr>
            <p:cNvPr id="544860" name="Line 92"/>
            <p:cNvSpPr>
              <a:spLocks noChangeShapeType="1"/>
            </p:cNvSpPr>
            <p:nvPr/>
          </p:nvSpPr>
          <p:spPr bwMode="auto">
            <a:xfrm flipV="1">
              <a:off x="2243" y="3768"/>
              <a:ext cx="1" cy="1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61" name="Rectangle 93"/>
            <p:cNvSpPr>
              <a:spLocks noChangeArrowheads="1"/>
            </p:cNvSpPr>
            <p:nvPr/>
          </p:nvSpPr>
          <p:spPr bwMode="auto">
            <a:xfrm>
              <a:off x="1972" y="3905"/>
              <a:ext cx="2594" cy="250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62" name="Rectangle 94"/>
            <p:cNvSpPr>
              <a:spLocks noChangeArrowheads="1"/>
            </p:cNvSpPr>
            <p:nvPr/>
          </p:nvSpPr>
          <p:spPr bwMode="auto">
            <a:xfrm>
              <a:off x="2002" y="3946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2. 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4863" name="Rectangle 95"/>
            <p:cNvSpPr>
              <a:spLocks noChangeArrowheads="1"/>
            </p:cNvSpPr>
            <p:nvPr/>
          </p:nvSpPr>
          <p:spPr bwMode="auto">
            <a:xfrm>
              <a:off x="2145" y="3946"/>
              <a:ext cx="11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...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4864" name="Rectangle 96"/>
            <p:cNvSpPr>
              <a:spLocks noChangeArrowheads="1"/>
            </p:cNvSpPr>
            <p:nvPr/>
          </p:nvSpPr>
          <p:spPr bwMode="auto">
            <a:xfrm>
              <a:off x="2297" y="3946"/>
              <a:ext cx="227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 increases quantity of cones supplied.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pic>
        <p:nvPicPr>
          <p:cNvPr id="544865" name="Picture 9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474" b="46863"/>
          <a:stretch>
            <a:fillRect/>
          </a:stretch>
        </p:blipFill>
        <p:spPr bwMode="auto">
          <a:xfrm>
            <a:off x="5105400" y="990600"/>
            <a:ext cx="3429000" cy="270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105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4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4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4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44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4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544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4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4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4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4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4800" grpId="0" animBg="1"/>
      <p:bldP spid="544826" grpId="0" animBg="1"/>
      <p:bldP spid="5448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/>
              <a:t>Market Supply versus Individual Supply</a:t>
            </a:r>
            <a:endParaRPr lang="en-US" altLang="en-US" dirty="0"/>
          </a:p>
        </p:txBody>
      </p:sp>
      <p:sp>
        <p:nvSpPr>
          <p:cNvPr id="4597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Market supply refers to the sum of all individual supplies for all sellers of a particular good or service.</a:t>
            </a:r>
          </a:p>
          <a:p>
            <a:pPr lvl="1"/>
            <a:r>
              <a:rPr lang="en-US" altLang="en-US" dirty="0"/>
              <a:t>How do we find the market?</a:t>
            </a:r>
          </a:p>
          <a:p>
            <a:pPr lvl="2"/>
            <a:r>
              <a:rPr lang="en-US" altLang="en-US" dirty="0"/>
              <a:t>Add all the individuals!</a:t>
            </a:r>
          </a:p>
        </p:txBody>
      </p:sp>
    </p:spTree>
    <p:extLst>
      <p:ext uri="{BB962C8B-B14F-4D97-AF65-F5344CB8AC3E}">
        <p14:creationId xmlns:p14="http://schemas.microsoft.com/office/powerpoint/2010/main" val="297848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9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597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597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2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Shifts in the Supply Curve</a:t>
            </a:r>
            <a:endParaRPr lang="en-US" altLang="en-US" dirty="0"/>
          </a:p>
        </p:txBody>
      </p:sp>
      <p:sp>
        <p:nvSpPr>
          <p:cNvPr id="4628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Change in Quantity Supplied</a:t>
            </a:r>
          </a:p>
          <a:p>
            <a:pPr lvl="1"/>
            <a:r>
              <a:rPr lang="en-US" altLang="en-US" dirty="0"/>
              <a:t>Movement along the supply curve.</a:t>
            </a:r>
          </a:p>
          <a:p>
            <a:pPr lvl="1"/>
            <a:r>
              <a:rPr lang="en-US" altLang="en-US" dirty="0"/>
              <a:t>Caused by a change in the price of the product.</a:t>
            </a:r>
          </a:p>
        </p:txBody>
      </p:sp>
    </p:spTree>
    <p:extLst>
      <p:ext uri="{BB962C8B-B14F-4D97-AF65-F5344CB8AC3E}">
        <p14:creationId xmlns:p14="http://schemas.microsoft.com/office/powerpoint/2010/main" val="237665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8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01" name="Rectangle 5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02" name="Line 6"/>
          <p:cNvSpPr>
            <a:spLocks noChangeShapeType="1"/>
          </p:cNvSpPr>
          <p:nvPr/>
        </p:nvSpPr>
        <p:spPr bwMode="auto">
          <a:xfrm>
            <a:off x="1600200" y="1828800"/>
            <a:ext cx="0" cy="434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03" name="Line 7"/>
          <p:cNvSpPr>
            <a:spLocks noChangeShapeType="1"/>
          </p:cNvSpPr>
          <p:nvPr/>
        </p:nvSpPr>
        <p:spPr bwMode="auto">
          <a:xfrm>
            <a:off x="1600200" y="6172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04" name="Text Box 8"/>
          <p:cNvSpPr txBox="1">
            <a:spLocks noChangeArrowheads="1"/>
          </p:cNvSpPr>
          <p:nvPr/>
        </p:nvSpPr>
        <p:spPr bwMode="auto">
          <a:xfrm>
            <a:off x="2895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i="0">
                <a:latin typeface="Tahoma" pitchFamily="34" charset="0"/>
              </a:rPr>
              <a:t>1</a:t>
            </a:r>
          </a:p>
        </p:txBody>
      </p:sp>
      <p:sp>
        <p:nvSpPr>
          <p:cNvPr id="464905" name="Text Box 9"/>
          <p:cNvSpPr txBox="1">
            <a:spLocks noChangeArrowheads="1"/>
          </p:cNvSpPr>
          <p:nvPr/>
        </p:nvSpPr>
        <p:spPr bwMode="auto">
          <a:xfrm>
            <a:off x="5486400" y="617220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i="0" dirty="0">
                <a:latin typeface="Tahoma" pitchFamily="34" charset="0"/>
              </a:rPr>
              <a:t> 5</a:t>
            </a:r>
          </a:p>
        </p:txBody>
      </p:sp>
      <p:sp>
        <p:nvSpPr>
          <p:cNvPr id="464906" name="Text Box 10"/>
          <p:cNvSpPr txBox="1">
            <a:spLocks noChangeArrowheads="1"/>
          </p:cNvSpPr>
          <p:nvPr/>
        </p:nvSpPr>
        <p:spPr bwMode="auto">
          <a:xfrm>
            <a:off x="533400" y="1447800"/>
            <a:ext cx="1524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 i="0">
                <a:solidFill>
                  <a:srgbClr val="0000CC"/>
                </a:solidFill>
              </a:rPr>
              <a:t>Price of Ice-Cream Cone</a:t>
            </a:r>
          </a:p>
        </p:txBody>
      </p:sp>
      <p:sp>
        <p:nvSpPr>
          <p:cNvPr id="464907" name="Text Box 11"/>
          <p:cNvSpPr txBox="1">
            <a:spLocks noChangeArrowheads="1"/>
          </p:cNvSpPr>
          <p:nvPr/>
        </p:nvSpPr>
        <p:spPr bwMode="auto">
          <a:xfrm>
            <a:off x="7315200" y="5638800"/>
            <a:ext cx="1524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 i="0">
                <a:solidFill>
                  <a:srgbClr val="0000CC"/>
                </a:solidFill>
              </a:rPr>
              <a:t>Quantity of Ice-Cream Cones</a:t>
            </a:r>
          </a:p>
        </p:txBody>
      </p:sp>
      <p:sp>
        <p:nvSpPr>
          <p:cNvPr id="464908" name="Text Box 12"/>
          <p:cNvSpPr txBox="1">
            <a:spLocks noChangeArrowheads="1"/>
          </p:cNvSpPr>
          <p:nvPr/>
        </p:nvSpPr>
        <p:spPr bwMode="auto">
          <a:xfrm>
            <a:off x="1371600" y="6172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i="0">
                <a:latin typeface="Tahoma" pitchFamily="34" charset="0"/>
              </a:rPr>
              <a:t>0</a:t>
            </a:r>
          </a:p>
        </p:txBody>
      </p:sp>
      <p:sp>
        <p:nvSpPr>
          <p:cNvPr id="464909" name="Line 13"/>
          <p:cNvSpPr>
            <a:spLocks noChangeShapeType="1"/>
          </p:cNvSpPr>
          <p:nvPr/>
        </p:nvSpPr>
        <p:spPr bwMode="auto">
          <a:xfrm flipV="1">
            <a:off x="2133600" y="2133600"/>
            <a:ext cx="4495800" cy="327660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10" name="Text Box 14"/>
          <p:cNvSpPr txBox="1">
            <a:spLocks noChangeArrowheads="1"/>
          </p:cNvSpPr>
          <p:nvPr/>
        </p:nvSpPr>
        <p:spPr bwMode="auto">
          <a:xfrm>
            <a:off x="6553200" y="15240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i="0"/>
              <a:t>S</a:t>
            </a:r>
          </a:p>
        </p:txBody>
      </p:sp>
      <p:sp>
        <p:nvSpPr>
          <p:cNvPr id="464911" name="Text Box 15"/>
          <p:cNvSpPr txBox="1">
            <a:spLocks noChangeArrowheads="1"/>
          </p:cNvSpPr>
          <p:nvPr/>
        </p:nvSpPr>
        <p:spPr bwMode="auto">
          <a:xfrm>
            <a:off x="685800" y="4572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 i="0">
                <a:latin typeface="Tahoma" pitchFamily="34" charset="0"/>
              </a:rPr>
              <a:t> 1.00</a:t>
            </a:r>
          </a:p>
        </p:txBody>
      </p:sp>
      <p:sp>
        <p:nvSpPr>
          <p:cNvPr id="464912" name="Line 16"/>
          <p:cNvSpPr>
            <a:spLocks noChangeShapeType="1"/>
          </p:cNvSpPr>
          <p:nvPr/>
        </p:nvSpPr>
        <p:spPr bwMode="auto">
          <a:xfrm>
            <a:off x="1600200" y="4800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13" name="Line 17"/>
          <p:cNvSpPr>
            <a:spLocks noChangeShapeType="1"/>
          </p:cNvSpPr>
          <p:nvPr/>
        </p:nvSpPr>
        <p:spPr bwMode="auto">
          <a:xfrm>
            <a:off x="3048000" y="4800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14" name="Line 18"/>
          <p:cNvSpPr>
            <a:spLocks noChangeShapeType="1"/>
          </p:cNvSpPr>
          <p:nvPr/>
        </p:nvSpPr>
        <p:spPr bwMode="auto">
          <a:xfrm>
            <a:off x="1600200" y="28194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15" name="Line 19"/>
          <p:cNvSpPr>
            <a:spLocks noChangeShapeType="1"/>
          </p:cNvSpPr>
          <p:nvPr/>
        </p:nvSpPr>
        <p:spPr bwMode="auto">
          <a:xfrm>
            <a:off x="5715000" y="28194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16" name="Oval 20"/>
          <p:cNvSpPr>
            <a:spLocks noChangeArrowheads="1"/>
          </p:cNvSpPr>
          <p:nvPr/>
        </p:nvSpPr>
        <p:spPr bwMode="auto">
          <a:xfrm>
            <a:off x="2971800" y="47244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17" name="Oval 21"/>
          <p:cNvSpPr>
            <a:spLocks noChangeArrowheads="1"/>
          </p:cNvSpPr>
          <p:nvPr/>
        </p:nvSpPr>
        <p:spPr bwMode="auto">
          <a:xfrm>
            <a:off x="5638800" y="2743200"/>
            <a:ext cx="152400" cy="1524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18" name="Text Box 22"/>
          <p:cNvSpPr txBox="1">
            <a:spLocks noChangeArrowheads="1"/>
          </p:cNvSpPr>
          <p:nvPr/>
        </p:nvSpPr>
        <p:spPr bwMode="auto">
          <a:xfrm>
            <a:off x="2667000" y="4343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0">
                <a:latin typeface="Tahoma" pitchFamily="34" charset="0"/>
              </a:rPr>
              <a:t>A</a:t>
            </a:r>
          </a:p>
        </p:txBody>
      </p:sp>
      <p:sp>
        <p:nvSpPr>
          <p:cNvPr id="464919" name="Text Box 23"/>
          <p:cNvSpPr txBox="1">
            <a:spLocks noChangeArrowheads="1"/>
          </p:cNvSpPr>
          <p:nvPr/>
        </p:nvSpPr>
        <p:spPr bwMode="auto">
          <a:xfrm>
            <a:off x="5486400" y="2286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0">
                <a:latin typeface="Tahoma" pitchFamily="34" charset="0"/>
              </a:rPr>
              <a:t>C</a:t>
            </a:r>
          </a:p>
        </p:txBody>
      </p:sp>
      <p:grpSp>
        <p:nvGrpSpPr>
          <p:cNvPr id="464920" name="Group 24"/>
          <p:cNvGrpSpPr>
            <a:grpSpLocks/>
          </p:cNvGrpSpPr>
          <p:nvPr/>
        </p:nvGrpSpPr>
        <p:grpSpPr bwMode="auto">
          <a:xfrm>
            <a:off x="685800" y="2590800"/>
            <a:ext cx="914400" cy="1981200"/>
            <a:chOff x="432" y="1632"/>
            <a:chExt cx="576" cy="1248"/>
          </a:xfrm>
        </p:grpSpPr>
        <p:sp>
          <p:nvSpPr>
            <p:cNvPr id="464921" name="Text Box 25"/>
            <p:cNvSpPr txBox="1">
              <a:spLocks noChangeArrowheads="1"/>
            </p:cNvSpPr>
            <p:nvPr/>
          </p:nvSpPr>
          <p:spPr bwMode="auto">
            <a:xfrm>
              <a:off x="432" y="1632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 b="1" i="0">
                  <a:latin typeface="Tahoma" pitchFamily="34" charset="0"/>
                </a:rPr>
                <a:t>$3.00</a:t>
              </a:r>
            </a:p>
          </p:txBody>
        </p:sp>
        <p:sp>
          <p:nvSpPr>
            <p:cNvPr id="464922" name="Line 26"/>
            <p:cNvSpPr>
              <a:spLocks noChangeShapeType="1"/>
            </p:cNvSpPr>
            <p:nvPr/>
          </p:nvSpPr>
          <p:spPr bwMode="auto">
            <a:xfrm flipV="1">
              <a:off x="720" y="1920"/>
              <a:ext cx="0" cy="960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4923" name="Line 27"/>
          <p:cNvSpPr>
            <a:spLocks noChangeShapeType="1"/>
          </p:cNvSpPr>
          <p:nvPr/>
        </p:nvSpPr>
        <p:spPr bwMode="auto">
          <a:xfrm>
            <a:off x="3276600" y="6400800"/>
            <a:ext cx="2133600" cy="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24" name="Line 28"/>
          <p:cNvSpPr>
            <a:spLocks noChangeShapeType="1"/>
          </p:cNvSpPr>
          <p:nvPr/>
        </p:nvSpPr>
        <p:spPr bwMode="auto">
          <a:xfrm flipV="1">
            <a:off x="3124200" y="2895600"/>
            <a:ext cx="2209800" cy="1600200"/>
          </a:xfrm>
          <a:prstGeom prst="line">
            <a:avLst/>
          </a:prstGeom>
          <a:noFill/>
          <a:ln w="57150">
            <a:solidFill>
              <a:srgbClr val="FC0128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4925" name="Text Box 29"/>
          <p:cNvSpPr txBox="1">
            <a:spLocks noChangeArrowheads="1"/>
          </p:cNvSpPr>
          <p:nvPr/>
        </p:nvSpPr>
        <p:spPr bwMode="auto">
          <a:xfrm>
            <a:off x="6096000" y="2895600"/>
            <a:ext cx="2667000" cy="1917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i="0">
                <a:solidFill>
                  <a:srgbClr val="494076"/>
                </a:solidFill>
              </a:rPr>
              <a:t>A rise in the price of ice cream cones results in a movement along the supply curve.</a:t>
            </a:r>
          </a:p>
        </p:txBody>
      </p:sp>
      <p:sp>
        <p:nvSpPr>
          <p:cNvPr id="464926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 in Quantity Supplied</a:t>
            </a:r>
          </a:p>
        </p:txBody>
      </p:sp>
    </p:spTree>
    <p:extLst>
      <p:ext uri="{BB962C8B-B14F-4D97-AF65-F5344CB8AC3E}">
        <p14:creationId xmlns:p14="http://schemas.microsoft.com/office/powerpoint/2010/main" val="89689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64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4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64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6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4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4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64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4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4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64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6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5" grpId="0" autoUpdateAnimBg="0"/>
      <p:bldP spid="464914" grpId="0" animBg="1"/>
      <p:bldP spid="464915" grpId="0" animBg="1"/>
      <p:bldP spid="464919" grpId="0" autoUpdateAnimBg="0"/>
      <p:bldP spid="464923" grpId="0" animBg="1"/>
      <p:bldP spid="464924" grpId="0" animBg="1"/>
      <p:bldP spid="464925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Shifts in the Supply Curve</a:t>
            </a:r>
            <a:endParaRPr lang="en-US" altLang="en-US" dirty="0"/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Change in Supply</a:t>
            </a:r>
          </a:p>
          <a:p>
            <a:pPr lvl="1"/>
            <a:r>
              <a:rPr lang="en-US" altLang="en-US" dirty="0"/>
              <a:t>A shift in the supply curve, either to the left or right.  </a:t>
            </a:r>
          </a:p>
          <a:p>
            <a:pPr lvl="1"/>
            <a:r>
              <a:rPr lang="en-US" altLang="en-US" dirty="0"/>
              <a:t>Alters the quantity supplied at every price.</a:t>
            </a:r>
          </a:p>
        </p:txBody>
      </p:sp>
    </p:spTree>
    <p:extLst>
      <p:ext uri="{BB962C8B-B14F-4D97-AF65-F5344CB8AC3E}">
        <p14:creationId xmlns:p14="http://schemas.microsoft.com/office/powerpoint/2010/main" val="361172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540" name="Picture 4" descr="R:\CLIPART\FOOD\MISC\ICECREAT.W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4800"/>
            <a:ext cx="167163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95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/>
              <a:t>Shifts in the Supply Curve</a:t>
            </a:r>
            <a:r>
              <a:rPr lang="en-US" altLang="en-US" dirty="0"/>
              <a:t> </a:t>
            </a:r>
          </a:p>
        </p:txBody>
      </p:sp>
      <p:sp>
        <p:nvSpPr>
          <p:cNvPr id="4495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199" y="1600200"/>
            <a:ext cx="8527257" cy="4525963"/>
          </a:xfrm>
        </p:spPr>
        <p:txBody>
          <a:bodyPr>
            <a:noAutofit/>
          </a:bodyPr>
          <a:lstStyle/>
          <a:p>
            <a:r>
              <a:rPr lang="en-US" altLang="en-US" sz="3600" b="1" u="sng" dirty="0"/>
              <a:t>R</a:t>
            </a:r>
            <a:r>
              <a:rPr lang="en-US" altLang="en-US" sz="3600" dirty="0"/>
              <a:t>esource prices</a:t>
            </a:r>
            <a:endParaRPr lang="en-US" altLang="en-US" sz="3600" b="1" u="sng" dirty="0"/>
          </a:p>
          <a:p>
            <a:r>
              <a:rPr lang="en-US" altLang="en-US" sz="3600" b="1" u="sng" dirty="0"/>
              <a:t>E</a:t>
            </a:r>
            <a:r>
              <a:rPr lang="en-US" altLang="en-US" sz="3600" dirty="0"/>
              <a:t>xpectations</a:t>
            </a:r>
          </a:p>
          <a:p>
            <a:r>
              <a:rPr lang="en-US" altLang="en-US" sz="3600" b="1" u="sng" dirty="0"/>
              <a:t>N</a:t>
            </a:r>
            <a:r>
              <a:rPr lang="en-US" altLang="en-US" sz="3600" dirty="0"/>
              <a:t>umber of producers </a:t>
            </a:r>
          </a:p>
          <a:p>
            <a:r>
              <a:rPr lang="en-US" altLang="en-US" sz="3600" b="1" u="sng" dirty="0"/>
              <a:t>T</a:t>
            </a:r>
            <a:r>
              <a:rPr lang="en-US" altLang="en-US" sz="3600" dirty="0"/>
              <a:t>echnology changes</a:t>
            </a:r>
          </a:p>
          <a:p>
            <a:r>
              <a:rPr lang="en-US" altLang="en-US" sz="3600" b="1" u="sng" dirty="0"/>
              <a:t>G</a:t>
            </a:r>
            <a:r>
              <a:rPr lang="en-US" altLang="en-US" sz="3600" dirty="0"/>
              <a:t>overnment action (taxes, subsidies, and regulations)</a:t>
            </a:r>
          </a:p>
          <a:p>
            <a:r>
              <a:rPr lang="en-US" altLang="en-US" sz="3600" b="1" u="sng" dirty="0"/>
              <a:t>O</a:t>
            </a:r>
            <a:r>
              <a:rPr lang="en-US" altLang="en-US" sz="3600" dirty="0"/>
              <a:t>ther goods prices</a:t>
            </a:r>
          </a:p>
        </p:txBody>
      </p:sp>
    </p:spTree>
    <p:extLst>
      <p:ext uri="{BB962C8B-B14F-4D97-AF65-F5344CB8AC3E}">
        <p14:creationId xmlns:p14="http://schemas.microsoft.com/office/powerpoint/2010/main" val="92126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374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374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Shifts in the Supply Curve</a:t>
            </a:r>
          </a:p>
        </p:txBody>
      </p:sp>
      <p:sp>
        <p:nvSpPr>
          <p:cNvPr id="543748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 i="0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543749" name="Rectangle 5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F3F6F9"/>
          </a:solidFill>
          <a:ln w="24288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750" name="Rectangle 6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F2F4F8"/>
          </a:solidFill>
          <a:ln w="22066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751" name="Rectangle 7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F1F4F7"/>
          </a:solidFill>
          <a:ln w="1984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F0F2F5"/>
          </a:solidFill>
          <a:ln w="17621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753" name="Rectangle 9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EF1F4"/>
          </a:solidFill>
          <a:ln w="1539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754" name="Rectangle 10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DEFF3"/>
          </a:solidFill>
          <a:ln w="1317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755" name="Rectangle 11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BEEF2"/>
          </a:solidFill>
          <a:ln w="10953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AECF1"/>
          </a:solidFill>
          <a:ln w="8890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757" name="Rectangle 13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9EBF0"/>
          </a:solidFill>
          <a:ln w="666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758" name="Rectangle 14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7EAEF"/>
          </a:solidFill>
          <a:ln w="4445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759" name="Rectangle 15"/>
          <p:cNvSpPr>
            <a:spLocks noChangeArrowheads="1"/>
          </p:cNvSpPr>
          <p:nvPr/>
        </p:nvSpPr>
        <p:spPr bwMode="auto">
          <a:xfrm>
            <a:off x="1571625" y="1223963"/>
            <a:ext cx="7007225" cy="4805362"/>
          </a:xfrm>
          <a:prstGeom prst="rect">
            <a:avLst/>
          </a:prstGeom>
          <a:solidFill>
            <a:srgbClr val="E6E9EF"/>
          </a:solidFill>
          <a:ln w="22225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3760" name="Rectangle 16"/>
          <p:cNvSpPr>
            <a:spLocks noChangeArrowheads="1"/>
          </p:cNvSpPr>
          <p:nvPr/>
        </p:nvSpPr>
        <p:spPr bwMode="auto">
          <a:xfrm>
            <a:off x="1462088" y="1112838"/>
            <a:ext cx="7027862" cy="48069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761" name="Freeform 17"/>
          <p:cNvSpPr>
            <a:spLocks/>
          </p:cNvSpPr>
          <p:nvPr/>
        </p:nvSpPr>
        <p:spPr bwMode="auto">
          <a:xfrm>
            <a:off x="1462088" y="1112838"/>
            <a:ext cx="7027862" cy="4806950"/>
          </a:xfrm>
          <a:custGeom>
            <a:avLst/>
            <a:gdLst>
              <a:gd name="T0" fmla="*/ 0 w 4427"/>
              <a:gd name="T1" fmla="*/ 0 h 3028"/>
              <a:gd name="T2" fmla="*/ 0 w 4427"/>
              <a:gd name="T3" fmla="*/ 3028 h 3028"/>
              <a:gd name="T4" fmla="*/ 4427 w 4427"/>
              <a:gd name="T5" fmla="*/ 3028 h 30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27" h="3028">
                <a:moveTo>
                  <a:pt x="0" y="0"/>
                </a:moveTo>
                <a:lnTo>
                  <a:pt x="0" y="3028"/>
                </a:lnTo>
                <a:lnTo>
                  <a:pt x="4427" y="3028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762" name="Line 18"/>
          <p:cNvSpPr>
            <a:spLocks noChangeShapeType="1"/>
          </p:cNvSpPr>
          <p:nvPr/>
        </p:nvSpPr>
        <p:spPr bwMode="auto">
          <a:xfrm flipV="1">
            <a:off x="3290888" y="2105025"/>
            <a:ext cx="3282950" cy="3152775"/>
          </a:xfrm>
          <a:prstGeom prst="line">
            <a:avLst/>
          </a:prstGeom>
          <a:noFill/>
          <a:ln w="66675">
            <a:solidFill>
              <a:srgbClr val="004C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763" name="Line 19"/>
          <p:cNvSpPr>
            <a:spLocks noChangeShapeType="1"/>
          </p:cNvSpPr>
          <p:nvPr/>
        </p:nvSpPr>
        <p:spPr bwMode="auto">
          <a:xfrm flipH="1">
            <a:off x="3643313" y="3052763"/>
            <a:ext cx="185102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764" name="Line 20"/>
          <p:cNvSpPr>
            <a:spLocks noChangeShapeType="1"/>
          </p:cNvSpPr>
          <p:nvPr/>
        </p:nvSpPr>
        <p:spPr bwMode="auto">
          <a:xfrm flipH="1">
            <a:off x="4603750" y="4111625"/>
            <a:ext cx="187166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765" name="Rectangle 21"/>
          <p:cNvSpPr>
            <a:spLocks noChangeArrowheads="1"/>
          </p:cNvSpPr>
          <p:nvPr/>
        </p:nvSpPr>
        <p:spPr bwMode="auto">
          <a:xfrm>
            <a:off x="477838" y="1135063"/>
            <a:ext cx="995362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0">
                <a:solidFill>
                  <a:srgbClr val="000000"/>
                </a:solidFill>
              </a:rPr>
              <a:t>Price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3766" name="Rectangle 22"/>
          <p:cNvSpPr>
            <a:spLocks noChangeArrowheads="1"/>
          </p:cNvSpPr>
          <p:nvPr/>
        </p:nvSpPr>
        <p:spPr bwMode="auto">
          <a:xfrm>
            <a:off x="204788" y="1430338"/>
            <a:ext cx="12842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3767" name="Rectangle 23"/>
          <p:cNvSpPr>
            <a:spLocks noChangeArrowheads="1"/>
          </p:cNvSpPr>
          <p:nvPr/>
        </p:nvSpPr>
        <p:spPr bwMode="auto">
          <a:xfrm>
            <a:off x="750888" y="1725613"/>
            <a:ext cx="7239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0">
                <a:solidFill>
                  <a:srgbClr val="000000"/>
                </a:solidFill>
              </a:rPr>
              <a:t>Cone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3768" name="Rectangle 24"/>
          <p:cNvSpPr>
            <a:spLocks noChangeArrowheads="1"/>
          </p:cNvSpPr>
          <p:nvPr/>
        </p:nvSpPr>
        <p:spPr bwMode="auto">
          <a:xfrm>
            <a:off x="7265988" y="6005513"/>
            <a:ext cx="139382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0">
                <a:solidFill>
                  <a:srgbClr val="000000"/>
                </a:solidFill>
              </a:rPr>
              <a:t>Quantity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3769" name="Rectangle 25"/>
          <p:cNvSpPr>
            <a:spLocks noChangeArrowheads="1"/>
          </p:cNvSpPr>
          <p:nvPr/>
        </p:nvSpPr>
        <p:spPr bwMode="auto">
          <a:xfrm>
            <a:off x="6580188" y="6300788"/>
            <a:ext cx="2087562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b="1" i="0">
                <a:solidFill>
                  <a:srgbClr val="000000"/>
                </a:solidFill>
              </a:rPr>
              <a:t>Ice-Cream Cones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3770" name="Rectangle 26"/>
          <p:cNvSpPr>
            <a:spLocks noChangeArrowheads="1"/>
          </p:cNvSpPr>
          <p:nvPr/>
        </p:nvSpPr>
        <p:spPr bwMode="auto">
          <a:xfrm>
            <a:off x="1414463" y="6011863"/>
            <a:ext cx="242887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900" i="0">
                <a:solidFill>
                  <a:srgbClr val="000000"/>
                </a:solidFill>
              </a:rPr>
              <a:t>0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543771" name="Group 27"/>
          <p:cNvGrpSpPr>
            <a:grpSpLocks/>
          </p:cNvGrpSpPr>
          <p:nvPr/>
        </p:nvGrpSpPr>
        <p:grpSpPr bwMode="auto">
          <a:xfrm>
            <a:off x="4610100" y="4200525"/>
            <a:ext cx="1079500" cy="660400"/>
            <a:chOff x="3016" y="2646"/>
            <a:chExt cx="680" cy="416"/>
          </a:xfrm>
        </p:grpSpPr>
        <p:sp>
          <p:nvSpPr>
            <p:cNvPr id="543772" name="Rectangle 28"/>
            <p:cNvSpPr>
              <a:spLocks noChangeArrowheads="1"/>
            </p:cNvSpPr>
            <p:nvPr/>
          </p:nvSpPr>
          <p:spPr bwMode="auto">
            <a:xfrm>
              <a:off x="3016" y="2646"/>
              <a:ext cx="680" cy="416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3" name="Rectangle 29"/>
            <p:cNvSpPr>
              <a:spLocks noChangeArrowheads="1"/>
            </p:cNvSpPr>
            <p:nvPr/>
          </p:nvSpPr>
          <p:spPr bwMode="auto">
            <a:xfrm>
              <a:off x="3062" y="2675"/>
              <a:ext cx="58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000000"/>
                  </a:solidFill>
                </a:rPr>
                <a:t>Increase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3774" name="Rectangle 30"/>
            <p:cNvSpPr>
              <a:spLocks noChangeArrowheads="1"/>
            </p:cNvSpPr>
            <p:nvPr/>
          </p:nvSpPr>
          <p:spPr bwMode="auto">
            <a:xfrm>
              <a:off x="3058" y="2861"/>
              <a:ext cx="60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000000"/>
                  </a:solidFill>
                </a:rPr>
                <a:t>in supply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3775" name="Group 31"/>
          <p:cNvGrpSpPr>
            <a:grpSpLocks/>
          </p:cNvGrpSpPr>
          <p:nvPr/>
        </p:nvGrpSpPr>
        <p:grpSpPr bwMode="auto">
          <a:xfrm>
            <a:off x="4327525" y="2335213"/>
            <a:ext cx="1122363" cy="660400"/>
            <a:chOff x="2642" y="1507"/>
            <a:chExt cx="707" cy="416"/>
          </a:xfrm>
        </p:grpSpPr>
        <p:sp>
          <p:nvSpPr>
            <p:cNvPr id="543776" name="Rectangle 32"/>
            <p:cNvSpPr>
              <a:spLocks noChangeArrowheads="1"/>
            </p:cNvSpPr>
            <p:nvPr/>
          </p:nvSpPr>
          <p:spPr bwMode="auto">
            <a:xfrm>
              <a:off x="2642" y="1507"/>
              <a:ext cx="707" cy="416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3777" name="Rectangle 33"/>
            <p:cNvSpPr>
              <a:spLocks noChangeArrowheads="1"/>
            </p:cNvSpPr>
            <p:nvPr/>
          </p:nvSpPr>
          <p:spPr bwMode="auto">
            <a:xfrm>
              <a:off x="2675" y="1532"/>
              <a:ext cx="65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000000"/>
                  </a:solidFill>
                </a:rPr>
                <a:t>Decrease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3778" name="Rectangle 34"/>
            <p:cNvSpPr>
              <a:spLocks noChangeArrowheads="1"/>
            </p:cNvSpPr>
            <p:nvPr/>
          </p:nvSpPr>
          <p:spPr bwMode="auto">
            <a:xfrm>
              <a:off x="2699" y="1718"/>
              <a:ext cx="60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000000"/>
                  </a:solidFill>
                </a:rPr>
                <a:t>in supply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3779" name="Group 35"/>
          <p:cNvGrpSpPr>
            <a:grpSpLocks/>
          </p:cNvGrpSpPr>
          <p:nvPr/>
        </p:nvGrpSpPr>
        <p:grpSpPr bwMode="auto">
          <a:xfrm>
            <a:off x="1725613" y="1317625"/>
            <a:ext cx="4227512" cy="3411538"/>
            <a:chOff x="1087" y="830"/>
            <a:chExt cx="2663" cy="2149"/>
          </a:xfrm>
        </p:grpSpPr>
        <p:sp>
          <p:nvSpPr>
            <p:cNvPr id="543780" name="Line 36"/>
            <p:cNvSpPr>
              <a:spLocks noChangeShapeType="1"/>
            </p:cNvSpPr>
            <p:nvPr/>
          </p:nvSpPr>
          <p:spPr bwMode="auto">
            <a:xfrm flipV="1">
              <a:off x="1087" y="993"/>
              <a:ext cx="2054" cy="1986"/>
            </a:xfrm>
            <a:prstGeom prst="line">
              <a:avLst/>
            </a:prstGeom>
            <a:noFill/>
            <a:ln w="66675">
              <a:solidFill>
                <a:srgbClr val="5F16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3781" name="Group 37"/>
            <p:cNvGrpSpPr>
              <a:grpSpLocks/>
            </p:cNvGrpSpPr>
            <p:nvPr/>
          </p:nvGrpSpPr>
          <p:grpSpPr bwMode="auto">
            <a:xfrm>
              <a:off x="2597" y="830"/>
              <a:ext cx="1153" cy="228"/>
              <a:chOff x="2597" y="830"/>
              <a:chExt cx="1153" cy="228"/>
            </a:xfrm>
          </p:grpSpPr>
          <p:sp>
            <p:nvSpPr>
              <p:cNvPr id="543782" name="Rectangle 38"/>
              <p:cNvSpPr>
                <a:spLocks noChangeArrowheads="1"/>
              </p:cNvSpPr>
              <p:nvPr/>
            </p:nvSpPr>
            <p:spPr bwMode="auto">
              <a:xfrm>
                <a:off x="2597" y="830"/>
                <a:ext cx="1013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i="0">
                    <a:solidFill>
                      <a:srgbClr val="000000"/>
                    </a:solidFill>
                  </a:rPr>
                  <a:t>Supply curve, </a:t>
                </a:r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43783" name="Rectangle 39"/>
              <p:cNvSpPr>
                <a:spLocks noChangeArrowheads="1"/>
              </p:cNvSpPr>
              <p:nvPr/>
            </p:nvSpPr>
            <p:spPr bwMode="auto">
              <a:xfrm>
                <a:off x="3541" y="830"/>
                <a:ext cx="172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>
                    <a:solidFill>
                      <a:srgbClr val="000000"/>
                    </a:solidFill>
                  </a:rPr>
                  <a:t>S</a:t>
                </a:r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43784" name="Rectangle 40"/>
              <p:cNvSpPr>
                <a:spLocks noChangeArrowheads="1"/>
              </p:cNvSpPr>
              <p:nvPr/>
            </p:nvSpPr>
            <p:spPr bwMode="auto">
              <a:xfrm>
                <a:off x="3638" y="905"/>
                <a:ext cx="112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0">
                    <a:solidFill>
                      <a:srgbClr val="000000"/>
                    </a:solidFill>
                  </a:rPr>
                  <a:t>3</a:t>
                </a:r>
                <a:endParaRPr lang="en-US" sz="2400" i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43785" name="Group 41"/>
          <p:cNvGrpSpPr>
            <a:grpSpLocks/>
          </p:cNvGrpSpPr>
          <p:nvPr/>
        </p:nvGrpSpPr>
        <p:grpSpPr bwMode="auto">
          <a:xfrm>
            <a:off x="6107113" y="1576388"/>
            <a:ext cx="1041400" cy="655637"/>
            <a:chOff x="3847" y="993"/>
            <a:chExt cx="656" cy="413"/>
          </a:xfrm>
        </p:grpSpPr>
        <p:sp>
          <p:nvSpPr>
            <p:cNvPr id="543786" name="Rectangle 42"/>
            <p:cNvSpPr>
              <a:spLocks noChangeArrowheads="1"/>
            </p:cNvSpPr>
            <p:nvPr/>
          </p:nvSpPr>
          <p:spPr bwMode="auto">
            <a:xfrm>
              <a:off x="3847" y="1179"/>
              <a:ext cx="51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0">
                  <a:solidFill>
                    <a:srgbClr val="000000"/>
                  </a:solidFill>
                </a:rPr>
                <a:t>curve, </a:t>
              </a:r>
              <a:endParaRPr lang="en-US" sz="2400" i="0">
                <a:latin typeface="Times New Roman" pitchFamily="18" charset="0"/>
              </a:endParaRPr>
            </a:p>
          </p:txBody>
        </p:sp>
        <p:grpSp>
          <p:nvGrpSpPr>
            <p:cNvPr id="543787" name="Group 43"/>
            <p:cNvGrpSpPr>
              <a:grpSpLocks/>
            </p:cNvGrpSpPr>
            <p:nvPr/>
          </p:nvGrpSpPr>
          <p:grpSpPr bwMode="auto">
            <a:xfrm>
              <a:off x="3922" y="993"/>
              <a:ext cx="581" cy="413"/>
              <a:chOff x="3922" y="993"/>
              <a:chExt cx="581" cy="413"/>
            </a:xfrm>
          </p:grpSpPr>
          <p:sp>
            <p:nvSpPr>
              <p:cNvPr id="543788" name="Rectangle 44"/>
              <p:cNvSpPr>
                <a:spLocks noChangeArrowheads="1"/>
              </p:cNvSpPr>
              <p:nvPr/>
            </p:nvSpPr>
            <p:spPr bwMode="auto">
              <a:xfrm>
                <a:off x="3922" y="993"/>
                <a:ext cx="525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i="0">
                    <a:solidFill>
                      <a:srgbClr val="000000"/>
                    </a:solidFill>
                  </a:rPr>
                  <a:t>Supply</a:t>
                </a:r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43789" name="Rectangle 45"/>
              <p:cNvSpPr>
                <a:spLocks noChangeArrowheads="1"/>
              </p:cNvSpPr>
              <p:nvPr/>
            </p:nvSpPr>
            <p:spPr bwMode="auto">
              <a:xfrm>
                <a:off x="4294" y="1179"/>
                <a:ext cx="172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>
                    <a:solidFill>
                      <a:srgbClr val="000000"/>
                    </a:solidFill>
                  </a:rPr>
                  <a:t>S</a:t>
                </a:r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43790" name="Rectangle 46"/>
              <p:cNvSpPr>
                <a:spLocks noChangeArrowheads="1"/>
              </p:cNvSpPr>
              <p:nvPr/>
            </p:nvSpPr>
            <p:spPr bwMode="auto">
              <a:xfrm>
                <a:off x="4391" y="1253"/>
                <a:ext cx="112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0">
                    <a:solidFill>
                      <a:srgbClr val="000000"/>
                    </a:solidFill>
                  </a:rPr>
                  <a:t>1</a:t>
                </a:r>
                <a:endParaRPr lang="en-US" sz="2400" i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43791" name="Group 47"/>
          <p:cNvGrpSpPr>
            <a:grpSpLocks/>
          </p:cNvGrpSpPr>
          <p:nvPr/>
        </p:nvGrpSpPr>
        <p:grpSpPr bwMode="auto">
          <a:xfrm>
            <a:off x="4854575" y="2108200"/>
            <a:ext cx="3778250" cy="3679825"/>
            <a:chOff x="3058" y="1328"/>
            <a:chExt cx="2380" cy="2318"/>
          </a:xfrm>
        </p:grpSpPr>
        <p:sp>
          <p:nvSpPr>
            <p:cNvPr id="543792" name="Line 48"/>
            <p:cNvSpPr>
              <a:spLocks noChangeShapeType="1"/>
            </p:cNvSpPr>
            <p:nvPr/>
          </p:nvSpPr>
          <p:spPr bwMode="auto">
            <a:xfrm flipV="1">
              <a:off x="3058" y="1660"/>
              <a:ext cx="2068" cy="1986"/>
            </a:xfrm>
            <a:prstGeom prst="line">
              <a:avLst/>
            </a:prstGeom>
            <a:noFill/>
            <a:ln w="66675">
              <a:solidFill>
                <a:srgbClr val="5F16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3793" name="Group 49"/>
            <p:cNvGrpSpPr>
              <a:grpSpLocks/>
            </p:cNvGrpSpPr>
            <p:nvPr/>
          </p:nvGrpSpPr>
          <p:grpSpPr bwMode="auto">
            <a:xfrm>
              <a:off x="4782" y="1328"/>
              <a:ext cx="656" cy="413"/>
              <a:chOff x="4782" y="1328"/>
              <a:chExt cx="656" cy="413"/>
            </a:xfrm>
          </p:grpSpPr>
          <p:sp>
            <p:nvSpPr>
              <p:cNvPr id="543794" name="Rectangle 50"/>
              <p:cNvSpPr>
                <a:spLocks noChangeArrowheads="1"/>
              </p:cNvSpPr>
              <p:nvPr/>
            </p:nvSpPr>
            <p:spPr bwMode="auto">
              <a:xfrm>
                <a:off x="4856" y="1328"/>
                <a:ext cx="525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i="0">
                    <a:solidFill>
                      <a:srgbClr val="000000"/>
                    </a:solidFill>
                  </a:rPr>
                  <a:t>Supply</a:t>
                </a:r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43795" name="Rectangle 51"/>
              <p:cNvSpPr>
                <a:spLocks noChangeArrowheads="1"/>
              </p:cNvSpPr>
              <p:nvPr/>
            </p:nvSpPr>
            <p:spPr bwMode="auto">
              <a:xfrm>
                <a:off x="4782" y="1514"/>
                <a:ext cx="516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 i="0">
                    <a:solidFill>
                      <a:srgbClr val="000000"/>
                    </a:solidFill>
                  </a:rPr>
                  <a:t>curve, </a:t>
                </a:r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43796" name="Rectangle 52"/>
              <p:cNvSpPr>
                <a:spLocks noChangeArrowheads="1"/>
              </p:cNvSpPr>
              <p:nvPr/>
            </p:nvSpPr>
            <p:spPr bwMode="auto">
              <a:xfrm>
                <a:off x="5228" y="1514"/>
                <a:ext cx="172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900">
                    <a:solidFill>
                      <a:srgbClr val="000000"/>
                    </a:solidFill>
                  </a:rPr>
                  <a:t>S</a:t>
                </a:r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43797" name="Rectangle 53"/>
              <p:cNvSpPr>
                <a:spLocks noChangeArrowheads="1"/>
              </p:cNvSpPr>
              <p:nvPr/>
            </p:nvSpPr>
            <p:spPr bwMode="auto">
              <a:xfrm>
                <a:off x="5326" y="1588"/>
                <a:ext cx="112" cy="1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 i="0">
                    <a:solidFill>
                      <a:srgbClr val="000000"/>
                    </a:solidFill>
                  </a:rPr>
                  <a:t>2</a:t>
                </a:r>
                <a:endParaRPr lang="en-US" sz="2400" i="0"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375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4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4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4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3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543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62" grpId="0" animBg="1"/>
      <p:bldP spid="543763" grpId="0" animBg="1"/>
      <p:bldP spid="54376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30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SUPPLY AND DEMAND TOGETHER</a:t>
            </a:r>
          </a:p>
        </p:txBody>
      </p:sp>
      <p:sp>
        <p:nvSpPr>
          <p:cNvPr id="4730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altLang="en-US" i="1" dirty="0">
                <a:solidFill>
                  <a:srgbClr val="25A9A6"/>
                </a:solidFill>
              </a:rPr>
              <a:t>Equilibrium</a:t>
            </a:r>
            <a:r>
              <a:rPr lang="en-US" altLang="en-US" dirty="0"/>
              <a:t> refers to a situation in which the price has reached the level where quantity supplied equals quantity demanded. 	</a:t>
            </a:r>
          </a:p>
          <a:p>
            <a:pPr lvl="1">
              <a:buClr>
                <a:schemeClr val="tx1"/>
              </a:buClr>
            </a:pPr>
            <a:r>
              <a:rPr lang="en-US" altLang="en-US" dirty="0"/>
              <a:t>Equilibrium Price and Quantity</a:t>
            </a:r>
          </a:p>
          <a:p>
            <a:pPr lvl="2">
              <a:buClr>
                <a:schemeClr val="tx1"/>
              </a:buClr>
            </a:pPr>
            <a:r>
              <a:rPr lang="en-US" altLang="en-US" dirty="0"/>
              <a:t>On the graph, it is where supply and demand intersect</a:t>
            </a:r>
          </a:p>
        </p:txBody>
      </p:sp>
    </p:spTree>
    <p:extLst>
      <p:ext uri="{BB962C8B-B14F-4D97-AF65-F5344CB8AC3E}">
        <p14:creationId xmlns:p14="http://schemas.microsoft.com/office/powerpoint/2010/main" val="246797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1412" name="Object 4"/>
          <p:cNvGraphicFramePr>
            <a:graphicFrameLocks/>
          </p:cNvGraphicFramePr>
          <p:nvPr/>
        </p:nvGraphicFramePr>
        <p:xfrm>
          <a:off x="1981200" y="2438400"/>
          <a:ext cx="4481513" cy="232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Clip" r:id="rId4" imgW="4481280" imgH="2322360" progId="MS_ClipArt_Gallery.5">
                  <p:embed/>
                </p:oleObj>
              </mc:Choice>
              <mc:Fallback>
                <p:oleObj name="Clip" r:id="rId4" imgW="4481280" imgH="2322360" progId="MS_ClipArt_Gallery.5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438400"/>
                        <a:ext cx="4481513" cy="232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1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MARKETS AND COMPETITION </a:t>
            </a:r>
          </a:p>
        </p:txBody>
      </p:sp>
      <p:sp>
        <p:nvSpPr>
          <p:cNvPr id="4014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Buyers determine </a:t>
            </a:r>
            <a:r>
              <a:rPr lang="en-US" altLang="en-US" i="1" dirty="0"/>
              <a:t>demand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Sellers determine </a:t>
            </a:r>
            <a:r>
              <a:rPr lang="en-US" altLang="en-US" i="1" dirty="0"/>
              <a:t>supply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441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156" name="Picture 20" descr="F:\Mankiw Lecture PPT\excess art\marketdemand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3962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5157" name="Picture 21" descr="F:\Mankiw Lecture PPT\excess art\market supply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37338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5138" name="Rectangle 2"/>
          <p:cNvSpPr>
            <a:spLocks noChangeArrowheads="1"/>
          </p:cNvSpPr>
          <p:nvPr/>
        </p:nvSpPr>
        <p:spPr bwMode="auto">
          <a:xfrm>
            <a:off x="685800" y="6096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5139" name="Rectangle 3"/>
          <p:cNvSpPr>
            <a:spLocks noChangeArrowheads="1"/>
          </p:cNvSpPr>
          <p:nvPr/>
        </p:nvSpPr>
        <p:spPr bwMode="auto">
          <a:xfrm>
            <a:off x="3124200" y="60960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5145" name="Group 9"/>
          <p:cNvGrpSpPr>
            <a:grpSpLocks/>
          </p:cNvGrpSpPr>
          <p:nvPr/>
        </p:nvGrpSpPr>
        <p:grpSpPr bwMode="auto">
          <a:xfrm>
            <a:off x="990600" y="3581400"/>
            <a:ext cx="2819400" cy="1447800"/>
            <a:chOff x="480" y="2496"/>
            <a:chExt cx="2016" cy="1152"/>
          </a:xfrm>
        </p:grpSpPr>
        <p:sp>
          <p:nvSpPr>
            <p:cNvPr id="475146" name="Oval 10"/>
            <p:cNvSpPr>
              <a:spLocks noChangeArrowheads="1"/>
            </p:cNvSpPr>
            <p:nvPr/>
          </p:nvSpPr>
          <p:spPr bwMode="auto">
            <a:xfrm>
              <a:off x="480" y="2496"/>
              <a:ext cx="2016" cy="384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5147" name="Line 11"/>
            <p:cNvSpPr>
              <a:spLocks noChangeShapeType="1"/>
            </p:cNvSpPr>
            <p:nvPr/>
          </p:nvSpPr>
          <p:spPr bwMode="auto">
            <a:xfrm>
              <a:off x="1680" y="2880"/>
              <a:ext cx="48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75148" name="Group 12"/>
          <p:cNvGrpSpPr>
            <a:grpSpLocks/>
          </p:cNvGrpSpPr>
          <p:nvPr/>
        </p:nvGrpSpPr>
        <p:grpSpPr bwMode="auto">
          <a:xfrm>
            <a:off x="5715000" y="3581400"/>
            <a:ext cx="2590800" cy="1600200"/>
            <a:chOff x="3504" y="2448"/>
            <a:chExt cx="1776" cy="1200"/>
          </a:xfrm>
        </p:grpSpPr>
        <p:sp>
          <p:nvSpPr>
            <p:cNvPr id="475149" name="Oval 13"/>
            <p:cNvSpPr>
              <a:spLocks noChangeArrowheads="1"/>
            </p:cNvSpPr>
            <p:nvPr/>
          </p:nvSpPr>
          <p:spPr bwMode="auto">
            <a:xfrm>
              <a:off x="3504" y="2448"/>
              <a:ext cx="1776" cy="432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5150" name="Line 14"/>
            <p:cNvSpPr>
              <a:spLocks noChangeShapeType="1"/>
            </p:cNvSpPr>
            <p:nvPr/>
          </p:nvSpPr>
          <p:spPr bwMode="auto">
            <a:xfrm flipH="1">
              <a:off x="4080" y="2880"/>
              <a:ext cx="24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5151" name="Text Box 15"/>
          <p:cNvSpPr txBox="1">
            <a:spLocks noChangeArrowheads="1"/>
          </p:cNvSpPr>
          <p:nvPr/>
        </p:nvSpPr>
        <p:spPr bwMode="auto">
          <a:xfrm>
            <a:off x="1524000" y="5105400"/>
            <a:ext cx="64008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i="0">
                <a:solidFill>
                  <a:srgbClr val="494076"/>
                </a:solidFill>
              </a:rPr>
              <a:t>At $2.00, the quantity demanded is equal to the quantity supplied!</a:t>
            </a:r>
          </a:p>
        </p:txBody>
      </p:sp>
      <p:sp>
        <p:nvSpPr>
          <p:cNvPr id="47515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SUPPLY AND DEMAND TOGETHER</a:t>
            </a:r>
          </a:p>
        </p:txBody>
      </p:sp>
      <p:sp>
        <p:nvSpPr>
          <p:cNvPr id="475143" name="Text Box 7"/>
          <p:cNvSpPr txBox="1">
            <a:spLocks noChangeArrowheads="1"/>
          </p:cNvSpPr>
          <p:nvPr/>
        </p:nvSpPr>
        <p:spPr bwMode="auto">
          <a:xfrm>
            <a:off x="914400" y="1447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0">
                <a:latin typeface="Tahoma" pitchFamily="34" charset="0"/>
              </a:rPr>
              <a:t>Demand Schedule</a:t>
            </a:r>
          </a:p>
        </p:txBody>
      </p:sp>
      <p:sp>
        <p:nvSpPr>
          <p:cNvPr id="475144" name="Text Box 8"/>
          <p:cNvSpPr txBox="1">
            <a:spLocks noChangeArrowheads="1"/>
          </p:cNvSpPr>
          <p:nvPr/>
        </p:nvSpPr>
        <p:spPr bwMode="auto">
          <a:xfrm>
            <a:off x="5562600" y="1447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i="0">
                <a:latin typeface="Tahoma" pitchFamily="34" charset="0"/>
              </a:rPr>
              <a:t>Supply Schedule</a:t>
            </a:r>
          </a:p>
        </p:txBody>
      </p:sp>
    </p:spTree>
    <p:extLst>
      <p:ext uri="{BB962C8B-B14F-4D97-AF65-F5344CB8AC3E}">
        <p14:creationId xmlns:p14="http://schemas.microsoft.com/office/powerpoint/2010/main" val="31089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7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51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22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2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The Equilibrium of Supply and Demand</a:t>
            </a:r>
          </a:p>
        </p:txBody>
      </p:sp>
      <p:sp>
        <p:nvSpPr>
          <p:cNvPr id="542724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 i="0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542725" name="Rectangle 5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F3F6F9"/>
          </a:solidFill>
          <a:ln w="2349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26" name="Rectangle 6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F2F4F8"/>
          </a:solidFill>
          <a:ln w="2127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27" name="Rectangle 7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F1F4F7"/>
          </a:solidFill>
          <a:ln w="1920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28" name="Rectangle 8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F0F2F5"/>
          </a:solidFill>
          <a:ln w="1698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29" name="Rectangle 9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EF1F4"/>
          </a:solidFill>
          <a:ln w="1492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30" name="Rectangle 10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DEFF3"/>
          </a:solidFill>
          <a:ln w="1285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31" name="Rectangle 11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BEEF2"/>
          </a:solidFill>
          <a:ln w="1063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32" name="Rectangle 12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AECF1"/>
          </a:solidFill>
          <a:ln w="857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33" name="Rectangle 13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9EBF0"/>
          </a:solidFill>
          <a:ln w="6350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34" name="Rectangle 14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7EAEF"/>
          </a:solidFill>
          <a:ln w="4286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35" name="Rectangle 15"/>
          <p:cNvSpPr>
            <a:spLocks noChangeArrowheads="1"/>
          </p:cNvSpPr>
          <p:nvPr/>
        </p:nvSpPr>
        <p:spPr bwMode="auto">
          <a:xfrm>
            <a:off x="1606550" y="1444625"/>
            <a:ext cx="7016750" cy="4589463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36" name="Rectangle 16"/>
          <p:cNvSpPr>
            <a:spLocks noChangeArrowheads="1"/>
          </p:cNvSpPr>
          <p:nvPr/>
        </p:nvSpPr>
        <p:spPr bwMode="auto">
          <a:xfrm>
            <a:off x="1500188" y="1338263"/>
            <a:ext cx="7016750" cy="4589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37" name="Line 17"/>
          <p:cNvSpPr>
            <a:spLocks noChangeShapeType="1"/>
          </p:cNvSpPr>
          <p:nvPr/>
        </p:nvSpPr>
        <p:spPr bwMode="auto">
          <a:xfrm>
            <a:off x="194786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38" name="Line 18"/>
          <p:cNvSpPr>
            <a:spLocks noChangeShapeType="1"/>
          </p:cNvSpPr>
          <p:nvPr/>
        </p:nvSpPr>
        <p:spPr bwMode="auto">
          <a:xfrm>
            <a:off x="2395538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39" name="Line 19"/>
          <p:cNvSpPr>
            <a:spLocks noChangeShapeType="1"/>
          </p:cNvSpPr>
          <p:nvPr/>
        </p:nvSpPr>
        <p:spPr bwMode="auto">
          <a:xfrm>
            <a:off x="284321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40" name="Line 20"/>
          <p:cNvSpPr>
            <a:spLocks noChangeShapeType="1"/>
          </p:cNvSpPr>
          <p:nvPr/>
        </p:nvSpPr>
        <p:spPr bwMode="auto">
          <a:xfrm>
            <a:off x="3292475" y="5735638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41" name="Line 21"/>
          <p:cNvSpPr>
            <a:spLocks noChangeShapeType="1"/>
          </p:cNvSpPr>
          <p:nvPr/>
        </p:nvSpPr>
        <p:spPr bwMode="auto">
          <a:xfrm>
            <a:off x="3740150" y="5735638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42" name="Line 22"/>
          <p:cNvSpPr>
            <a:spLocks noChangeShapeType="1"/>
          </p:cNvSpPr>
          <p:nvPr/>
        </p:nvSpPr>
        <p:spPr bwMode="auto">
          <a:xfrm>
            <a:off x="4187825" y="5735638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43" name="Line 23"/>
          <p:cNvSpPr>
            <a:spLocks noChangeShapeType="1"/>
          </p:cNvSpPr>
          <p:nvPr/>
        </p:nvSpPr>
        <p:spPr bwMode="auto">
          <a:xfrm>
            <a:off x="5062538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44" name="Line 24"/>
          <p:cNvSpPr>
            <a:spLocks noChangeShapeType="1"/>
          </p:cNvSpPr>
          <p:nvPr/>
        </p:nvSpPr>
        <p:spPr bwMode="auto">
          <a:xfrm>
            <a:off x="551021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45" name="Line 25"/>
          <p:cNvSpPr>
            <a:spLocks noChangeShapeType="1"/>
          </p:cNvSpPr>
          <p:nvPr/>
        </p:nvSpPr>
        <p:spPr bwMode="auto">
          <a:xfrm>
            <a:off x="5957888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46" name="Line 26"/>
          <p:cNvSpPr>
            <a:spLocks noChangeShapeType="1"/>
          </p:cNvSpPr>
          <p:nvPr/>
        </p:nvSpPr>
        <p:spPr bwMode="auto">
          <a:xfrm>
            <a:off x="640556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47" name="Line 27"/>
          <p:cNvSpPr>
            <a:spLocks noChangeShapeType="1"/>
          </p:cNvSpPr>
          <p:nvPr/>
        </p:nvSpPr>
        <p:spPr bwMode="auto">
          <a:xfrm>
            <a:off x="6853238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48" name="Line 28"/>
          <p:cNvSpPr>
            <a:spLocks noChangeShapeType="1"/>
          </p:cNvSpPr>
          <p:nvPr/>
        </p:nvSpPr>
        <p:spPr bwMode="auto">
          <a:xfrm>
            <a:off x="7300913" y="5735638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49" name="Line 29"/>
          <p:cNvSpPr>
            <a:spLocks noChangeShapeType="1"/>
          </p:cNvSpPr>
          <p:nvPr/>
        </p:nvSpPr>
        <p:spPr bwMode="auto">
          <a:xfrm>
            <a:off x="4635500" y="5735638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50" name="Freeform 30"/>
          <p:cNvSpPr>
            <a:spLocks/>
          </p:cNvSpPr>
          <p:nvPr/>
        </p:nvSpPr>
        <p:spPr bwMode="auto">
          <a:xfrm>
            <a:off x="1493838" y="1338263"/>
            <a:ext cx="7016750" cy="4589462"/>
          </a:xfrm>
          <a:custGeom>
            <a:avLst/>
            <a:gdLst>
              <a:gd name="T0" fmla="*/ 0 w 4420"/>
              <a:gd name="T1" fmla="*/ 0 h 2891"/>
              <a:gd name="T2" fmla="*/ 0 w 4420"/>
              <a:gd name="T3" fmla="*/ 2891 h 2891"/>
              <a:gd name="T4" fmla="*/ 4420 w 4420"/>
              <a:gd name="T5" fmla="*/ 2891 h 2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20" h="2891">
                <a:moveTo>
                  <a:pt x="0" y="0"/>
                </a:moveTo>
                <a:lnTo>
                  <a:pt x="0" y="2891"/>
                </a:lnTo>
                <a:lnTo>
                  <a:pt x="4420" y="2891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51" name="Rectangle 31"/>
          <p:cNvSpPr>
            <a:spLocks noChangeArrowheads="1"/>
          </p:cNvSpPr>
          <p:nvPr/>
        </p:nvSpPr>
        <p:spPr bwMode="auto">
          <a:xfrm>
            <a:off x="498475" y="1292225"/>
            <a:ext cx="944563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</a:rPr>
              <a:t>Price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52" name="Rectangle 32"/>
          <p:cNvSpPr>
            <a:spLocks noChangeArrowheads="1"/>
          </p:cNvSpPr>
          <p:nvPr/>
        </p:nvSpPr>
        <p:spPr bwMode="auto">
          <a:xfrm>
            <a:off x="228600" y="1576388"/>
            <a:ext cx="120650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53" name="Rectangle 33"/>
          <p:cNvSpPr>
            <a:spLocks noChangeArrowheads="1"/>
          </p:cNvSpPr>
          <p:nvPr/>
        </p:nvSpPr>
        <p:spPr bwMode="auto">
          <a:xfrm>
            <a:off x="760413" y="1860550"/>
            <a:ext cx="6667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</a:rPr>
              <a:t>Cone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54" name="Rectangle 34"/>
          <p:cNvSpPr>
            <a:spLocks noChangeArrowheads="1"/>
          </p:cNvSpPr>
          <p:nvPr/>
        </p:nvSpPr>
        <p:spPr bwMode="auto">
          <a:xfrm>
            <a:off x="1433513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55" name="Rectangle 35"/>
          <p:cNvSpPr>
            <a:spLocks noChangeArrowheads="1"/>
          </p:cNvSpPr>
          <p:nvPr/>
        </p:nvSpPr>
        <p:spPr bwMode="auto">
          <a:xfrm>
            <a:off x="1873250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1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56" name="Rectangle 36"/>
          <p:cNvSpPr>
            <a:spLocks noChangeArrowheads="1"/>
          </p:cNvSpPr>
          <p:nvPr/>
        </p:nvSpPr>
        <p:spPr bwMode="auto">
          <a:xfrm>
            <a:off x="2333625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2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57" name="Rectangle 37"/>
          <p:cNvSpPr>
            <a:spLocks noChangeArrowheads="1"/>
          </p:cNvSpPr>
          <p:nvPr/>
        </p:nvSpPr>
        <p:spPr bwMode="auto">
          <a:xfrm>
            <a:off x="2779713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3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58" name="Rectangle 38"/>
          <p:cNvSpPr>
            <a:spLocks noChangeArrowheads="1"/>
          </p:cNvSpPr>
          <p:nvPr/>
        </p:nvSpPr>
        <p:spPr bwMode="auto">
          <a:xfrm>
            <a:off x="3233738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4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59" name="Rectangle 39"/>
          <p:cNvSpPr>
            <a:spLocks noChangeArrowheads="1"/>
          </p:cNvSpPr>
          <p:nvPr/>
        </p:nvSpPr>
        <p:spPr bwMode="auto">
          <a:xfrm>
            <a:off x="3679825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5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60" name="Rectangle 40"/>
          <p:cNvSpPr>
            <a:spLocks noChangeArrowheads="1"/>
          </p:cNvSpPr>
          <p:nvPr/>
        </p:nvSpPr>
        <p:spPr bwMode="auto">
          <a:xfrm>
            <a:off x="4133850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6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61" name="Rectangle 41"/>
          <p:cNvSpPr>
            <a:spLocks noChangeArrowheads="1"/>
          </p:cNvSpPr>
          <p:nvPr/>
        </p:nvSpPr>
        <p:spPr bwMode="auto">
          <a:xfrm>
            <a:off x="4579938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7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62" name="Rectangle 42"/>
          <p:cNvSpPr>
            <a:spLocks noChangeArrowheads="1"/>
          </p:cNvSpPr>
          <p:nvPr/>
        </p:nvSpPr>
        <p:spPr bwMode="auto">
          <a:xfrm>
            <a:off x="5002213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8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63" name="Rectangle 43"/>
          <p:cNvSpPr>
            <a:spLocks noChangeArrowheads="1"/>
          </p:cNvSpPr>
          <p:nvPr/>
        </p:nvSpPr>
        <p:spPr bwMode="auto">
          <a:xfrm>
            <a:off x="5454650" y="594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9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64" name="Rectangle 44"/>
          <p:cNvSpPr>
            <a:spLocks noChangeArrowheads="1"/>
          </p:cNvSpPr>
          <p:nvPr/>
        </p:nvSpPr>
        <p:spPr bwMode="auto">
          <a:xfrm>
            <a:off x="5837238" y="5942013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10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65" name="Rectangle 45"/>
          <p:cNvSpPr>
            <a:spLocks noChangeArrowheads="1"/>
          </p:cNvSpPr>
          <p:nvPr/>
        </p:nvSpPr>
        <p:spPr bwMode="auto">
          <a:xfrm>
            <a:off x="6278563" y="5942013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11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66" name="Rectangle 46"/>
          <p:cNvSpPr>
            <a:spLocks noChangeArrowheads="1"/>
          </p:cNvSpPr>
          <p:nvPr/>
        </p:nvSpPr>
        <p:spPr bwMode="auto">
          <a:xfrm>
            <a:off x="6724650" y="5942013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12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67" name="Rectangle 47"/>
          <p:cNvSpPr>
            <a:spLocks noChangeArrowheads="1"/>
          </p:cNvSpPr>
          <p:nvPr/>
        </p:nvSpPr>
        <p:spPr bwMode="auto">
          <a:xfrm>
            <a:off x="5338763" y="6234113"/>
            <a:ext cx="321468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 i="0">
                <a:solidFill>
                  <a:srgbClr val="000000"/>
                </a:solidFill>
              </a:rPr>
              <a:t>Quantity of Ice-Cream Cones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2768" name="Rectangle 48"/>
          <p:cNvSpPr>
            <a:spLocks noChangeArrowheads="1"/>
          </p:cNvSpPr>
          <p:nvPr/>
        </p:nvSpPr>
        <p:spPr bwMode="auto">
          <a:xfrm>
            <a:off x="7172325" y="5942013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i="0">
                <a:solidFill>
                  <a:srgbClr val="000000"/>
                </a:solidFill>
              </a:rPr>
              <a:t>13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542769" name="Group 49"/>
          <p:cNvGrpSpPr>
            <a:grpSpLocks/>
          </p:cNvGrpSpPr>
          <p:nvPr/>
        </p:nvGrpSpPr>
        <p:grpSpPr bwMode="auto">
          <a:xfrm>
            <a:off x="4699000" y="4859338"/>
            <a:ext cx="1898650" cy="939800"/>
            <a:chOff x="2960" y="3061"/>
            <a:chExt cx="1196" cy="592"/>
          </a:xfrm>
        </p:grpSpPr>
        <p:sp>
          <p:nvSpPr>
            <p:cNvPr id="542770" name="Line 50"/>
            <p:cNvSpPr>
              <a:spLocks noChangeShapeType="1"/>
            </p:cNvSpPr>
            <p:nvPr/>
          </p:nvSpPr>
          <p:spPr bwMode="auto">
            <a:xfrm flipH="1">
              <a:off x="2960" y="3236"/>
              <a:ext cx="296" cy="41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2771" name="Group 51"/>
            <p:cNvGrpSpPr>
              <a:grpSpLocks/>
            </p:cNvGrpSpPr>
            <p:nvPr/>
          </p:nvGrpSpPr>
          <p:grpSpPr bwMode="auto">
            <a:xfrm>
              <a:off x="3256" y="3061"/>
              <a:ext cx="900" cy="457"/>
              <a:chOff x="3256" y="3061"/>
              <a:chExt cx="900" cy="457"/>
            </a:xfrm>
          </p:grpSpPr>
          <p:sp>
            <p:nvSpPr>
              <p:cNvPr id="542772" name="Rectangle 52"/>
              <p:cNvSpPr>
                <a:spLocks noChangeArrowheads="1"/>
              </p:cNvSpPr>
              <p:nvPr/>
            </p:nvSpPr>
            <p:spPr bwMode="auto">
              <a:xfrm>
                <a:off x="3256" y="3061"/>
                <a:ext cx="900" cy="457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773" name="Rectangle 53"/>
              <p:cNvSpPr>
                <a:spLocks noChangeArrowheads="1"/>
              </p:cNvSpPr>
              <p:nvPr/>
            </p:nvSpPr>
            <p:spPr bwMode="auto">
              <a:xfrm>
                <a:off x="3310" y="3106"/>
                <a:ext cx="7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 i="0">
                    <a:solidFill>
                      <a:srgbClr val="000000"/>
                    </a:solidFill>
                  </a:rPr>
                  <a:t>Equilibrium</a:t>
                </a:r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42774" name="Rectangle 54"/>
              <p:cNvSpPr>
                <a:spLocks noChangeArrowheads="1"/>
              </p:cNvSpPr>
              <p:nvPr/>
            </p:nvSpPr>
            <p:spPr bwMode="auto">
              <a:xfrm>
                <a:off x="3310" y="3285"/>
                <a:ext cx="50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800" i="0">
                    <a:solidFill>
                      <a:srgbClr val="000000"/>
                    </a:solidFill>
                  </a:rPr>
                  <a:t>quantity</a:t>
                </a:r>
                <a:endParaRPr lang="en-US" sz="2400" i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42775" name="Group 55"/>
          <p:cNvGrpSpPr>
            <a:grpSpLocks/>
          </p:cNvGrpSpPr>
          <p:nvPr/>
        </p:nvGrpSpPr>
        <p:grpSpPr bwMode="auto">
          <a:xfrm>
            <a:off x="1543050" y="3067050"/>
            <a:ext cx="2239963" cy="384175"/>
            <a:chOff x="972" y="1932"/>
            <a:chExt cx="1411" cy="242"/>
          </a:xfrm>
        </p:grpSpPr>
        <p:sp>
          <p:nvSpPr>
            <p:cNvPr id="542776" name="Line 56"/>
            <p:cNvSpPr>
              <a:spLocks noChangeShapeType="1"/>
            </p:cNvSpPr>
            <p:nvPr/>
          </p:nvSpPr>
          <p:spPr bwMode="auto">
            <a:xfrm flipH="1">
              <a:off x="972" y="2039"/>
              <a:ext cx="134" cy="10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77" name="Rectangle 57"/>
            <p:cNvSpPr>
              <a:spLocks noChangeArrowheads="1"/>
            </p:cNvSpPr>
            <p:nvPr/>
          </p:nvSpPr>
          <p:spPr bwMode="auto">
            <a:xfrm>
              <a:off x="1093" y="1932"/>
              <a:ext cx="1290" cy="242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78" name="Rectangle 58"/>
            <p:cNvSpPr>
              <a:spLocks noChangeArrowheads="1"/>
            </p:cNvSpPr>
            <p:nvPr/>
          </p:nvSpPr>
          <p:spPr bwMode="auto">
            <a:xfrm>
              <a:off x="1142" y="1965"/>
              <a:ext cx="10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Equilibrium price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2779" name="Group 59"/>
          <p:cNvGrpSpPr>
            <a:grpSpLocks/>
          </p:cNvGrpSpPr>
          <p:nvPr/>
        </p:nvGrpSpPr>
        <p:grpSpPr bwMode="auto">
          <a:xfrm>
            <a:off x="4784725" y="2981325"/>
            <a:ext cx="3198813" cy="512763"/>
            <a:chOff x="3014" y="1878"/>
            <a:chExt cx="2015" cy="323"/>
          </a:xfrm>
        </p:grpSpPr>
        <p:sp>
          <p:nvSpPr>
            <p:cNvPr id="542780" name="Line 60"/>
            <p:cNvSpPr>
              <a:spLocks noChangeShapeType="1"/>
            </p:cNvSpPr>
            <p:nvPr/>
          </p:nvSpPr>
          <p:spPr bwMode="auto">
            <a:xfrm flipH="1">
              <a:off x="3014" y="2013"/>
              <a:ext cx="1155" cy="18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81" name="Rectangle 61"/>
            <p:cNvSpPr>
              <a:spLocks noChangeArrowheads="1"/>
            </p:cNvSpPr>
            <p:nvPr/>
          </p:nvSpPr>
          <p:spPr bwMode="auto">
            <a:xfrm>
              <a:off x="4143" y="1878"/>
              <a:ext cx="886" cy="269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82" name="Rectangle 62"/>
            <p:cNvSpPr>
              <a:spLocks noChangeArrowheads="1"/>
            </p:cNvSpPr>
            <p:nvPr/>
          </p:nvSpPr>
          <p:spPr bwMode="auto">
            <a:xfrm>
              <a:off x="4177" y="1927"/>
              <a:ext cx="7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Equilibrium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2783" name="Group 63"/>
          <p:cNvGrpSpPr>
            <a:grpSpLocks/>
          </p:cNvGrpSpPr>
          <p:nvPr/>
        </p:nvGrpSpPr>
        <p:grpSpPr bwMode="auto">
          <a:xfrm>
            <a:off x="1778000" y="1858963"/>
            <a:ext cx="6364288" cy="3149600"/>
            <a:chOff x="1120" y="1171"/>
            <a:chExt cx="4009" cy="1984"/>
          </a:xfrm>
        </p:grpSpPr>
        <p:sp>
          <p:nvSpPr>
            <p:cNvPr id="542784" name="Line 64"/>
            <p:cNvSpPr>
              <a:spLocks noChangeShapeType="1"/>
            </p:cNvSpPr>
            <p:nvPr/>
          </p:nvSpPr>
          <p:spPr bwMode="auto">
            <a:xfrm flipH="1">
              <a:off x="1120" y="1286"/>
              <a:ext cx="3493" cy="1869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85" name="Rectangle 65"/>
            <p:cNvSpPr>
              <a:spLocks noChangeArrowheads="1"/>
            </p:cNvSpPr>
            <p:nvPr/>
          </p:nvSpPr>
          <p:spPr bwMode="auto">
            <a:xfrm>
              <a:off x="4642" y="1171"/>
              <a:ext cx="48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Supply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2786" name="Group 66"/>
          <p:cNvGrpSpPr>
            <a:grpSpLocks/>
          </p:cNvGrpSpPr>
          <p:nvPr/>
        </p:nvGrpSpPr>
        <p:grpSpPr bwMode="auto">
          <a:xfrm>
            <a:off x="1884363" y="2020888"/>
            <a:ext cx="6607175" cy="3189287"/>
            <a:chOff x="1187" y="1273"/>
            <a:chExt cx="4162" cy="2009"/>
          </a:xfrm>
        </p:grpSpPr>
        <p:sp>
          <p:nvSpPr>
            <p:cNvPr id="542787" name="Line 67"/>
            <p:cNvSpPr>
              <a:spLocks noChangeShapeType="1"/>
            </p:cNvSpPr>
            <p:nvPr/>
          </p:nvSpPr>
          <p:spPr bwMode="auto">
            <a:xfrm>
              <a:off x="1187" y="1273"/>
              <a:ext cx="3547" cy="1896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88" name="Rectangle 68"/>
            <p:cNvSpPr>
              <a:spLocks noChangeArrowheads="1"/>
            </p:cNvSpPr>
            <p:nvPr/>
          </p:nvSpPr>
          <p:spPr bwMode="auto">
            <a:xfrm>
              <a:off x="4754" y="3090"/>
              <a:ext cx="59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Demand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2789" name="Group 69"/>
          <p:cNvGrpSpPr>
            <a:grpSpLocks/>
          </p:cNvGrpSpPr>
          <p:nvPr/>
        </p:nvGrpSpPr>
        <p:grpSpPr bwMode="auto">
          <a:xfrm>
            <a:off x="831850" y="3371850"/>
            <a:ext cx="3863975" cy="2363788"/>
            <a:chOff x="524" y="2124"/>
            <a:chExt cx="2434" cy="1489"/>
          </a:xfrm>
        </p:grpSpPr>
        <p:sp>
          <p:nvSpPr>
            <p:cNvPr id="542790" name="Line 70"/>
            <p:cNvSpPr>
              <a:spLocks noChangeShapeType="1"/>
            </p:cNvSpPr>
            <p:nvPr/>
          </p:nvSpPr>
          <p:spPr bwMode="auto">
            <a:xfrm>
              <a:off x="959" y="2201"/>
              <a:ext cx="1948" cy="1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91" name="Freeform 71"/>
            <p:cNvSpPr>
              <a:spLocks/>
            </p:cNvSpPr>
            <p:nvPr/>
          </p:nvSpPr>
          <p:spPr bwMode="auto">
            <a:xfrm>
              <a:off x="2907" y="2201"/>
              <a:ext cx="13" cy="1412"/>
            </a:xfrm>
            <a:custGeom>
              <a:avLst/>
              <a:gdLst>
                <a:gd name="T0" fmla="*/ 0 w 13"/>
                <a:gd name="T1" fmla="*/ 0 h 1412"/>
                <a:gd name="T2" fmla="*/ 13 w 13"/>
                <a:gd name="T3" fmla="*/ 40 h 1412"/>
                <a:gd name="T4" fmla="*/ 13 w 13"/>
                <a:gd name="T5" fmla="*/ 1412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" h="1412">
                  <a:moveTo>
                    <a:pt x="0" y="0"/>
                  </a:moveTo>
                  <a:lnTo>
                    <a:pt x="13" y="40"/>
                  </a:lnTo>
                  <a:lnTo>
                    <a:pt x="13" y="1412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92" name="Oval 72"/>
            <p:cNvSpPr>
              <a:spLocks noChangeArrowheads="1"/>
            </p:cNvSpPr>
            <p:nvPr/>
          </p:nvSpPr>
          <p:spPr bwMode="auto">
            <a:xfrm>
              <a:off x="2866" y="2147"/>
              <a:ext cx="92" cy="9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793" name="Rectangle 73"/>
            <p:cNvSpPr>
              <a:spLocks noChangeArrowheads="1"/>
            </p:cNvSpPr>
            <p:nvPr/>
          </p:nvSpPr>
          <p:spPr bwMode="auto">
            <a:xfrm>
              <a:off x="524" y="2124"/>
              <a:ext cx="4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i="0">
                  <a:solidFill>
                    <a:srgbClr val="000000"/>
                  </a:solidFill>
                </a:rPr>
                <a:t>$2.00</a:t>
              </a:r>
              <a:endParaRPr lang="en-US" sz="2400" i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027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4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4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4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Equilibrium</a:t>
            </a:r>
          </a:p>
        </p:txBody>
      </p:sp>
      <p:sp>
        <p:nvSpPr>
          <p:cNvPr id="4812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>
                <a:solidFill>
                  <a:srgbClr val="25A9A6"/>
                </a:solidFill>
              </a:rPr>
              <a:t>Surplus</a:t>
            </a:r>
            <a:endParaRPr lang="en-US" altLang="en-US" dirty="0"/>
          </a:p>
          <a:p>
            <a:pPr lvl="1"/>
            <a:r>
              <a:rPr lang="en-US" altLang="en-US" dirty="0"/>
              <a:t>When price &gt; equilibrium price, then quantity supplied &gt; quantity demanded.  </a:t>
            </a:r>
          </a:p>
          <a:p>
            <a:pPr lvl="2"/>
            <a:r>
              <a:rPr lang="en-US" altLang="en-US" dirty="0"/>
              <a:t>There is excess supply or a surplus.  </a:t>
            </a:r>
          </a:p>
          <a:p>
            <a:pPr lvl="2"/>
            <a:r>
              <a:rPr lang="en-US" altLang="en-US" dirty="0"/>
              <a:t>Suppliers will lower the price to increase sales, thereby moving toward equilibrium.</a:t>
            </a:r>
          </a:p>
        </p:txBody>
      </p:sp>
    </p:spTree>
    <p:extLst>
      <p:ext uri="{BB962C8B-B14F-4D97-AF65-F5344CB8AC3E}">
        <p14:creationId xmlns:p14="http://schemas.microsoft.com/office/powerpoint/2010/main" val="133963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81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481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481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81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1698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169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Markets Not in Equilibrium</a:t>
            </a:r>
          </a:p>
        </p:txBody>
      </p:sp>
      <p:sp>
        <p:nvSpPr>
          <p:cNvPr id="541700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 i="0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541701" name="Rectangle 5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F3F6F9"/>
          </a:solidFill>
          <a:ln w="23336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2" name="Rectangle 6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F2F4F8"/>
          </a:solidFill>
          <a:ln w="2127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3" name="Rectangle 7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F1F4F7"/>
          </a:solidFill>
          <a:ln w="1905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4" name="Rectangle 8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F0F2F5"/>
          </a:solidFill>
          <a:ln w="1698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5" name="Rectangle 9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EF1F4"/>
          </a:solidFill>
          <a:ln w="1492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6" name="Rectangle 10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DEFF3"/>
          </a:solidFill>
          <a:ln w="12700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7" name="Rectangle 11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BEEF2"/>
          </a:solidFill>
          <a:ln w="1063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8" name="Rectangle 12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AECF1"/>
          </a:solidFill>
          <a:ln w="841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09" name="Rectangle 13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9EBF0"/>
          </a:solidFill>
          <a:ln w="6350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10" name="Rectangle 14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7EAEF"/>
          </a:solidFill>
          <a:ln w="4286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11" name="Rectangle 15"/>
          <p:cNvSpPr>
            <a:spLocks noChangeArrowheads="1"/>
          </p:cNvSpPr>
          <p:nvPr/>
        </p:nvSpPr>
        <p:spPr bwMode="auto">
          <a:xfrm>
            <a:off x="2122488" y="1917700"/>
            <a:ext cx="5221287" cy="3703638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1712" name="Rectangle 16"/>
          <p:cNvSpPr>
            <a:spLocks noChangeArrowheads="1"/>
          </p:cNvSpPr>
          <p:nvPr/>
        </p:nvSpPr>
        <p:spPr bwMode="auto">
          <a:xfrm>
            <a:off x="2038350" y="1836738"/>
            <a:ext cx="5199063" cy="36814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1713" name="Freeform 17"/>
          <p:cNvSpPr>
            <a:spLocks/>
          </p:cNvSpPr>
          <p:nvPr/>
        </p:nvSpPr>
        <p:spPr bwMode="auto">
          <a:xfrm>
            <a:off x="2038350" y="1836738"/>
            <a:ext cx="5199063" cy="3681412"/>
          </a:xfrm>
          <a:custGeom>
            <a:avLst/>
            <a:gdLst>
              <a:gd name="T0" fmla="*/ 0 w 3275"/>
              <a:gd name="T1" fmla="*/ 0 h 2319"/>
              <a:gd name="T2" fmla="*/ 0 w 3275"/>
              <a:gd name="T3" fmla="*/ 2319 h 2319"/>
              <a:gd name="T4" fmla="*/ 3275 w 3275"/>
              <a:gd name="T5" fmla="*/ 2319 h 2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75" h="2319">
                <a:moveTo>
                  <a:pt x="0" y="0"/>
                </a:moveTo>
                <a:lnTo>
                  <a:pt x="0" y="2319"/>
                </a:lnTo>
                <a:lnTo>
                  <a:pt x="3275" y="231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1714" name="Rectangle 18"/>
          <p:cNvSpPr>
            <a:spLocks noChangeArrowheads="1"/>
          </p:cNvSpPr>
          <p:nvPr/>
        </p:nvSpPr>
        <p:spPr bwMode="auto">
          <a:xfrm>
            <a:off x="1081088" y="1809750"/>
            <a:ext cx="958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Price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1715" name="Rectangle 19"/>
          <p:cNvSpPr>
            <a:spLocks noChangeArrowheads="1"/>
          </p:cNvSpPr>
          <p:nvPr/>
        </p:nvSpPr>
        <p:spPr bwMode="auto">
          <a:xfrm>
            <a:off x="817563" y="2084388"/>
            <a:ext cx="12366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1716" name="Rectangle 20"/>
          <p:cNvSpPr>
            <a:spLocks noChangeArrowheads="1"/>
          </p:cNvSpPr>
          <p:nvPr/>
        </p:nvSpPr>
        <p:spPr bwMode="auto">
          <a:xfrm>
            <a:off x="1350963" y="2357438"/>
            <a:ext cx="696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Cone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1717" name="Rectangle 21"/>
          <p:cNvSpPr>
            <a:spLocks noChangeArrowheads="1"/>
          </p:cNvSpPr>
          <p:nvPr/>
        </p:nvSpPr>
        <p:spPr bwMode="auto">
          <a:xfrm>
            <a:off x="1944688" y="55467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0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541718" name="Group 22"/>
          <p:cNvGrpSpPr>
            <a:grpSpLocks/>
          </p:cNvGrpSpPr>
          <p:nvPr/>
        </p:nvGrpSpPr>
        <p:grpSpPr bwMode="auto">
          <a:xfrm>
            <a:off x="2251075" y="2097088"/>
            <a:ext cx="4705350" cy="2460625"/>
            <a:chOff x="1418" y="1321"/>
            <a:chExt cx="2964" cy="1550"/>
          </a:xfrm>
        </p:grpSpPr>
        <p:sp>
          <p:nvSpPr>
            <p:cNvPr id="541719" name="Line 23"/>
            <p:cNvSpPr>
              <a:spLocks noChangeShapeType="1"/>
            </p:cNvSpPr>
            <p:nvPr/>
          </p:nvSpPr>
          <p:spPr bwMode="auto">
            <a:xfrm flipH="1">
              <a:off x="1418" y="1543"/>
              <a:ext cx="2566" cy="1328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720" name="Rectangle 24"/>
            <p:cNvSpPr>
              <a:spLocks noChangeArrowheads="1"/>
            </p:cNvSpPr>
            <p:nvPr/>
          </p:nvSpPr>
          <p:spPr bwMode="auto">
            <a:xfrm>
              <a:off x="3876" y="1321"/>
              <a:ext cx="50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Supply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1721" name="Group 25"/>
          <p:cNvGrpSpPr>
            <a:grpSpLocks/>
          </p:cNvGrpSpPr>
          <p:nvPr/>
        </p:nvGrpSpPr>
        <p:grpSpPr bwMode="auto">
          <a:xfrm>
            <a:off x="2314575" y="2449513"/>
            <a:ext cx="4903788" cy="2590800"/>
            <a:chOff x="1458" y="1543"/>
            <a:chExt cx="3089" cy="1632"/>
          </a:xfrm>
        </p:grpSpPr>
        <p:sp>
          <p:nvSpPr>
            <p:cNvPr id="541722" name="Line 26"/>
            <p:cNvSpPr>
              <a:spLocks noChangeShapeType="1"/>
            </p:cNvSpPr>
            <p:nvPr/>
          </p:nvSpPr>
          <p:spPr bwMode="auto">
            <a:xfrm>
              <a:off x="1458" y="1543"/>
              <a:ext cx="2607" cy="1341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723" name="Rectangle 27"/>
            <p:cNvSpPr>
              <a:spLocks noChangeArrowheads="1"/>
            </p:cNvSpPr>
            <p:nvPr/>
          </p:nvSpPr>
          <p:spPr bwMode="auto">
            <a:xfrm>
              <a:off x="3938" y="2981"/>
              <a:ext cx="60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Demand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sp>
        <p:nvSpPr>
          <p:cNvPr id="541724" name="Rectangle 28"/>
          <p:cNvSpPr>
            <a:spLocks noChangeArrowheads="1"/>
          </p:cNvSpPr>
          <p:nvPr/>
        </p:nvSpPr>
        <p:spPr bwMode="auto">
          <a:xfrm>
            <a:off x="3587750" y="1468438"/>
            <a:ext cx="2103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(a) Excess Supply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541725" name="Group 29"/>
          <p:cNvGrpSpPr>
            <a:grpSpLocks/>
          </p:cNvGrpSpPr>
          <p:nvPr/>
        </p:nvGrpSpPr>
        <p:grpSpPr bwMode="auto">
          <a:xfrm>
            <a:off x="2738438" y="5826125"/>
            <a:ext cx="1189037" cy="571500"/>
            <a:chOff x="1725" y="3670"/>
            <a:chExt cx="749" cy="360"/>
          </a:xfrm>
        </p:grpSpPr>
        <p:sp>
          <p:nvSpPr>
            <p:cNvPr id="541726" name="Rectangle 30"/>
            <p:cNvSpPr>
              <a:spLocks noChangeArrowheads="1"/>
            </p:cNvSpPr>
            <p:nvPr/>
          </p:nvSpPr>
          <p:spPr bwMode="auto">
            <a:xfrm>
              <a:off x="1725" y="3670"/>
              <a:ext cx="749" cy="360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727" name="Rectangle 31"/>
            <p:cNvSpPr>
              <a:spLocks noChangeArrowheads="1"/>
            </p:cNvSpPr>
            <p:nvPr/>
          </p:nvSpPr>
          <p:spPr bwMode="auto">
            <a:xfrm>
              <a:off x="1750" y="3682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Quantity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1728" name="Rectangle 32"/>
            <p:cNvSpPr>
              <a:spLocks noChangeArrowheads="1"/>
            </p:cNvSpPr>
            <p:nvPr/>
          </p:nvSpPr>
          <p:spPr bwMode="auto">
            <a:xfrm>
              <a:off x="1750" y="3855"/>
              <a:ext cx="64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demanded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1729" name="Group 33"/>
          <p:cNvGrpSpPr>
            <a:grpSpLocks/>
          </p:cNvGrpSpPr>
          <p:nvPr/>
        </p:nvGrpSpPr>
        <p:grpSpPr bwMode="auto">
          <a:xfrm>
            <a:off x="4818063" y="5826125"/>
            <a:ext cx="976312" cy="571500"/>
            <a:chOff x="3035" y="3670"/>
            <a:chExt cx="615" cy="360"/>
          </a:xfrm>
        </p:grpSpPr>
        <p:sp>
          <p:nvSpPr>
            <p:cNvPr id="541730" name="Rectangle 34"/>
            <p:cNvSpPr>
              <a:spLocks noChangeArrowheads="1"/>
            </p:cNvSpPr>
            <p:nvPr/>
          </p:nvSpPr>
          <p:spPr bwMode="auto">
            <a:xfrm>
              <a:off x="3035" y="3670"/>
              <a:ext cx="615" cy="360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731" name="Rectangle 35"/>
            <p:cNvSpPr>
              <a:spLocks noChangeArrowheads="1"/>
            </p:cNvSpPr>
            <p:nvPr/>
          </p:nvSpPr>
          <p:spPr bwMode="auto">
            <a:xfrm>
              <a:off x="3070" y="3686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Quantity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1732" name="Rectangle 36"/>
            <p:cNvSpPr>
              <a:spLocks noChangeArrowheads="1"/>
            </p:cNvSpPr>
            <p:nvPr/>
          </p:nvSpPr>
          <p:spPr bwMode="auto">
            <a:xfrm>
              <a:off x="3070" y="3859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supplied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1733" name="Group 37"/>
          <p:cNvGrpSpPr>
            <a:grpSpLocks/>
          </p:cNvGrpSpPr>
          <p:nvPr/>
        </p:nvGrpSpPr>
        <p:grpSpPr bwMode="auto">
          <a:xfrm>
            <a:off x="3354388" y="2347913"/>
            <a:ext cx="1952625" cy="511175"/>
            <a:chOff x="2113" y="1479"/>
            <a:chExt cx="1230" cy="322"/>
          </a:xfrm>
        </p:grpSpPr>
        <p:sp>
          <p:nvSpPr>
            <p:cNvPr id="541734" name="Freeform 38"/>
            <p:cNvSpPr>
              <a:spLocks/>
            </p:cNvSpPr>
            <p:nvPr/>
          </p:nvSpPr>
          <p:spPr bwMode="auto">
            <a:xfrm>
              <a:off x="2113" y="1711"/>
              <a:ext cx="1230" cy="90"/>
            </a:xfrm>
            <a:custGeom>
              <a:avLst/>
              <a:gdLst>
                <a:gd name="T0" fmla="*/ 92 w 92"/>
                <a:gd name="T1" fmla="*/ 7 h 7"/>
                <a:gd name="T2" fmla="*/ 87 w 92"/>
                <a:gd name="T3" fmla="*/ 4 h 7"/>
                <a:gd name="T4" fmla="*/ 49 w 92"/>
                <a:gd name="T5" fmla="*/ 4 h 7"/>
                <a:gd name="T6" fmla="*/ 45 w 92"/>
                <a:gd name="T7" fmla="*/ 0 h 7"/>
                <a:gd name="T8" fmla="*/ 42 w 92"/>
                <a:gd name="T9" fmla="*/ 4 h 7"/>
                <a:gd name="T10" fmla="*/ 4 w 92"/>
                <a:gd name="T11" fmla="*/ 4 h 7"/>
                <a:gd name="T12" fmla="*/ 0 w 92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7">
                  <a:moveTo>
                    <a:pt x="92" y="7"/>
                  </a:moveTo>
                  <a:cubicBezTo>
                    <a:pt x="92" y="5"/>
                    <a:pt x="89" y="4"/>
                    <a:pt x="87" y="4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47" y="4"/>
                    <a:pt x="45" y="2"/>
                    <a:pt x="45" y="0"/>
                  </a:cubicBezTo>
                  <a:cubicBezTo>
                    <a:pt x="45" y="2"/>
                    <a:pt x="44" y="4"/>
                    <a:pt x="4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4"/>
                    <a:pt x="0" y="5"/>
                    <a:pt x="0" y="7"/>
                  </a:cubicBezTo>
                </a:path>
              </a:pathLst>
            </a:custGeom>
            <a:noFill/>
            <a:ln w="20638">
              <a:solidFill>
                <a:srgbClr val="3F002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1735" name="Group 39"/>
            <p:cNvGrpSpPr>
              <a:grpSpLocks/>
            </p:cNvGrpSpPr>
            <p:nvPr/>
          </p:nvGrpSpPr>
          <p:grpSpPr bwMode="auto">
            <a:xfrm>
              <a:off x="2447" y="1479"/>
              <a:ext cx="561" cy="219"/>
              <a:chOff x="2447" y="1479"/>
              <a:chExt cx="561" cy="219"/>
            </a:xfrm>
          </p:grpSpPr>
          <p:sp>
            <p:nvSpPr>
              <p:cNvPr id="541736" name="Rectangle 40"/>
              <p:cNvSpPr>
                <a:spLocks noChangeArrowheads="1"/>
              </p:cNvSpPr>
              <p:nvPr/>
            </p:nvSpPr>
            <p:spPr bwMode="auto">
              <a:xfrm>
                <a:off x="2447" y="1479"/>
                <a:ext cx="561" cy="219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737" name="Rectangle 41"/>
              <p:cNvSpPr>
                <a:spLocks noChangeArrowheads="1"/>
              </p:cNvSpPr>
              <p:nvPr/>
            </p:nvSpPr>
            <p:spPr bwMode="auto">
              <a:xfrm>
                <a:off x="2491" y="1507"/>
                <a:ext cx="462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i="0">
                    <a:solidFill>
                      <a:srgbClr val="000000"/>
                    </a:solidFill>
                  </a:rPr>
                  <a:t>Surplus</a:t>
                </a:r>
                <a:endParaRPr lang="en-US" sz="2400" i="0">
                  <a:latin typeface="Times New Roman" pitchFamily="18" charset="0"/>
                </a:endParaRPr>
              </a:p>
            </p:txBody>
          </p:sp>
        </p:grpSp>
      </p:grpSp>
      <p:sp>
        <p:nvSpPr>
          <p:cNvPr id="541738" name="Rectangle 42"/>
          <p:cNvSpPr>
            <a:spLocks noChangeArrowheads="1"/>
          </p:cNvSpPr>
          <p:nvPr/>
        </p:nvSpPr>
        <p:spPr bwMode="auto">
          <a:xfrm>
            <a:off x="5967413" y="5595938"/>
            <a:ext cx="1343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Quantity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1739" name="Rectangle 43"/>
          <p:cNvSpPr>
            <a:spLocks noChangeArrowheads="1"/>
          </p:cNvSpPr>
          <p:nvPr/>
        </p:nvSpPr>
        <p:spPr bwMode="auto">
          <a:xfrm>
            <a:off x="6075363" y="5868988"/>
            <a:ext cx="12366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1740" name="Rectangle 44"/>
          <p:cNvSpPr>
            <a:spLocks noChangeArrowheads="1"/>
          </p:cNvSpPr>
          <p:nvPr/>
        </p:nvSpPr>
        <p:spPr bwMode="auto">
          <a:xfrm>
            <a:off x="6480175" y="6143625"/>
            <a:ext cx="823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Cones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541741" name="Group 45"/>
          <p:cNvGrpSpPr>
            <a:grpSpLocks/>
          </p:cNvGrpSpPr>
          <p:nvPr/>
        </p:nvGrpSpPr>
        <p:grpSpPr bwMode="auto">
          <a:xfrm>
            <a:off x="3260725" y="2921000"/>
            <a:ext cx="234950" cy="2933700"/>
            <a:chOff x="2054" y="1840"/>
            <a:chExt cx="148" cy="1848"/>
          </a:xfrm>
        </p:grpSpPr>
        <p:sp>
          <p:nvSpPr>
            <p:cNvPr id="541742" name="Rectangle 46"/>
            <p:cNvSpPr>
              <a:spLocks noChangeArrowheads="1"/>
            </p:cNvSpPr>
            <p:nvPr/>
          </p:nvSpPr>
          <p:spPr bwMode="auto">
            <a:xfrm>
              <a:off x="2054" y="3494"/>
              <a:ext cx="14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4</a:t>
              </a:r>
              <a:endParaRPr lang="en-US" sz="2400" i="0">
                <a:latin typeface="Times New Roman" pitchFamily="18" charset="0"/>
              </a:endParaRPr>
            </a:p>
          </p:txBody>
        </p:sp>
        <p:grpSp>
          <p:nvGrpSpPr>
            <p:cNvPr id="541743" name="Group 47"/>
            <p:cNvGrpSpPr>
              <a:grpSpLocks/>
            </p:cNvGrpSpPr>
            <p:nvPr/>
          </p:nvGrpSpPr>
          <p:grpSpPr bwMode="auto">
            <a:xfrm>
              <a:off x="2073" y="1840"/>
              <a:ext cx="66" cy="1623"/>
              <a:chOff x="2073" y="1840"/>
              <a:chExt cx="66" cy="1623"/>
            </a:xfrm>
          </p:grpSpPr>
          <p:sp>
            <p:nvSpPr>
              <p:cNvPr id="541744" name="Line 48"/>
              <p:cNvSpPr>
                <a:spLocks noChangeShapeType="1"/>
              </p:cNvSpPr>
              <p:nvPr/>
            </p:nvSpPr>
            <p:spPr bwMode="auto">
              <a:xfrm>
                <a:off x="2105" y="1866"/>
                <a:ext cx="1" cy="1597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745" name="Oval 49"/>
              <p:cNvSpPr>
                <a:spLocks noChangeArrowheads="1"/>
              </p:cNvSpPr>
              <p:nvPr/>
            </p:nvSpPr>
            <p:spPr bwMode="auto">
              <a:xfrm>
                <a:off x="2073" y="1840"/>
                <a:ext cx="66" cy="6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41746" name="Group 50"/>
          <p:cNvGrpSpPr>
            <a:grpSpLocks/>
          </p:cNvGrpSpPr>
          <p:nvPr/>
        </p:nvGrpSpPr>
        <p:grpSpPr bwMode="auto">
          <a:xfrm>
            <a:off x="1343025" y="2817813"/>
            <a:ext cx="4191000" cy="3036887"/>
            <a:chOff x="846" y="1775"/>
            <a:chExt cx="2640" cy="1913"/>
          </a:xfrm>
        </p:grpSpPr>
        <p:sp>
          <p:nvSpPr>
            <p:cNvPr id="541747" name="Rectangle 51"/>
            <p:cNvSpPr>
              <a:spLocks noChangeArrowheads="1"/>
            </p:cNvSpPr>
            <p:nvPr/>
          </p:nvSpPr>
          <p:spPr bwMode="auto">
            <a:xfrm>
              <a:off x="846" y="1775"/>
              <a:ext cx="34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$2.50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1748" name="Rectangle 52"/>
            <p:cNvSpPr>
              <a:spLocks noChangeArrowheads="1"/>
            </p:cNvSpPr>
            <p:nvPr/>
          </p:nvSpPr>
          <p:spPr bwMode="auto">
            <a:xfrm>
              <a:off x="3258" y="3494"/>
              <a:ext cx="22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10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1749" name="Freeform 53"/>
            <p:cNvSpPr>
              <a:spLocks/>
            </p:cNvSpPr>
            <p:nvPr/>
          </p:nvSpPr>
          <p:spPr bwMode="auto">
            <a:xfrm>
              <a:off x="1297" y="1866"/>
              <a:ext cx="2046" cy="1610"/>
            </a:xfrm>
            <a:custGeom>
              <a:avLst/>
              <a:gdLst>
                <a:gd name="T0" fmla="*/ 0 w 2046"/>
                <a:gd name="T1" fmla="*/ 0 h 1610"/>
                <a:gd name="T2" fmla="*/ 2046 w 2046"/>
                <a:gd name="T3" fmla="*/ 0 h 1610"/>
                <a:gd name="T4" fmla="*/ 2046 w 2046"/>
                <a:gd name="T5" fmla="*/ 1610 h 1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46" h="1610">
                  <a:moveTo>
                    <a:pt x="0" y="0"/>
                  </a:moveTo>
                  <a:lnTo>
                    <a:pt x="2046" y="0"/>
                  </a:lnTo>
                  <a:lnTo>
                    <a:pt x="2046" y="1610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1750" name="Oval 54"/>
            <p:cNvSpPr>
              <a:spLocks noChangeArrowheads="1"/>
            </p:cNvSpPr>
            <p:nvPr/>
          </p:nvSpPr>
          <p:spPr bwMode="auto">
            <a:xfrm>
              <a:off x="3316" y="1840"/>
              <a:ext cx="67" cy="6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1751" name="Group 55"/>
          <p:cNvGrpSpPr>
            <a:grpSpLocks/>
          </p:cNvGrpSpPr>
          <p:nvPr/>
        </p:nvGrpSpPr>
        <p:grpSpPr bwMode="auto">
          <a:xfrm>
            <a:off x="1471613" y="3351213"/>
            <a:ext cx="3019425" cy="2503487"/>
            <a:chOff x="927" y="2111"/>
            <a:chExt cx="1902" cy="1577"/>
          </a:xfrm>
        </p:grpSpPr>
        <p:sp>
          <p:nvSpPr>
            <p:cNvPr id="541752" name="Rectangle 56"/>
            <p:cNvSpPr>
              <a:spLocks noChangeArrowheads="1"/>
            </p:cNvSpPr>
            <p:nvPr/>
          </p:nvSpPr>
          <p:spPr bwMode="auto">
            <a:xfrm>
              <a:off x="927" y="2111"/>
              <a:ext cx="26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2.00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1753" name="Rectangle 57"/>
            <p:cNvSpPr>
              <a:spLocks noChangeArrowheads="1"/>
            </p:cNvSpPr>
            <p:nvPr/>
          </p:nvSpPr>
          <p:spPr bwMode="auto">
            <a:xfrm>
              <a:off x="2681" y="3494"/>
              <a:ext cx="14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7</a:t>
              </a:r>
              <a:endParaRPr lang="en-US" sz="2400" i="0">
                <a:latin typeface="Times New Roman" pitchFamily="18" charset="0"/>
              </a:endParaRPr>
            </a:p>
          </p:txBody>
        </p:sp>
        <p:grpSp>
          <p:nvGrpSpPr>
            <p:cNvPr id="541754" name="Group 58"/>
            <p:cNvGrpSpPr>
              <a:grpSpLocks/>
            </p:cNvGrpSpPr>
            <p:nvPr/>
          </p:nvGrpSpPr>
          <p:grpSpPr bwMode="auto">
            <a:xfrm>
              <a:off x="1297" y="2162"/>
              <a:ext cx="1454" cy="1314"/>
              <a:chOff x="1297" y="2162"/>
              <a:chExt cx="1454" cy="1314"/>
            </a:xfrm>
          </p:grpSpPr>
          <p:sp>
            <p:nvSpPr>
              <p:cNvPr id="541755" name="Freeform 59"/>
              <p:cNvSpPr>
                <a:spLocks/>
              </p:cNvSpPr>
              <p:nvPr/>
            </p:nvSpPr>
            <p:spPr bwMode="auto">
              <a:xfrm>
                <a:off x="1297" y="2188"/>
                <a:ext cx="1423" cy="1288"/>
              </a:xfrm>
              <a:custGeom>
                <a:avLst/>
                <a:gdLst>
                  <a:gd name="T0" fmla="*/ 0 w 1431"/>
                  <a:gd name="T1" fmla="*/ 0 h 1288"/>
                  <a:gd name="T2" fmla="*/ 1431 w 1431"/>
                  <a:gd name="T3" fmla="*/ 0 h 1288"/>
                  <a:gd name="T4" fmla="*/ 1431 w 1431"/>
                  <a:gd name="T5" fmla="*/ 1288 h 1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31" h="1288">
                    <a:moveTo>
                      <a:pt x="0" y="0"/>
                    </a:moveTo>
                    <a:lnTo>
                      <a:pt x="1431" y="0"/>
                    </a:lnTo>
                    <a:lnTo>
                      <a:pt x="1431" y="1288"/>
                    </a:lnTo>
                  </a:path>
                </a:pathLst>
              </a:custGeom>
              <a:noFill/>
              <a:ln w="2063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756" name="Oval 60"/>
              <p:cNvSpPr>
                <a:spLocks noChangeArrowheads="1"/>
              </p:cNvSpPr>
              <p:nvPr/>
            </p:nvSpPr>
            <p:spPr bwMode="auto">
              <a:xfrm>
                <a:off x="2688" y="2162"/>
                <a:ext cx="63" cy="64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1757" name="Line 61"/>
              <p:cNvSpPr>
                <a:spLocks noChangeShapeType="1"/>
              </p:cNvSpPr>
              <p:nvPr/>
            </p:nvSpPr>
            <p:spPr bwMode="auto">
              <a:xfrm>
                <a:off x="1297" y="2188"/>
                <a:ext cx="1431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7124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4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4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4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4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1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41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Equilibrium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>
                <a:solidFill>
                  <a:srgbClr val="25A9A6"/>
                </a:solidFill>
              </a:rPr>
              <a:t>Shortage</a:t>
            </a:r>
            <a:endParaRPr lang="en-US" altLang="en-US" dirty="0"/>
          </a:p>
          <a:p>
            <a:pPr lvl="1"/>
            <a:r>
              <a:rPr lang="en-US" altLang="en-US" dirty="0"/>
              <a:t>When price &lt; equilibrium price, then quantity demanded &gt; the quantity supplied.  </a:t>
            </a:r>
          </a:p>
          <a:p>
            <a:pPr lvl="2"/>
            <a:r>
              <a:rPr lang="en-US" altLang="en-US" dirty="0"/>
              <a:t>There is excess demand or a shortage. </a:t>
            </a:r>
          </a:p>
          <a:p>
            <a:pPr lvl="2"/>
            <a:r>
              <a:rPr lang="en-US" altLang="en-US" dirty="0"/>
              <a:t> Suppliers will raise the price due to too many buyers chasing too few goods, thereby moving toward equilibrium.</a:t>
            </a:r>
          </a:p>
        </p:txBody>
      </p:sp>
    </p:spTree>
    <p:extLst>
      <p:ext uri="{BB962C8B-B14F-4D97-AF65-F5344CB8AC3E}">
        <p14:creationId xmlns:p14="http://schemas.microsoft.com/office/powerpoint/2010/main" val="217204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35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35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0674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067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Markets Not in Equilibrium</a:t>
            </a:r>
          </a:p>
        </p:txBody>
      </p:sp>
      <p:sp>
        <p:nvSpPr>
          <p:cNvPr id="540676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 i="0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540677" name="Rectangle 5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F3F6F9"/>
          </a:solidFill>
          <a:ln w="23336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678" name="Rectangle 6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F2F4F8"/>
          </a:solidFill>
          <a:ln w="2127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679" name="Rectangle 7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F1F4F7"/>
          </a:solidFill>
          <a:ln w="1905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680" name="Rectangle 8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F0F2F5"/>
          </a:solidFill>
          <a:ln w="169863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681" name="Rectangle 9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EF1F4"/>
          </a:solidFill>
          <a:ln w="1492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682" name="Rectangle 10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DEFF3"/>
          </a:solidFill>
          <a:ln w="127000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683" name="Rectangle 11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BEEF2"/>
          </a:solidFill>
          <a:ln w="1063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684" name="Rectangle 12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AECF1"/>
          </a:solidFill>
          <a:ln w="841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685" name="Rectangle 13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9EBF0"/>
          </a:solidFill>
          <a:ln w="6350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686" name="Rectangle 14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7EAEF"/>
          </a:solidFill>
          <a:ln w="4286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687" name="Rectangle 15"/>
          <p:cNvSpPr>
            <a:spLocks noChangeArrowheads="1"/>
          </p:cNvSpPr>
          <p:nvPr/>
        </p:nvSpPr>
        <p:spPr bwMode="auto">
          <a:xfrm>
            <a:off x="2357438" y="1917700"/>
            <a:ext cx="5178425" cy="3703638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0688" name="Rectangle 16"/>
          <p:cNvSpPr>
            <a:spLocks noChangeArrowheads="1"/>
          </p:cNvSpPr>
          <p:nvPr/>
        </p:nvSpPr>
        <p:spPr bwMode="auto">
          <a:xfrm>
            <a:off x="2251075" y="1816100"/>
            <a:ext cx="5178425" cy="3702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689" name="Freeform 17"/>
          <p:cNvSpPr>
            <a:spLocks/>
          </p:cNvSpPr>
          <p:nvPr/>
        </p:nvSpPr>
        <p:spPr bwMode="auto">
          <a:xfrm>
            <a:off x="2251075" y="1816100"/>
            <a:ext cx="5178425" cy="3702050"/>
          </a:xfrm>
          <a:custGeom>
            <a:avLst/>
            <a:gdLst>
              <a:gd name="T0" fmla="*/ 0 w 3262"/>
              <a:gd name="T1" fmla="*/ 0 h 2332"/>
              <a:gd name="T2" fmla="*/ 0 w 3262"/>
              <a:gd name="T3" fmla="*/ 2332 h 2332"/>
              <a:gd name="T4" fmla="*/ 3262 w 3262"/>
              <a:gd name="T5" fmla="*/ 2332 h 2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62" h="2332">
                <a:moveTo>
                  <a:pt x="0" y="0"/>
                </a:moveTo>
                <a:lnTo>
                  <a:pt x="0" y="2332"/>
                </a:lnTo>
                <a:lnTo>
                  <a:pt x="3262" y="2332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690" name="Rectangle 18"/>
          <p:cNvSpPr>
            <a:spLocks noChangeArrowheads="1"/>
          </p:cNvSpPr>
          <p:nvPr/>
        </p:nvSpPr>
        <p:spPr bwMode="auto">
          <a:xfrm>
            <a:off x="1314450" y="1809750"/>
            <a:ext cx="7937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Price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0691" name="Rectangle 19"/>
          <p:cNvSpPr>
            <a:spLocks noChangeArrowheads="1"/>
          </p:cNvSpPr>
          <p:nvPr/>
        </p:nvSpPr>
        <p:spPr bwMode="auto">
          <a:xfrm>
            <a:off x="1052513" y="2084388"/>
            <a:ext cx="10461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0692" name="Rectangle 20"/>
          <p:cNvSpPr>
            <a:spLocks noChangeArrowheads="1"/>
          </p:cNvSpPr>
          <p:nvPr/>
        </p:nvSpPr>
        <p:spPr bwMode="auto">
          <a:xfrm>
            <a:off x="1577975" y="2357438"/>
            <a:ext cx="5397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Cone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0693" name="Rectangle 21"/>
          <p:cNvSpPr>
            <a:spLocks noChangeArrowheads="1"/>
          </p:cNvSpPr>
          <p:nvPr/>
        </p:nvSpPr>
        <p:spPr bwMode="auto">
          <a:xfrm>
            <a:off x="2166938" y="55467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0694" name="Rectangle 22"/>
          <p:cNvSpPr>
            <a:spLocks noChangeArrowheads="1"/>
          </p:cNvSpPr>
          <p:nvPr/>
        </p:nvSpPr>
        <p:spPr bwMode="auto">
          <a:xfrm>
            <a:off x="6238875" y="5595938"/>
            <a:ext cx="11398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Quantity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0695" name="Rectangle 23"/>
          <p:cNvSpPr>
            <a:spLocks noChangeArrowheads="1"/>
          </p:cNvSpPr>
          <p:nvPr/>
        </p:nvSpPr>
        <p:spPr bwMode="auto">
          <a:xfrm>
            <a:off x="6345238" y="5868988"/>
            <a:ext cx="10461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40696" name="Rectangle 24"/>
          <p:cNvSpPr>
            <a:spLocks noChangeArrowheads="1"/>
          </p:cNvSpPr>
          <p:nvPr/>
        </p:nvSpPr>
        <p:spPr bwMode="auto">
          <a:xfrm>
            <a:off x="6750050" y="6143625"/>
            <a:ext cx="6604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Cones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540697" name="Group 25"/>
          <p:cNvGrpSpPr>
            <a:grpSpLocks/>
          </p:cNvGrpSpPr>
          <p:nvPr/>
        </p:nvGrpSpPr>
        <p:grpSpPr bwMode="auto">
          <a:xfrm>
            <a:off x="2484438" y="2132013"/>
            <a:ext cx="4672012" cy="2405062"/>
            <a:chOff x="1565" y="1343"/>
            <a:chExt cx="2943" cy="1515"/>
          </a:xfrm>
        </p:grpSpPr>
        <p:sp>
          <p:nvSpPr>
            <p:cNvPr id="540698" name="Line 26"/>
            <p:cNvSpPr>
              <a:spLocks noChangeShapeType="1"/>
            </p:cNvSpPr>
            <p:nvPr/>
          </p:nvSpPr>
          <p:spPr bwMode="auto">
            <a:xfrm flipH="1">
              <a:off x="1565" y="1531"/>
              <a:ext cx="2567" cy="1327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699" name="Rectangle 27"/>
            <p:cNvSpPr>
              <a:spLocks noChangeArrowheads="1"/>
            </p:cNvSpPr>
            <p:nvPr/>
          </p:nvSpPr>
          <p:spPr bwMode="auto">
            <a:xfrm>
              <a:off x="4091" y="1343"/>
              <a:ext cx="41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Supply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0700" name="Group 28"/>
          <p:cNvGrpSpPr>
            <a:grpSpLocks/>
          </p:cNvGrpSpPr>
          <p:nvPr/>
        </p:nvGrpSpPr>
        <p:grpSpPr bwMode="auto">
          <a:xfrm>
            <a:off x="2547938" y="2430463"/>
            <a:ext cx="4756150" cy="2540000"/>
            <a:chOff x="1605" y="1531"/>
            <a:chExt cx="2996" cy="1600"/>
          </a:xfrm>
        </p:grpSpPr>
        <p:sp>
          <p:nvSpPr>
            <p:cNvPr id="540701" name="Line 29"/>
            <p:cNvSpPr>
              <a:spLocks noChangeShapeType="1"/>
            </p:cNvSpPr>
            <p:nvPr/>
          </p:nvSpPr>
          <p:spPr bwMode="auto">
            <a:xfrm>
              <a:off x="1605" y="1531"/>
              <a:ext cx="2607" cy="1353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702" name="Rectangle 30"/>
            <p:cNvSpPr>
              <a:spLocks noChangeArrowheads="1"/>
            </p:cNvSpPr>
            <p:nvPr/>
          </p:nvSpPr>
          <p:spPr bwMode="auto">
            <a:xfrm>
              <a:off x="4086" y="2968"/>
              <a:ext cx="5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Demand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sp>
        <p:nvSpPr>
          <p:cNvPr id="540703" name="Rectangle 31"/>
          <p:cNvSpPr>
            <a:spLocks noChangeArrowheads="1"/>
          </p:cNvSpPr>
          <p:nvPr/>
        </p:nvSpPr>
        <p:spPr bwMode="auto">
          <a:xfrm>
            <a:off x="3759200" y="1460500"/>
            <a:ext cx="19954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(b) Excess Demand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540704" name="Group 32"/>
          <p:cNvGrpSpPr>
            <a:grpSpLocks/>
          </p:cNvGrpSpPr>
          <p:nvPr/>
        </p:nvGrpSpPr>
        <p:grpSpPr bwMode="auto">
          <a:xfrm>
            <a:off x="3057525" y="5805488"/>
            <a:ext cx="976313" cy="592137"/>
            <a:chOff x="1926" y="3657"/>
            <a:chExt cx="615" cy="373"/>
          </a:xfrm>
        </p:grpSpPr>
        <p:sp>
          <p:nvSpPr>
            <p:cNvPr id="540705" name="Rectangle 33"/>
            <p:cNvSpPr>
              <a:spLocks noChangeArrowheads="1"/>
            </p:cNvSpPr>
            <p:nvPr/>
          </p:nvSpPr>
          <p:spPr bwMode="auto">
            <a:xfrm>
              <a:off x="1926" y="3657"/>
              <a:ext cx="615" cy="373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706" name="Rectangle 34"/>
            <p:cNvSpPr>
              <a:spLocks noChangeArrowheads="1"/>
            </p:cNvSpPr>
            <p:nvPr/>
          </p:nvSpPr>
          <p:spPr bwMode="auto">
            <a:xfrm>
              <a:off x="1979" y="3674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Quantity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0707" name="Rectangle 35"/>
            <p:cNvSpPr>
              <a:spLocks noChangeArrowheads="1"/>
            </p:cNvSpPr>
            <p:nvPr/>
          </p:nvSpPr>
          <p:spPr bwMode="auto">
            <a:xfrm>
              <a:off x="1979" y="3846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supplied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0708" name="Group 36"/>
          <p:cNvGrpSpPr>
            <a:grpSpLocks/>
          </p:cNvGrpSpPr>
          <p:nvPr/>
        </p:nvGrpSpPr>
        <p:grpSpPr bwMode="auto">
          <a:xfrm>
            <a:off x="4926013" y="5805488"/>
            <a:ext cx="1187450" cy="592137"/>
            <a:chOff x="3103" y="3657"/>
            <a:chExt cx="748" cy="373"/>
          </a:xfrm>
        </p:grpSpPr>
        <p:sp>
          <p:nvSpPr>
            <p:cNvPr id="540709" name="Rectangle 37"/>
            <p:cNvSpPr>
              <a:spLocks noChangeArrowheads="1"/>
            </p:cNvSpPr>
            <p:nvPr/>
          </p:nvSpPr>
          <p:spPr bwMode="auto">
            <a:xfrm>
              <a:off x="3103" y="3657"/>
              <a:ext cx="748" cy="373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710" name="Rectangle 38"/>
            <p:cNvSpPr>
              <a:spLocks noChangeArrowheads="1"/>
            </p:cNvSpPr>
            <p:nvPr/>
          </p:nvSpPr>
          <p:spPr bwMode="auto">
            <a:xfrm>
              <a:off x="3156" y="3678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Quantity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0711" name="Rectangle 39"/>
            <p:cNvSpPr>
              <a:spLocks noChangeArrowheads="1"/>
            </p:cNvSpPr>
            <p:nvPr/>
          </p:nvSpPr>
          <p:spPr bwMode="auto">
            <a:xfrm>
              <a:off x="3156" y="3851"/>
              <a:ext cx="64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demanded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0712" name="Group 40"/>
          <p:cNvGrpSpPr>
            <a:grpSpLocks/>
          </p:cNvGrpSpPr>
          <p:nvPr/>
        </p:nvGrpSpPr>
        <p:grpSpPr bwMode="auto">
          <a:xfrm>
            <a:off x="1720850" y="3876675"/>
            <a:ext cx="3941763" cy="1928813"/>
            <a:chOff x="1084" y="2442"/>
            <a:chExt cx="2483" cy="1215"/>
          </a:xfrm>
        </p:grpSpPr>
        <p:sp>
          <p:nvSpPr>
            <p:cNvPr id="540713" name="Freeform 41"/>
            <p:cNvSpPr>
              <a:spLocks/>
            </p:cNvSpPr>
            <p:nvPr/>
          </p:nvSpPr>
          <p:spPr bwMode="auto">
            <a:xfrm>
              <a:off x="1432" y="2510"/>
              <a:ext cx="2058" cy="966"/>
            </a:xfrm>
            <a:custGeom>
              <a:avLst/>
              <a:gdLst>
                <a:gd name="T0" fmla="*/ 0 w 2058"/>
                <a:gd name="T1" fmla="*/ 0 h 966"/>
                <a:gd name="T2" fmla="*/ 2058 w 2058"/>
                <a:gd name="T3" fmla="*/ 0 h 966"/>
                <a:gd name="T4" fmla="*/ 2058 w 2058"/>
                <a:gd name="T5" fmla="*/ 966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8" h="966">
                  <a:moveTo>
                    <a:pt x="0" y="0"/>
                  </a:moveTo>
                  <a:lnTo>
                    <a:pt x="2058" y="0"/>
                  </a:lnTo>
                  <a:lnTo>
                    <a:pt x="2058" y="966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714" name="Oval 42"/>
            <p:cNvSpPr>
              <a:spLocks noChangeArrowheads="1"/>
            </p:cNvSpPr>
            <p:nvPr/>
          </p:nvSpPr>
          <p:spPr bwMode="auto">
            <a:xfrm>
              <a:off x="3450" y="2471"/>
              <a:ext cx="81" cy="7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715" name="Rectangle 43"/>
            <p:cNvSpPr>
              <a:spLocks noChangeArrowheads="1"/>
            </p:cNvSpPr>
            <p:nvPr/>
          </p:nvSpPr>
          <p:spPr bwMode="auto">
            <a:xfrm>
              <a:off x="1084" y="2442"/>
              <a:ext cx="26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1.50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0716" name="Rectangle 44"/>
            <p:cNvSpPr>
              <a:spLocks noChangeArrowheads="1"/>
            </p:cNvSpPr>
            <p:nvPr/>
          </p:nvSpPr>
          <p:spPr bwMode="auto">
            <a:xfrm>
              <a:off x="3415" y="3494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10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0717" name="Group 45"/>
          <p:cNvGrpSpPr>
            <a:grpSpLocks/>
          </p:cNvGrpSpPr>
          <p:nvPr/>
        </p:nvGrpSpPr>
        <p:grpSpPr bwMode="auto">
          <a:xfrm>
            <a:off x="1592263" y="3376613"/>
            <a:ext cx="3033712" cy="2428875"/>
            <a:chOff x="1003" y="2127"/>
            <a:chExt cx="1911" cy="1530"/>
          </a:xfrm>
        </p:grpSpPr>
        <p:sp>
          <p:nvSpPr>
            <p:cNvPr id="540718" name="Freeform 46"/>
            <p:cNvSpPr>
              <a:spLocks/>
            </p:cNvSpPr>
            <p:nvPr/>
          </p:nvSpPr>
          <p:spPr bwMode="auto">
            <a:xfrm>
              <a:off x="1432" y="2188"/>
              <a:ext cx="1430" cy="1288"/>
            </a:xfrm>
            <a:custGeom>
              <a:avLst/>
              <a:gdLst>
                <a:gd name="T0" fmla="*/ 0 w 1430"/>
                <a:gd name="T1" fmla="*/ 0 h 1288"/>
                <a:gd name="T2" fmla="*/ 1430 w 1430"/>
                <a:gd name="T3" fmla="*/ 0 h 1288"/>
                <a:gd name="T4" fmla="*/ 1430 w 1430"/>
                <a:gd name="T5" fmla="*/ 1288 h 1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0" h="1288">
                  <a:moveTo>
                    <a:pt x="0" y="0"/>
                  </a:moveTo>
                  <a:lnTo>
                    <a:pt x="1430" y="0"/>
                  </a:lnTo>
                  <a:lnTo>
                    <a:pt x="1430" y="1288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719" name="Oval 47"/>
            <p:cNvSpPr>
              <a:spLocks noChangeArrowheads="1"/>
            </p:cNvSpPr>
            <p:nvPr/>
          </p:nvSpPr>
          <p:spPr bwMode="auto">
            <a:xfrm>
              <a:off x="2835" y="2149"/>
              <a:ext cx="67" cy="7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720" name="Rectangle 48"/>
            <p:cNvSpPr>
              <a:spLocks noChangeArrowheads="1"/>
            </p:cNvSpPr>
            <p:nvPr/>
          </p:nvSpPr>
          <p:spPr bwMode="auto">
            <a:xfrm>
              <a:off x="1003" y="2127"/>
              <a:ext cx="34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$2.00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40721" name="Rectangle 49"/>
            <p:cNvSpPr>
              <a:spLocks noChangeArrowheads="1"/>
            </p:cNvSpPr>
            <p:nvPr/>
          </p:nvSpPr>
          <p:spPr bwMode="auto">
            <a:xfrm>
              <a:off x="2838" y="3494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7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0722" name="Group 50"/>
          <p:cNvGrpSpPr>
            <a:grpSpLocks/>
          </p:cNvGrpSpPr>
          <p:nvPr/>
        </p:nvGrpSpPr>
        <p:grpSpPr bwMode="auto">
          <a:xfrm>
            <a:off x="3503613" y="3922713"/>
            <a:ext cx="127000" cy="1882775"/>
            <a:chOff x="2207" y="2471"/>
            <a:chExt cx="80" cy="1186"/>
          </a:xfrm>
        </p:grpSpPr>
        <p:sp>
          <p:nvSpPr>
            <p:cNvPr id="540723" name="Line 51"/>
            <p:cNvSpPr>
              <a:spLocks noChangeShapeType="1"/>
            </p:cNvSpPr>
            <p:nvPr/>
          </p:nvSpPr>
          <p:spPr bwMode="auto">
            <a:xfrm>
              <a:off x="2247" y="2510"/>
              <a:ext cx="1" cy="953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724" name="Oval 52"/>
            <p:cNvSpPr>
              <a:spLocks noChangeArrowheads="1"/>
            </p:cNvSpPr>
            <p:nvPr/>
          </p:nvSpPr>
          <p:spPr bwMode="auto">
            <a:xfrm>
              <a:off x="2207" y="2471"/>
              <a:ext cx="80" cy="7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725" name="Rectangle 53"/>
            <p:cNvSpPr>
              <a:spLocks noChangeArrowheads="1"/>
            </p:cNvSpPr>
            <p:nvPr/>
          </p:nvSpPr>
          <p:spPr bwMode="auto">
            <a:xfrm>
              <a:off x="2211" y="3494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4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40726" name="Group 54"/>
          <p:cNvGrpSpPr>
            <a:grpSpLocks/>
          </p:cNvGrpSpPr>
          <p:nvPr/>
        </p:nvGrpSpPr>
        <p:grpSpPr bwMode="auto">
          <a:xfrm>
            <a:off x="3567113" y="4086225"/>
            <a:ext cx="1952625" cy="492125"/>
            <a:chOff x="2247" y="2574"/>
            <a:chExt cx="1230" cy="310"/>
          </a:xfrm>
        </p:grpSpPr>
        <p:sp>
          <p:nvSpPr>
            <p:cNvPr id="540727" name="Freeform 55"/>
            <p:cNvSpPr>
              <a:spLocks/>
            </p:cNvSpPr>
            <p:nvPr/>
          </p:nvSpPr>
          <p:spPr bwMode="auto">
            <a:xfrm>
              <a:off x="2247" y="2574"/>
              <a:ext cx="1230" cy="91"/>
            </a:xfrm>
            <a:custGeom>
              <a:avLst/>
              <a:gdLst>
                <a:gd name="T0" fmla="*/ 0 w 92"/>
                <a:gd name="T1" fmla="*/ 0 h 7"/>
                <a:gd name="T2" fmla="*/ 4 w 92"/>
                <a:gd name="T3" fmla="*/ 3 h 7"/>
                <a:gd name="T4" fmla="*/ 43 w 92"/>
                <a:gd name="T5" fmla="*/ 3 h 7"/>
                <a:gd name="T6" fmla="*/ 46 w 92"/>
                <a:gd name="T7" fmla="*/ 7 h 7"/>
                <a:gd name="T8" fmla="*/ 49 w 92"/>
                <a:gd name="T9" fmla="*/ 3 h 7"/>
                <a:gd name="T10" fmla="*/ 87 w 92"/>
                <a:gd name="T11" fmla="*/ 3 h 7"/>
                <a:gd name="T12" fmla="*/ 92 w 92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7">
                  <a:moveTo>
                    <a:pt x="0" y="0"/>
                  </a:moveTo>
                  <a:cubicBezTo>
                    <a:pt x="0" y="2"/>
                    <a:pt x="2" y="3"/>
                    <a:pt x="4" y="3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44" y="3"/>
                    <a:pt x="46" y="5"/>
                    <a:pt x="46" y="7"/>
                  </a:cubicBezTo>
                  <a:cubicBezTo>
                    <a:pt x="46" y="5"/>
                    <a:pt x="48" y="3"/>
                    <a:pt x="49" y="3"/>
                  </a:cubicBezTo>
                  <a:cubicBezTo>
                    <a:pt x="87" y="3"/>
                    <a:pt x="87" y="3"/>
                    <a:pt x="87" y="3"/>
                  </a:cubicBezTo>
                  <a:cubicBezTo>
                    <a:pt x="89" y="3"/>
                    <a:pt x="92" y="2"/>
                    <a:pt x="92" y="0"/>
                  </a:cubicBezTo>
                </a:path>
              </a:pathLst>
            </a:custGeom>
            <a:noFill/>
            <a:ln w="20638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40728" name="Group 56"/>
            <p:cNvGrpSpPr>
              <a:grpSpLocks/>
            </p:cNvGrpSpPr>
            <p:nvPr/>
          </p:nvGrpSpPr>
          <p:grpSpPr bwMode="auto">
            <a:xfrm>
              <a:off x="2555" y="2677"/>
              <a:ext cx="628" cy="207"/>
              <a:chOff x="2555" y="2677"/>
              <a:chExt cx="628" cy="207"/>
            </a:xfrm>
          </p:grpSpPr>
          <p:sp>
            <p:nvSpPr>
              <p:cNvPr id="540729" name="Rectangle 57"/>
              <p:cNvSpPr>
                <a:spLocks noChangeArrowheads="1"/>
              </p:cNvSpPr>
              <p:nvPr/>
            </p:nvSpPr>
            <p:spPr bwMode="auto">
              <a:xfrm>
                <a:off x="2555" y="2677"/>
                <a:ext cx="628" cy="207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0730" name="Rectangle 58"/>
              <p:cNvSpPr>
                <a:spLocks noChangeArrowheads="1"/>
              </p:cNvSpPr>
              <p:nvPr/>
            </p:nvSpPr>
            <p:spPr bwMode="auto">
              <a:xfrm>
                <a:off x="2601" y="2694"/>
                <a:ext cx="554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 i="0">
                    <a:solidFill>
                      <a:srgbClr val="000000"/>
                    </a:solidFill>
                  </a:rPr>
                  <a:t>Shortage</a:t>
                </a:r>
                <a:endParaRPr lang="en-US" sz="2400" i="0"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849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4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40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4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4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4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4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4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Equilibrium</a:t>
            </a:r>
          </a:p>
        </p:txBody>
      </p:sp>
      <p:sp>
        <p:nvSpPr>
          <p:cNvPr id="532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>
                <a:solidFill>
                  <a:srgbClr val="25A9A6"/>
                </a:solidFill>
              </a:rPr>
              <a:t>Law of supply and demand</a:t>
            </a:r>
            <a:endParaRPr lang="en-US" altLang="en-US"/>
          </a:p>
          <a:p>
            <a:pPr lvl="1"/>
            <a:r>
              <a:rPr lang="en-US" altLang="en-US"/>
              <a:t>The claim that the price of any good adjusts to bring the quantity supplied and the quantity demanded for that good into balance.</a:t>
            </a:r>
          </a:p>
        </p:txBody>
      </p:sp>
    </p:spTree>
    <p:extLst>
      <p:ext uri="{BB962C8B-B14F-4D97-AF65-F5344CB8AC3E}">
        <p14:creationId xmlns:p14="http://schemas.microsoft.com/office/powerpoint/2010/main" val="72484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32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32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5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9650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965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How an Increase in Demand Affects the Equilibrium</a:t>
            </a:r>
          </a:p>
        </p:txBody>
      </p:sp>
      <p:sp>
        <p:nvSpPr>
          <p:cNvPr id="539652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 i="0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539653" name="Rectangle 5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F3F6F9"/>
          </a:solidFill>
          <a:ln w="2000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654" name="Rectangle 6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F2F4F8"/>
          </a:solidFill>
          <a:ln w="18256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655" name="Rectangle 7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F1F4F7"/>
          </a:solidFill>
          <a:ln w="1635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656" name="Rectangle 8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F0F2F5"/>
          </a:solidFill>
          <a:ln w="1460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657" name="Rectangle 9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EF1F4"/>
          </a:solidFill>
          <a:ln w="1270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658" name="Rectangle 10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DEFF3"/>
          </a:solidFill>
          <a:ln w="1095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659" name="Rectangle 11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BEEF2"/>
          </a:solidFill>
          <a:ln w="904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660" name="Rectangle 12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AECF1"/>
          </a:solidFill>
          <a:ln w="730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661" name="Rectangle 13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9EBF0"/>
          </a:solidFill>
          <a:ln w="5397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662" name="Rectangle 14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663" name="Rectangle 15"/>
          <p:cNvSpPr>
            <a:spLocks noChangeArrowheads="1"/>
          </p:cNvSpPr>
          <p:nvPr/>
        </p:nvSpPr>
        <p:spPr bwMode="auto">
          <a:xfrm>
            <a:off x="2032000" y="1122363"/>
            <a:ext cx="6380163" cy="4886325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9664" name="Rectangle 16"/>
          <p:cNvSpPr>
            <a:spLocks noChangeArrowheads="1"/>
          </p:cNvSpPr>
          <p:nvPr/>
        </p:nvSpPr>
        <p:spPr bwMode="auto">
          <a:xfrm>
            <a:off x="1958975" y="1050925"/>
            <a:ext cx="6362700" cy="4868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65" name="Freeform 17"/>
          <p:cNvSpPr>
            <a:spLocks/>
          </p:cNvSpPr>
          <p:nvPr/>
        </p:nvSpPr>
        <p:spPr bwMode="auto">
          <a:xfrm>
            <a:off x="1946275" y="1050925"/>
            <a:ext cx="6362700" cy="4868863"/>
          </a:xfrm>
          <a:custGeom>
            <a:avLst/>
            <a:gdLst>
              <a:gd name="T0" fmla="*/ 0 w 4008"/>
              <a:gd name="T1" fmla="*/ 0 h 3067"/>
              <a:gd name="T2" fmla="*/ 0 w 4008"/>
              <a:gd name="T3" fmla="*/ 3067 h 3067"/>
              <a:gd name="T4" fmla="*/ 4008 w 4008"/>
              <a:gd name="T5" fmla="*/ 3067 h 30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08" h="3067">
                <a:moveTo>
                  <a:pt x="0" y="0"/>
                </a:moveTo>
                <a:lnTo>
                  <a:pt x="0" y="3067"/>
                </a:lnTo>
                <a:lnTo>
                  <a:pt x="4008" y="3067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66" name="Line 18"/>
          <p:cNvSpPr>
            <a:spLocks noChangeShapeType="1"/>
          </p:cNvSpPr>
          <p:nvPr/>
        </p:nvSpPr>
        <p:spPr bwMode="auto">
          <a:xfrm>
            <a:off x="3032125" y="2511425"/>
            <a:ext cx="1236663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67" name="Line 19"/>
          <p:cNvSpPr>
            <a:spLocks noChangeShapeType="1"/>
          </p:cNvSpPr>
          <p:nvPr/>
        </p:nvSpPr>
        <p:spPr bwMode="auto">
          <a:xfrm>
            <a:off x="4376738" y="6045200"/>
            <a:ext cx="654050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68" name="Line 20"/>
          <p:cNvSpPr>
            <a:spLocks noChangeShapeType="1"/>
          </p:cNvSpPr>
          <p:nvPr/>
        </p:nvSpPr>
        <p:spPr bwMode="auto">
          <a:xfrm flipV="1">
            <a:off x="1668463" y="3441700"/>
            <a:ext cx="1587" cy="258763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669" name="Rectangle 21"/>
          <p:cNvSpPr>
            <a:spLocks noChangeArrowheads="1"/>
          </p:cNvSpPr>
          <p:nvPr/>
        </p:nvSpPr>
        <p:spPr bwMode="auto">
          <a:xfrm>
            <a:off x="1182688" y="1004888"/>
            <a:ext cx="7969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0">
                <a:solidFill>
                  <a:srgbClr val="000000"/>
                </a:solidFill>
              </a:rPr>
              <a:t>Price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9670" name="Rectangle 22"/>
          <p:cNvSpPr>
            <a:spLocks noChangeArrowheads="1"/>
          </p:cNvSpPr>
          <p:nvPr/>
        </p:nvSpPr>
        <p:spPr bwMode="auto">
          <a:xfrm>
            <a:off x="960438" y="1241425"/>
            <a:ext cx="10175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9671" name="Rectangle 23"/>
          <p:cNvSpPr>
            <a:spLocks noChangeArrowheads="1"/>
          </p:cNvSpPr>
          <p:nvPr/>
        </p:nvSpPr>
        <p:spPr bwMode="auto">
          <a:xfrm>
            <a:off x="1409700" y="1479550"/>
            <a:ext cx="5619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0">
                <a:solidFill>
                  <a:srgbClr val="000000"/>
                </a:solidFill>
              </a:rPr>
              <a:t>Cone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9672" name="Rectangle 24"/>
          <p:cNvSpPr>
            <a:spLocks noChangeArrowheads="1"/>
          </p:cNvSpPr>
          <p:nvPr/>
        </p:nvSpPr>
        <p:spPr bwMode="auto">
          <a:xfrm>
            <a:off x="1900238" y="5949950"/>
            <a:ext cx="192087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</a:rPr>
              <a:t>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9673" name="Rectangle 25"/>
          <p:cNvSpPr>
            <a:spLocks noChangeArrowheads="1"/>
          </p:cNvSpPr>
          <p:nvPr/>
        </p:nvSpPr>
        <p:spPr bwMode="auto">
          <a:xfrm>
            <a:off x="7199313" y="5945188"/>
            <a:ext cx="11493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0">
                <a:solidFill>
                  <a:srgbClr val="000000"/>
                </a:solidFill>
              </a:rPr>
              <a:t>Quantity of 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9674" name="Rectangle 26"/>
          <p:cNvSpPr>
            <a:spLocks noChangeArrowheads="1"/>
          </p:cNvSpPr>
          <p:nvPr/>
        </p:nvSpPr>
        <p:spPr bwMode="auto">
          <a:xfrm>
            <a:off x="6696075" y="6181725"/>
            <a:ext cx="16525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0">
                <a:solidFill>
                  <a:srgbClr val="000000"/>
                </a:solidFill>
              </a:rPr>
              <a:t>Ice-Cream Cones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539675" name="Group 27"/>
          <p:cNvGrpSpPr>
            <a:grpSpLocks/>
          </p:cNvGrpSpPr>
          <p:nvPr/>
        </p:nvGrpSpPr>
        <p:grpSpPr bwMode="auto">
          <a:xfrm>
            <a:off x="2341563" y="2638425"/>
            <a:ext cx="4654550" cy="2181225"/>
            <a:chOff x="1475" y="1662"/>
            <a:chExt cx="2932" cy="1374"/>
          </a:xfrm>
        </p:grpSpPr>
        <p:sp>
          <p:nvSpPr>
            <p:cNvPr id="539676" name="Line 28"/>
            <p:cNvSpPr>
              <a:spLocks noChangeShapeType="1"/>
            </p:cNvSpPr>
            <p:nvPr/>
          </p:nvSpPr>
          <p:spPr bwMode="auto">
            <a:xfrm flipH="1">
              <a:off x="1475" y="1729"/>
              <a:ext cx="2496" cy="1307"/>
            </a:xfrm>
            <a:prstGeom prst="line">
              <a:avLst/>
            </a:prstGeom>
            <a:noFill/>
            <a:ln w="53975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677" name="Rectangle 29"/>
            <p:cNvSpPr>
              <a:spLocks noChangeArrowheads="1"/>
            </p:cNvSpPr>
            <p:nvPr/>
          </p:nvSpPr>
          <p:spPr bwMode="auto">
            <a:xfrm>
              <a:off x="3996" y="1662"/>
              <a:ext cx="41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Supply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39678" name="Group 30"/>
          <p:cNvGrpSpPr>
            <a:grpSpLocks/>
          </p:cNvGrpSpPr>
          <p:nvPr/>
        </p:nvGrpSpPr>
        <p:grpSpPr bwMode="auto">
          <a:xfrm>
            <a:off x="4395788" y="3827463"/>
            <a:ext cx="1965325" cy="814387"/>
            <a:chOff x="2769" y="2411"/>
            <a:chExt cx="1238" cy="513"/>
          </a:xfrm>
        </p:grpSpPr>
        <p:sp>
          <p:nvSpPr>
            <p:cNvPr id="539679" name="Line 31"/>
            <p:cNvSpPr>
              <a:spLocks noChangeShapeType="1"/>
            </p:cNvSpPr>
            <p:nvPr/>
          </p:nvSpPr>
          <p:spPr bwMode="auto">
            <a:xfrm>
              <a:off x="2769" y="2411"/>
              <a:ext cx="744" cy="25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680" name="Rectangle 32"/>
            <p:cNvSpPr>
              <a:spLocks noChangeArrowheads="1"/>
            </p:cNvSpPr>
            <p:nvPr/>
          </p:nvSpPr>
          <p:spPr bwMode="auto">
            <a:xfrm>
              <a:off x="3528" y="2613"/>
              <a:ext cx="332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Initial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9681" name="Rectangle 33"/>
            <p:cNvSpPr>
              <a:spLocks noChangeArrowheads="1"/>
            </p:cNvSpPr>
            <p:nvPr/>
          </p:nvSpPr>
          <p:spPr bwMode="auto">
            <a:xfrm>
              <a:off x="3377" y="2763"/>
              <a:ext cx="63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equilibrium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39682" name="Group 34"/>
          <p:cNvGrpSpPr>
            <a:grpSpLocks/>
          </p:cNvGrpSpPr>
          <p:nvPr/>
        </p:nvGrpSpPr>
        <p:grpSpPr bwMode="auto">
          <a:xfrm>
            <a:off x="2613025" y="2222500"/>
            <a:ext cx="3670300" cy="3454400"/>
            <a:chOff x="1646" y="1400"/>
            <a:chExt cx="2312" cy="2176"/>
          </a:xfrm>
        </p:grpSpPr>
        <p:sp>
          <p:nvSpPr>
            <p:cNvPr id="539683" name="Line 35"/>
            <p:cNvSpPr>
              <a:spLocks noChangeShapeType="1"/>
            </p:cNvSpPr>
            <p:nvPr/>
          </p:nvSpPr>
          <p:spPr bwMode="auto">
            <a:xfrm>
              <a:off x="1646" y="1400"/>
              <a:ext cx="2142" cy="2056"/>
            </a:xfrm>
            <a:prstGeom prst="line">
              <a:avLst/>
            </a:prstGeom>
            <a:noFill/>
            <a:ln w="53975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684" name="Rectangle 36"/>
            <p:cNvSpPr>
              <a:spLocks noChangeArrowheads="1"/>
            </p:cNvSpPr>
            <p:nvPr/>
          </p:nvSpPr>
          <p:spPr bwMode="auto">
            <a:xfrm>
              <a:off x="3818" y="3407"/>
              <a:ext cx="14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9685" name="Freeform 37"/>
            <p:cNvSpPr>
              <a:spLocks/>
            </p:cNvSpPr>
            <p:nvPr/>
          </p:nvSpPr>
          <p:spPr bwMode="auto">
            <a:xfrm>
              <a:off x="3913" y="3482"/>
              <a:ext cx="22" cy="56"/>
            </a:xfrm>
            <a:custGeom>
              <a:avLst/>
              <a:gdLst>
                <a:gd name="T0" fmla="*/ 22 w 22"/>
                <a:gd name="T1" fmla="*/ 0 h 56"/>
                <a:gd name="T2" fmla="*/ 18 w 22"/>
                <a:gd name="T3" fmla="*/ 0 h 56"/>
                <a:gd name="T4" fmla="*/ 11 w 22"/>
                <a:gd name="T5" fmla="*/ 8 h 56"/>
                <a:gd name="T6" fmla="*/ 0 w 22"/>
                <a:gd name="T7" fmla="*/ 15 h 56"/>
                <a:gd name="T8" fmla="*/ 0 w 22"/>
                <a:gd name="T9" fmla="*/ 23 h 56"/>
                <a:gd name="T10" fmla="*/ 7 w 22"/>
                <a:gd name="T11" fmla="*/ 19 h 56"/>
                <a:gd name="T12" fmla="*/ 15 w 22"/>
                <a:gd name="T13" fmla="*/ 11 h 56"/>
                <a:gd name="T14" fmla="*/ 15 w 22"/>
                <a:gd name="T15" fmla="*/ 56 h 56"/>
                <a:gd name="T16" fmla="*/ 22 w 22"/>
                <a:gd name="T17" fmla="*/ 56 h 56"/>
                <a:gd name="T18" fmla="*/ 22 w 22"/>
                <a:gd name="T19" fmla="*/ 4 h 56"/>
                <a:gd name="T20" fmla="*/ 22 w 22"/>
                <a:gd name="T2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56">
                  <a:moveTo>
                    <a:pt x="22" y="0"/>
                  </a:moveTo>
                  <a:lnTo>
                    <a:pt x="18" y="0"/>
                  </a:lnTo>
                  <a:lnTo>
                    <a:pt x="11" y="8"/>
                  </a:lnTo>
                  <a:lnTo>
                    <a:pt x="0" y="15"/>
                  </a:lnTo>
                  <a:lnTo>
                    <a:pt x="0" y="23"/>
                  </a:lnTo>
                  <a:lnTo>
                    <a:pt x="7" y="19"/>
                  </a:lnTo>
                  <a:lnTo>
                    <a:pt x="15" y="11"/>
                  </a:lnTo>
                  <a:lnTo>
                    <a:pt x="15" y="56"/>
                  </a:lnTo>
                  <a:lnTo>
                    <a:pt x="22" y="56"/>
                  </a:lnTo>
                  <a:lnTo>
                    <a:pt x="22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9686" name="Group 38"/>
          <p:cNvGrpSpPr>
            <a:grpSpLocks/>
          </p:cNvGrpSpPr>
          <p:nvPr/>
        </p:nvGrpSpPr>
        <p:grpSpPr bwMode="auto">
          <a:xfrm>
            <a:off x="3468688" y="1555750"/>
            <a:ext cx="3622675" cy="3502025"/>
            <a:chOff x="2185" y="980"/>
            <a:chExt cx="2282" cy="2206"/>
          </a:xfrm>
        </p:grpSpPr>
        <p:sp>
          <p:nvSpPr>
            <p:cNvPr id="539687" name="Line 39"/>
            <p:cNvSpPr>
              <a:spLocks noChangeShapeType="1"/>
            </p:cNvSpPr>
            <p:nvPr/>
          </p:nvSpPr>
          <p:spPr bwMode="auto">
            <a:xfrm>
              <a:off x="2185" y="980"/>
              <a:ext cx="2141" cy="2056"/>
            </a:xfrm>
            <a:prstGeom prst="line">
              <a:avLst/>
            </a:prstGeom>
            <a:noFill/>
            <a:ln w="53975">
              <a:solidFill>
                <a:srgbClr val="5F16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688" name="Rectangle 40"/>
            <p:cNvSpPr>
              <a:spLocks noChangeArrowheads="1"/>
            </p:cNvSpPr>
            <p:nvPr/>
          </p:nvSpPr>
          <p:spPr bwMode="auto">
            <a:xfrm>
              <a:off x="4327" y="3017"/>
              <a:ext cx="14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D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9689" name="Freeform 41"/>
            <p:cNvSpPr>
              <a:spLocks/>
            </p:cNvSpPr>
            <p:nvPr/>
          </p:nvSpPr>
          <p:spPr bwMode="auto">
            <a:xfrm>
              <a:off x="4418" y="3093"/>
              <a:ext cx="41" cy="52"/>
            </a:xfrm>
            <a:custGeom>
              <a:avLst/>
              <a:gdLst>
                <a:gd name="T0" fmla="*/ 11 w 41"/>
                <a:gd name="T1" fmla="*/ 48 h 52"/>
                <a:gd name="T2" fmla="*/ 15 w 41"/>
                <a:gd name="T3" fmla="*/ 45 h 52"/>
                <a:gd name="T4" fmla="*/ 22 w 41"/>
                <a:gd name="T5" fmla="*/ 37 h 52"/>
                <a:gd name="T6" fmla="*/ 34 w 41"/>
                <a:gd name="T7" fmla="*/ 26 h 52"/>
                <a:gd name="T8" fmla="*/ 38 w 41"/>
                <a:gd name="T9" fmla="*/ 22 h 52"/>
                <a:gd name="T10" fmla="*/ 41 w 41"/>
                <a:gd name="T11" fmla="*/ 15 h 52"/>
                <a:gd name="T12" fmla="*/ 41 w 41"/>
                <a:gd name="T13" fmla="*/ 7 h 52"/>
                <a:gd name="T14" fmla="*/ 38 w 41"/>
                <a:gd name="T15" fmla="*/ 3 h 52"/>
                <a:gd name="T16" fmla="*/ 30 w 41"/>
                <a:gd name="T17" fmla="*/ 0 h 52"/>
                <a:gd name="T18" fmla="*/ 22 w 41"/>
                <a:gd name="T19" fmla="*/ 0 h 52"/>
                <a:gd name="T20" fmla="*/ 15 w 41"/>
                <a:gd name="T21" fmla="*/ 0 h 52"/>
                <a:gd name="T22" fmla="*/ 7 w 41"/>
                <a:gd name="T23" fmla="*/ 3 h 52"/>
                <a:gd name="T24" fmla="*/ 4 w 41"/>
                <a:gd name="T25" fmla="*/ 7 h 52"/>
                <a:gd name="T26" fmla="*/ 4 w 41"/>
                <a:gd name="T27" fmla="*/ 15 h 52"/>
                <a:gd name="T28" fmla="*/ 11 w 41"/>
                <a:gd name="T29" fmla="*/ 15 h 52"/>
                <a:gd name="T30" fmla="*/ 11 w 41"/>
                <a:gd name="T31" fmla="*/ 7 h 52"/>
                <a:gd name="T32" fmla="*/ 22 w 41"/>
                <a:gd name="T33" fmla="*/ 3 h 52"/>
                <a:gd name="T34" fmla="*/ 30 w 41"/>
                <a:gd name="T35" fmla="*/ 7 h 52"/>
                <a:gd name="T36" fmla="*/ 34 w 41"/>
                <a:gd name="T37" fmla="*/ 15 h 52"/>
                <a:gd name="T38" fmla="*/ 30 w 41"/>
                <a:gd name="T39" fmla="*/ 22 h 52"/>
                <a:gd name="T40" fmla="*/ 15 w 41"/>
                <a:gd name="T41" fmla="*/ 33 h 52"/>
                <a:gd name="T42" fmla="*/ 7 w 41"/>
                <a:gd name="T43" fmla="*/ 41 h 52"/>
                <a:gd name="T44" fmla="*/ 0 w 41"/>
                <a:gd name="T45" fmla="*/ 48 h 52"/>
                <a:gd name="T46" fmla="*/ 0 w 41"/>
                <a:gd name="T47" fmla="*/ 52 h 52"/>
                <a:gd name="T48" fmla="*/ 41 w 41"/>
                <a:gd name="T49" fmla="*/ 52 h 52"/>
                <a:gd name="T50" fmla="*/ 41 w 41"/>
                <a:gd name="T51" fmla="*/ 48 h 52"/>
                <a:gd name="T52" fmla="*/ 15 w 41"/>
                <a:gd name="T53" fmla="*/ 48 h 52"/>
                <a:gd name="T54" fmla="*/ 11 w 41"/>
                <a:gd name="T55" fmla="*/ 48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1" h="52">
                  <a:moveTo>
                    <a:pt x="11" y="48"/>
                  </a:moveTo>
                  <a:lnTo>
                    <a:pt x="15" y="45"/>
                  </a:lnTo>
                  <a:lnTo>
                    <a:pt x="22" y="37"/>
                  </a:lnTo>
                  <a:lnTo>
                    <a:pt x="34" y="26"/>
                  </a:lnTo>
                  <a:lnTo>
                    <a:pt x="38" y="22"/>
                  </a:lnTo>
                  <a:lnTo>
                    <a:pt x="41" y="15"/>
                  </a:lnTo>
                  <a:lnTo>
                    <a:pt x="41" y="7"/>
                  </a:lnTo>
                  <a:lnTo>
                    <a:pt x="38" y="3"/>
                  </a:lnTo>
                  <a:lnTo>
                    <a:pt x="30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7" y="3"/>
                  </a:lnTo>
                  <a:lnTo>
                    <a:pt x="4" y="7"/>
                  </a:lnTo>
                  <a:lnTo>
                    <a:pt x="4" y="15"/>
                  </a:lnTo>
                  <a:lnTo>
                    <a:pt x="11" y="15"/>
                  </a:lnTo>
                  <a:lnTo>
                    <a:pt x="11" y="7"/>
                  </a:lnTo>
                  <a:lnTo>
                    <a:pt x="22" y="3"/>
                  </a:lnTo>
                  <a:lnTo>
                    <a:pt x="30" y="7"/>
                  </a:lnTo>
                  <a:lnTo>
                    <a:pt x="34" y="15"/>
                  </a:lnTo>
                  <a:lnTo>
                    <a:pt x="30" y="22"/>
                  </a:lnTo>
                  <a:lnTo>
                    <a:pt x="15" y="33"/>
                  </a:lnTo>
                  <a:lnTo>
                    <a:pt x="7" y="41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41" y="52"/>
                  </a:lnTo>
                  <a:lnTo>
                    <a:pt x="41" y="48"/>
                  </a:lnTo>
                  <a:lnTo>
                    <a:pt x="15" y="48"/>
                  </a:lnTo>
                  <a:lnTo>
                    <a:pt x="11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9690" name="Group 42"/>
          <p:cNvGrpSpPr>
            <a:grpSpLocks/>
          </p:cNvGrpSpPr>
          <p:nvPr/>
        </p:nvGrpSpPr>
        <p:grpSpPr bwMode="auto">
          <a:xfrm>
            <a:off x="2378075" y="6081713"/>
            <a:ext cx="2308225" cy="649287"/>
            <a:chOff x="1498" y="3831"/>
            <a:chExt cx="1454" cy="409"/>
          </a:xfrm>
        </p:grpSpPr>
        <p:sp>
          <p:nvSpPr>
            <p:cNvPr id="539691" name="Line 43"/>
            <p:cNvSpPr>
              <a:spLocks noChangeShapeType="1"/>
            </p:cNvSpPr>
            <p:nvPr/>
          </p:nvSpPr>
          <p:spPr bwMode="auto">
            <a:xfrm flipH="1">
              <a:off x="2505" y="3831"/>
              <a:ext cx="447" cy="17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692" name="Rectangle 44"/>
            <p:cNvSpPr>
              <a:spLocks noChangeArrowheads="1"/>
            </p:cNvSpPr>
            <p:nvPr/>
          </p:nvSpPr>
          <p:spPr bwMode="auto">
            <a:xfrm>
              <a:off x="1498" y="3888"/>
              <a:ext cx="1099" cy="352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693" name="Rectangle 45"/>
            <p:cNvSpPr>
              <a:spLocks noChangeArrowheads="1"/>
            </p:cNvSpPr>
            <p:nvPr/>
          </p:nvSpPr>
          <p:spPr bwMode="auto">
            <a:xfrm>
              <a:off x="1544" y="3905"/>
              <a:ext cx="155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3.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9694" name="Rectangle 46"/>
            <p:cNvSpPr>
              <a:spLocks noChangeArrowheads="1"/>
            </p:cNvSpPr>
            <p:nvPr/>
          </p:nvSpPr>
          <p:spPr bwMode="auto">
            <a:xfrm>
              <a:off x="1646" y="3905"/>
              <a:ext cx="29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 . . . 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9695" name="Rectangle 47"/>
            <p:cNvSpPr>
              <a:spLocks noChangeArrowheads="1"/>
            </p:cNvSpPr>
            <p:nvPr/>
          </p:nvSpPr>
          <p:spPr bwMode="auto">
            <a:xfrm>
              <a:off x="1880" y="3905"/>
              <a:ext cx="713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and a higher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9696" name="Rectangle 48"/>
            <p:cNvSpPr>
              <a:spLocks noChangeArrowheads="1"/>
            </p:cNvSpPr>
            <p:nvPr/>
          </p:nvSpPr>
          <p:spPr bwMode="auto">
            <a:xfrm>
              <a:off x="1544" y="4055"/>
              <a:ext cx="75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quantity sold.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39697" name="Group 49"/>
          <p:cNvGrpSpPr>
            <a:grpSpLocks/>
          </p:cNvGrpSpPr>
          <p:nvPr/>
        </p:nvGrpSpPr>
        <p:grpSpPr bwMode="auto">
          <a:xfrm>
            <a:off x="468313" y="3611563"/>
            <a:ext cx="1417637" cy="1173162"/>
            <a:chOff x="295" y="2275"/>
            <a:chExt cx="893" cy="739"/>
          </a:xfrm>
        </p:grpSpPr>
        <p:sp>
          <p:nvSpPr>
            <p:cNvPr id="539698" name="Line 50"/>
            <p:cNvSpPr>
              <a:spLocks noChangeShapeType="1"/>
            </p:cNvSpPr>
            <p:nvPr/>
          </p:nvSpPr>
          <p:spPr bwMode="auto">
            <a:xfrm flipV="1">
              <a:off x="582" y="2275"/>
              <a:ext cx="423" cy="238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9699" name="Group 51"/>
            <p:cNvGrpSpPr>
              <a:grpSpLocks/>
            </p:cNvGrpSpPr>
            <p:nvPr/>
          </p:nvGrpSpPr>
          <p:grpSpPr bwMode="auto">
            <a:xfrm>
              <a:off x="295" y="2513"/>
              <a:ext cx="893" cy="501"/>
              <a:chOff x="295" y="2513"/>
              <a:chExt cx="893" cy="501"/>
            </a:xfrm>
          </p:grpSpPr>
          <p:sp>
            <p:nvSpPr>
              <p:cNvPr id="539700" name="Rectangle 52"/>
              <p:cNvSpPr>
                <a:spLocks noChangeArrowheads="1"/>
              </p:cNvSpPr>
              <p:nvPr/>
            </p:nvSpPr>
            <p:spPr bwMode="auto">
              <a:xfrm>
                <a:off x="295" y="2513"/>
                <a:ext cx="893" cy="500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701" name="Rectangle 53"/>
              <p:cNvSpPr>
                <a:spLocks noChangeArrowheads="1"/>
              </p:cNvSpPr>
              <p:nvPr/>
            </p:nvSpPr>
            <p:spPr bwMode="auto">
              <a:xfrm>
                <a:off x="364" y="2553"/>
                <a:ext cx="786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i="0">
                    <a:solidFill>
                      <a:srgbClr val="000000"/>
                    </a:solidFill>
                  </a:rPr>
                  <a:t>2. . . . resulting</a:t>
                </a:r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39702" name="Rectangle 54"/>
              <p:cNvSpPr>
                <a:spLocks noChangeArrowheads="1"/>
              </p:cNvSpPr>
              <p:nvPr/>
            </p:nvSpPr>
            <p:spPr bwMode="auto">
              <a:xfrm>
                <a:off x="364" y="2703"/>
                <a:ext cx="611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i="0">
                    <a:solidFill>
                      <a:srgbClr val="000000"/>
                    </a:solidFill>
                  </a:rPr>
                  <a:t>in a higher</a:t>
                </a:r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39703" name="Rectangle 55"/>
              <p:cNvSpPr>
                <a:spLocks noChangeArrowheads="1"/>
              </p:cNvSpPr>
              <p:nvPr/>
            </p:nvSpPr>
            <p:spPr bwMode="auto">
              <a:xfrm>
                <a:off x="364" y="2853"/>
                <a:ext cx="513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i="0">
                    <a:solidFill>
                      <a:srgbClr val="000000"/>
                    </a:solidFill>
                  </a:rPr>
                  <a:t>price . . .</a:t>
                </a:r>
                <a:endParaRPr lang="en-US" sz="2400" i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39704" name="Group 56"/>
          <p:cNvGrpSpPr>
            <a:grpSpLocks/>
          </p:cNvGrpSpPr>
          <p:nvPr/>
        </p:nvGrpSpPr>
        <p:grpSpPr bwMode="auto">
          <a:xfrm>
            <a:off x="3832225" y="1230313"/>
            <a:ext cx="3325813" cy="1227137"/>
            <a:chOff x="2414" y="775"/>
            <a:chExt cx="2095" cy="773"/>
          </a:xfrm>
        </p:grpSpPr>
        <p:sp>
          <p:nvSpPr>
            <p:cNvPr id="539705" name="Line 57"/>
            <p:cNvSpPr>
              <a:spLocks noChangeShapeType="1"/>
            </p:cNvSpPr>
            <p:nvPr/>
          </p:nvSpPr>
          <p:spPr bwMode="auto">
            <a:xfrm flipV="1">
              <a:off x="2414" y="877"/>
              <a:ext cx="526" cy="67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706" name="Rectangle 58"/>
            <p:cNvSpPr>
              <a:spLocks noChangeArrowheads="1"/>
            </p:cNvSpPr>
            <p:nvPr/>
          </p:nvSpPr>
          <p:spPr bwMode="auto">
            <a:xfrm>
              <a:off x="2849" y="775"/>
              <a:ext cx="1660" cy="330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9707" name="Rectangle 59"/>
            <p:cNvSpPr>
              <a:spLocks noChangeArrowheads="1"/>
            </p:cNvSpPr>
            <p:nvPr/>
          </p:nvSpPr>
          <p:spPr bwMode="auto">
            <a:xfrm>
              <a:off x="2891" y="806"/>
              <a:ext cx="132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1. Hot weather increases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9708" name="Rectangle 60"/>
            <p:cNvSpPr>
              <a:spLocks noChangeArrowheads="1"/>
            </p:cNvSpPr>
            <p:nvPr/>
          </p:nvSpPr>
          <p:spPr bwMode="auto">
            <a:xfrm>
              <a:off x="2891" y="956"/>
              <a:ext cx="15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the demand for ice cream . . .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39709" name="Group 61"/>
          <p:cNvGrpSpPr>
            <a:grpSpLocks/>
          </p:cNvGrpSpPr>
          <p:nvPr/>
        </p:nvGrpSpPr>
        <p:grpSpPr bwMode="auto">
          <a:xfrm>
            <a:off x="1511300" y="3732213"/>
            <a:ext cx="2898775" cy="2473325"/>
            <a:chOff x="952" y="2351"/>
            <a:chExt cx="1826" cy="1558"/>
          </a:xfrm>
        </p:grpSpPr>
        <p:grpSp>
          <p:nvGrpSpPr>
            <p:cNvPr id="539710" name="Group 62"/>
            <p:cNvGrpSpPr>
              <a:grpSpLocks/>
            </p:cNvGrpSpPr>
            <p:nvPr/>
          </p:nvGrpSpPr>
          <p:grpSpPr bwMode="auto">
            <a:xfrm>
              <a:off x="1246" y="2365"/>
              <a:ext cx="1488" cy="1364"/>
              <a:chOff x="1246" y="2365"/>
              <a:chExt cx="1488" cy="1364"/>
            </a:xfrm>
          </p:grpSpPr>
          <p:sp>
            <p:nvSpPr>
              <p:cNvPr id="539711" name="Freeform 63"/>
              <p:cNvSpPr>
                <a:spLocks/>
              </p:cNvSpPr>
              <p:nvPr/>
            </p:nvSpPr>
            <p:spPr bwMode="auto">
              <a:xfrm>
                <a:off x="1246" y="2400"/>
                <a:ext cx="1443" cy="1329"/>
              </a:xfrm>
              <a:custGeom>
                <a:avLst/>
                <a:gdLst>
                  <a:gd name="T0" fmla="*/ 0 w 1443"/>
                  <a:gd name="T1" fmla="*/ 0 h 1329"/>
                  <a:gd name="T2" fmla="*/ 1443 w 1443"/>
                  <a:gd name="T3" fmla="*/ 0 h 1329"/>
                  <a:gd name="T4" fmla="*/ 1443 w 1443"/>
                  <a:gd name="T5" fmla="*/ 1329 h 1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43" h="1329">
                    <a:moveTo>
                      <a:pt x="0" y="0"/>
                    </a:moveTo>
                    <a:lnTo>
                      <a:pt x="1443" y="0"/>
                    </a:lnTo>
                    <a:lnTo>
                      <a:pt x="1443" y="1329"/>
                    </a:lnTo>
                  </a:path>
                </a:pathLst>
              </a:custGeom>
              <a:noFill/>
              <a:ln w="17463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712" name="Oval 64"/>
              <p:cNvSpPr>
                <a:spLocks noChangeArrowheads="1"/>
              </p:cNvSpPr>
              <p:nvPr/>
            </p:nvSpPr>
            <p:spPr bwMode="auto">
              <a:xfrm>
                <a:off x="2654" y="2365"/>
                <a:ext cx="80" cy="69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39713" name="Rectangle 65"/>
            <p:cNvSpPr>
              <a:spLocks noChangeArrowheads="1"/>
            </p:cNvSpPr>
            <p:nvPr/>
          </p:nvSpPr>
          <p:spPr bwMode="auto">
            <a:xfrm>
              <a:off x="952" y="2351"/>
              <a:ext cx="290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2.00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9714" name="Rectangle 66"/>
            <p:cNvSpPr>
              <a:spLocks noChangeArrowheads="1"/>
            </p:cNvSpPr>
            <p:nvPr/>
          </p:nvSpPr>
          <p:spPr bwMode="auto">
            <a:xfrm>
              <a:off x="2657" y="3748"/>
              <a:ext cx="121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7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39715" name="Group 67"/>
          <p:cNvGrpSpPr>
            <a:grpSpLocks/>
          </p:cNvGrpSpPr>
          <p:nvPr/>
        </p:nvGrpSpPr>
        <p:grpSpPr bwMode="auto">
          <a:xfrm>
            <a:off x="1403350" y="3176588"/>
            <a:ext cx="5526088" cy="3028950"/>
            <a:chOff x="884" y="2001"/>
            <a:chExt cx="3481" cy="1908"/>
          </a:xfrm>
        </p:grpSpPr>
        <p:sp>
          <p:nvSpPr>
            <p:cNvPr id="539716" name="Rectangle 68"/>
            <p:cNvSpPr>
              <a:spLocks noChangeArrowheads="1"/>
            </p:cNvSpPr>
            <p:nvPr/>
          </p:nvSpPr>
          <p:spPr bwMode="auto">
            <a:xfrm>
              <a:off x="3508" y="2001"/>
              <a:ext cx="85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New equilibrium</a:t>
              </a:r>
              <a:endParaRPr lang="en-US" sz="2400" i="0">
                <a:latin typeface="Times New Roman" pitchFamily="18" charset="0"/>
              </a:endParaRPr>
            </a:p>
          </p:txBody>
        </p:sp>
        <p:grpSp>
          <p:nvGrpSpPr>
            <p:cNvPr id="539717" name="Group 69"/>
            <p:cNvGrpSpPr>
              <a:grpSpLocks/>
            </p:cNvGrpSpPr>
            <p:nvPr/>
          </p:nvGrpSpPr>
          <p:grpSpPr bwMode="auto">
            <a:xfrm>
              <a:off x="884" y="2006"/>
              <a:ext cx="2539" cy="1903"/>
              <a:chOff x="884" y="2006"/>
              <a:chExt cx="2539" cy="1903"/>
            </a:xfrm>
          </p:grpSpPr>
          <p:sp>
            <p:nvSpPr>
              <p:cNvPr id="539718" name="Freeform 70"/>
              <p:cNvSpPr>
                <a:spLocks/>
              </p:cNvSpPr>
              <p:nvPr/>
            </p:nvSpPr>
            <p:spPr bwMode="auto">
              <a:xfrm>
                <a:off x="1246" y="2070"/>
                <a:ext cx="2072" cy="1659"/>
              </a:xfrm>
              <a:custGeom>
                <a:avLst/>
                <a:gdLst>
                  <a:gd name="T0" fmla="*/ 0 w 2072"/>
                  <a:gd name="T1" fmla="*/ 0 h 1659"/>
                  <a:gd name="T2" fmla="*/ 2072 w 2072"/>
                  <a:gd name="T3" fmla="*/ 0 h 1659"/>
                  <a:gd name="T4" fmla="*/ 2072 w 2072"/>
                  <a:gd name="T5" fmla="*/ 1659 h 1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072" h="1659">
                    <a:moveTo>
                      <a:pt x="0" y="0"/>
                    </a:moveTo>
                    <a:lnTo>
                      <a:pt x="2072" y="0"/>
                    </a:lnTo>
                    <a:lnTo>
                      <a:pt x="2072" y="1659"/>
                    </a:lnTo>
                  </a:path>
                </a:pathLst>
              </a:custGeom>
              <a:noFill/>
              <a:ln w="17463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719" name="Oval 71"/>
              <p:cNvSpPr>
                <a:spLocks noChangeArrowheads="1"/>
              </p:cNvSpPr>
              <p:nvPr/>
            </p:nvSpPr>
            <p:spPr bwMode="auto">
              <a:xfrm>
                <a:off x="3284" y="2025"/>
                <a:ext cx="81" cy="79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9720" name="Rectangle 72"/>
              <p:cNvSpPr>
                <a:spLocks noChangeArrowheads="1"/>
              </p:cNvSpPr>
              <p:nvPr/>
            </p:nvSpPr>
            <p:spPr bwMode="auto">
              <a:xfrm>
                <a:off x="884" y="2006"/>
                <a:ext cx="358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i="0">
                    <a:solidFill>
                      <a:srgbClr val="000000"/>
                    </a:solidFill>
                  </a:rPr>
                  <a:t>$2.50</a:t>
                </a:r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39721" name="Rectangle 73"/>
              <p:cNvSpPr>
                <a:spLocks noChangeArrowheads="1"/>
              </p:cNvSpPr>
              <p:nvPr/>
            </p:nvSpPr>
            <p:spPr bwMode="auto">
              <a:xfrm>
                <a:off x="3234" y="3748"/>
                <a:ext cx="189" cy="1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500" i="0">
                    <a:solidFill>
                      <a:srgbClr val="000000"/>
                    </a:solidFill>
                  </a:rPr>
                  <a:t>10</a:t>
                </a:r>
                <a:endParaRPr lang="en-US" sz="2400" i="0"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519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3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39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3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53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53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9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3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9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9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53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66" grpId="0" animBg="1"/>
      <p:bldP spid="539667" grpId="0" animBg="1"/>
      <p:bldP spid="53966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862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86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How a Decrease in Supply Affects the Equilibrium</a:t>
            </a:r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 i="0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6E9EF"/>
          </a:solidFill>
          <a:ln w="1746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630" name="Rectangle 6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F3F6F9"/>
          </a:solidFill>
          <a:ln w="1936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631" name="Rectangle 7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F2F4F8"/>
          </a:solidFill>
          <a:ln w="176213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632" name="Rectangle 8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F1F4F7"/>
          </a:solidFill>
          <a:ln w="15875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633" name="Rectangle 9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F0F2F5"/>
          </a:solidFill>
          <a:ln w="1412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634" name="Rectangle 10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EF1F4"/>
          </a:solidFill>
          <a:ln w="12382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635" name="Rectangle 11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DEFF3"/>
          </a:solidFill>
          <a:ln w="1063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636" name="Rectangle 12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BEEF2"/>
          </a:solidFill>
          <a:ln w="889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637" name="Rectangle 13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AECF1"/>
          </a:solidFill>
          <a:ln w="698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638" name="Rectangle 14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9EBF0"/>
          </a:solidFill>
          <a:ln w="5238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639" name="Rectangle 15"/>
          <p:cNvSpPr>
            <a:spLocks noChangeArrowheads="1"/>
          </p:cNvSpPr>
          <p:nvPr/>
        </p:nvSpPr>
        <p:spPr bwMode="auto">
          <a:xfrm>
            <a:off x="1971675" y="1225550"/>
            <a:ext cx="6194425" cy="4778375"/>
          </a:xfrm>
          <a:prstGeom prst="rect">
            <a:avLst/>
          </a:prstGeom>
          <a:solidFill>
            <a:srgbClr val="E7EAEF"/>
          </a:solidFill>
          <a:ln w="349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8640" name="Rectangle 16"/>
          <p:cNvSpPr>
            <a:spLocks noChangeArrowheads="1"/>
          </p:cNvSpPr>
          <p:nvPr/>
        </p:nvSpPr>
        <p:spPr bwMode="auto">
          <a:xfrm>
            <a:off x="1901825" y="1155700"/>
            <a:ext cx="6176963" cy="47593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1" name="Freeform 17"/>
          <p:cNvSpPr>
            <a:spLocks/>
          </p:cNvSpPr>
          <p:nvPr/>
        </p:nvSpPr>
        <p:spPr bwMode="auto">
          <a:xfrm>
            <a:off x="1889125" y="1155700"/>
            <a:ext cx="6176963" cy="4759325"/>
          </a:xfrm>
          <a:custGeom>
            <a:avLst/>
            <a:gdLst>
              <a:gd name="T0" fmla="*/ 0 w 3891"/>
              <a:gd name="T1" fmla="*/ 0 h 2998"/>
              <a:gd name="T2" fmla="*/ 0 w 3891"/>
              <a:gd name="T3" fmla="*/ 2998 h 2998"/>
              <a:gd name="T4" fmla="*/ 3891 w 3891"/>
              <a:gd name="T5" fmla="*/ 2998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91" h="2998">
                <a:moveTo>
                  <a:pt x="0" y="0"/>
                </a:moveTo>
                <a:lnTo>
                  <a:pt x="0" y="2998"/>
                </a:lnTo>
                <a:lnTo>
                  <a:pt x="3891" y="2998"/>
                </a:lnTo>
              </a:path>
            </a:pathLst>
          </a:custGeom>
          <a:noFill/>
          <a:ln w="1746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2" name="Line 18"/>
          <p:cNvSpPr>
            <a:spLocks noChangeShapeType="1"/>
          </p:cNvSpPr>
          <p:nvPr/>
        </p:nvSpPr>
        <p:spPr bwMode="auto">
          <a:xfrm flipH="1">
            <a:off x="4089400" y="2617788"/>
            <a:ext cx="1235075" cy="1587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3" name="Line 19"/>
          <p:cNvSpPr>
            <a:spLocks noChangeShapeType="1"/>
          </p:cNvSpPr>
          <p:nvPr/>
        </p:nvSpPr>
        <p:spPr bwMode="auto">
          <a:xfrm rot="10800000">
            <a:off x="3278188" y="6038850"/>
            <a:ext cx="811212" cy="1588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4" name="Line 20"/>
          <p:cNvSpPr>
            <a:spLocks noChangeShapeType="1"/>
          </p:cNvSpPr>
          <p:nvPr/>
        </p:nvSpPr>
        <p:spPr bwMode="auto">
          <a:xfrm flipH="1" flipV="1">
            <a:off x="1614488" y="3490913"/>
            <a:ext cx="4762" cy="238125"/>
          </a:xfrm>
          <a:prstGeom prst="line">
            <a:avLst/>
          </a:prstGeom>
          <a:noFill/>
          <a:ln w="17526">
            <a:solidFill>
              <a:srgbClr val="0000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5" name="Rectangle 21"/>
          <p:cNvSpPr>
            <a:spLocks noChangeArrowheads="1"/>
          </p:cNvSpPr>
          <p:nvPr/>
        </p:nvSpPr>
        <p:spPr bwMode="auto">
          <a:xfrm>
            <a:off x="1128713" y="1100138"/>
            <a:ext cx="7889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0">
                <a:solidFill>
                  <a:srgbClr val="000000"/>
                </a:solidFill>
              </a:rPr>
              <a:t>Price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8646" name="Rectangle 22"/>
          <p:cNvSpPr>
            <a:spLocks noChangeArrowheads="1"/>
          </p:cNvSpPr>
          <p:nvPr/>
        </p:nvSpPr>
        <p:spPr bwMode="auto">
          <a:xfrm>
            <a:off x="911225" y="1333500"/>
            <a:ext cx="10175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8647" name="Rectangle 23"/>
          <p:cNvSpPr>
            <a:spLocks noChangeArrowheads="1"/>
          </p:cNvSpPr>
          <p:nvPr/>
        </p:nvSpPr>
        <p:spPr bwMode="auto">
          <a:xfrm>
            <a:off x="1350963" y="1566863"/>
            <a:ext cx="5730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0">
                <a:solidFill>
                  <a:srgbClr val="000000"/>
                </a:solidFill>
              </a:rPr>
              <a:t>Cone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8648" name="Rectangle 24"/>
          <p:cNvSpPr>
            <a:spLocks noChangeArrowheads="1"/>
          </p:cNvSpPr>
          <p:nvPr/>
        </p:nvSpPr>
        <p:spPr bwMode="auto">
          <a:xfrm>
            <a:off x="1830388" y="5957888"/>
            <a:ext cx="1936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</a:rPr>
              <a:t>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8649" name="Rectangle 25"/>
          <p:cNvSpPr>
            <a:spLocks noChangeArrowheads="1"/>
          </p:cNvSpPr>
          <p:nvPr/>
        </p:nvSpPr>
        <p:spPr bwMode="auto">
          <a:xfrm>
            <a:off x="7005638" y="5953125"/>
            <a:ext cx="11572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0">
                <a:solidFill>
                  <a:srgbClr val="000000"/>
                </a:solidFill>
              </a:rPr>
              <a:t>Quantity of 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auto">
          <a:xfrm>
            <a:off x="6515100" y="6186488"/>
            <a:ext cx="165576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0">
                <a:solidFill>
                  <a:srgbClr val="000000"/>
                </a:solidFill>
              </a:rPr>
              <a:t>Ice-Cream Cones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538651" name="Group 27"/>
          <p:cNvGrpSpPr>
            <a:grpSpLocks/>
          </p:cNvGrpSpPr>
          <p:nvPr/>
        </p:nvGrpSpPr>
        <p:grpSpPr bwMode="auto">
          <a:xfrm>
            <a:off x="2166938" y="2795588"/>
            <a:ext cx="4908550" cy="2362200"/>
            <a:chOff x="1365" y="1761"/>
            <a:chExt cx="3092" cy="1488"/>
          </a:xfrm>
        </p:grpSpPr>
        <p:sp>
          <p:nvSpPr>
            <p:cNvPr id="538652" name="Line 28"/>
            <p:cNvSpPr>
              <a:spLocks noChangeShapeType="1"/>
            </p:cNvSpPr>
            <p:nvPr/>
          </p:nvSpPr>
          <p:spPr bwMode="auto">
            <a:xfrm>
              <a:off x="1365" y="1761"/>
              <a:ext cx="2545" cy="1366"/>
            </a:xfrm>
            <a:prstGeom prst="line">
              <a:avLst/>
            </a:prstGeom>
            <a:noFill/>
            <a:ln w="52388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53" name="Rectangle 29"/>
            <p:cNvSpPr>
              <a:spLocks noChangeArrowheads="1"/>
            </p:cNvSpPr>
            <p:nvPr/>
          </p:nvSpPr>
          <p:spPr bwMode="auto">
            <a:xfrm>
              <a:off x="3956" y="3083"/>
              <a:ext cx="501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Demand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38654" name="Group 30"/>
          <p:cNvGrpSpPr>
            <a:grpSpLocks/>
          </p:cNvGrpSpPr>
          <p:nvPr/>
        </p:nvGrpSpPr>
        <p:grpSpPr bwMode="auto">
          <a:xfrm>
            <a:off x="3368675" y="2982913"/>
            <a:ext cx="925513" cy="461962"/>
            <a:chOff x="2122" y="1879"/>
            <a:chExt cx="583" cy="291"/>
          </a:xfrm>
        </p:grpSpPr>
        <p:sp>
          <p:nvSpPr>
            <p:cNvPr id="538655" name="Rectangle 31"/>
            <p:cNvSpPr>
              <a:spLocks noChangeArrowheads="1"/>
            </p:cNvSpPr>
            <p:nvPr/>
          </p:nvSpPr>
          <p:spPr bwMode="auto">
            <a:xfrm>
              <a:off x="2291" y="1879"/>
              <a:ext cx="241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New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8656" name="Rectangle 32"/>
            <p:cNvSpPr>
              <a:spLocks noChangeArrowheads="1"/>
            </p:cNvSpPr>
            <p:nvPr/>
          </p:nvSpPr>
          <p:spPr bwMode="auto">
            <a:xfrm>
              <a:off x="2122" y="2026"/>
              <a:ext cx="58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equilibrium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sp>
        <p:nvSpPr>
          <p:cNvPr id="538657" name="Rectangle 33"/>
          <p:cNvSpPr>
            <a:spLocks noChangeArrowheads="1"/>
          </p:cNvSpPr>
          <p:nvPr/>
        </p:nvSpPr>
        <p:spPr bwMode="auto">
          <a:xfrm>
            <a:off x="4303713" y="3717925"/>
            <a:ext cx="14239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</a:rPr>
              <a:t>Initial equilibrium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538658" name="Group 34"/>
          <p:cNvGrpSpPr>
            <a:grpSpLocks/>
          </p:cNvGrpSpPr>
          <p:nvPr/>
        </p:nvGrpSpPr>
        <p:grpSpPr bwMode="auto">
          <a:xfrm>
            <a:off x="2519363" y="2117725"/>
            <a:ext cx="3459162" cy="3340100"/>
            <a:chOff x="1587" y="1334"/>
            <a:chExt cx="2179" cy="2104"/>
          </a:xfrm>
        </p:grpSpPr>
        <p:sp>
          <p:nvSpPr>
            <p:cNvPr id="538659" name="Line 35"/>
            <p:cNvSpPr>
              <a:spLocks noChangeShapeType="1"/>
            </p:cNvSpPr>
            <p:nvPr/>
          </p:nvSpPr>
          <p:spPr bwMode="auto">
            <a:xfrm flipH="1">
              <a:off x="1587" y="1438"/>
              <a:ext cx="2023" cy="2000"/>
            </a:xfrm>
            <a:prstGeom prst="line">
              <a:avLst/>
            </a:prstGeom>
            <a:noFill/>
            <a:ln w="52388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60" name="Rectangle 36"/>
            <p:cNvSpPr>
              <a:spLocks noChangeArrowheads="1"/>
            </p:cNvSpPr>
            <p:nvPr/>
          </p:nvSpPr>
          <p:spPr bwMode="auto">
            <a:xfrm>
              <a:off x="3642" y="1334"/>
              <a:ext cx="12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S</a:t>
              </a:r>
              <a:r>
                <a:rPr lang="en-US" sz="1500" i="0" baseline="-25000">
                  <a:solidFill>
                    <a:srgbClr val="000000"/>
                  </a:solidFill>
                </a:rPr>
                <a:t>1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38661" name="Group 37"/>
          <p:cNvGrpSpPr>
            <a:grpSpLocks/>
          </p:cNvGrpSpPr>
          <p:nvPr/>
        </p:nvGrpSpPr>
        <p:grpSpPr bwMode="auto">
          <a:xfrm>
            <a:off x="2130425" y="1854200"/>
            <a:ext cx="2614613" cy="2527300"/>
            <a:chOff x="1342" y="1168"/>
            <a:chExt cx="1647" cy="1592"/>
          </a:xfrm>
        </p:grpSpPr>
        <p:sp>
          <p:nvSpPr>
            <p:cNvPr id="538662" name="Line 38"/>
            <p:cNvSpPr>
              <a:spLocks noChangeShapeType="1"/>
            </p:cNvSpPr>
            <p:nvPr/>
          </p:nvSpPr>
          <p:spPr bwMode="auto">
            <a:xfrm flipH="1">
              <a:off x="1342" y="1272"/>
              <a:ext cx="1501" cy="1488"/>
            </a:xfrm>
            <a:prstGeom prst="line">
              <a:avLst/>
            </a:prstGeom>
            <a:noFill/>
            <a:ln w="52388">
              <a:solidFill>
                <a:srgbClr val="5F16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63" name="Rectangle 39"/>
            <p:cNvSpPr>
              <a:spLocks noChangeArrowheads="1"/>
            </p:cNvSpPr>
            <p:nvPr/>
          </p:nvSpPr>
          <p:spPr bwMode="auto">
            <a:xfrm>
              <a:off x="2865" y="1168"/>
              <a:ext cx="12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</a:rPr>
                <a:t>S</a:t>
              </a:r>
              <a:r>
                <a:rPr lang="en-US" sz="1500" i="0" baseline="-25000">
                  <a:solidFill>
                    <a:srgbClr val="000000"/>
                  </a:solidFill>
                </a:rPr>
                <a:t>2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38664" name="Group 40"/>
          <p:cNvGrpSpPr>
            <a:grpSpLocks/>
          </p:cNvGrpSpPr>
          <p:nvPr/>
        </p:nvGrpSpPr>
        <p:grpSpPr bwMode="auto">
          <a:xfrm>
            <a:off x="419100" y="3659188"/>
            <a:ext cx="1398588" cy="1481137"/>
            <a:chOff x="264" y="2305"/>
            <a:chExt cx="881" cy="933"/>
          </a:xfrm>
        </p:grpSpPr>
        <p:sp>
          <p:nvSpPr>
            <p:cNvPr id="538665" name="Line 41"/>
            <p:cNvSpPr>
              <a:spLocks noChangeShapeType="1"/>
            </p:cNvSpPr>
            <p:nvPr/>
          </p:nvSpPr>
          <p:spPr bwMode="auto">
            <a:xfrm flipV="1">
              <a:off x="598" y="2305"/>
              <a:ext cx="378" cy="30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8666" name="Group 42"/>
            <p:cNvGrpSpPr>
              <a:grpSpLocks/>
            </p:cNvGrpSpPr>
            <p:nvPr/>
          </p:nvGrpSpPr>
          <p:grpSpPr bwMode="auto">
            <a:xfrm>
              <a:off x="264" y="2593"/>
              <a:ext cx="881" cy="645"/>
              <a:chOff x="264" y="2593"/>
              <a:chExt cx="881" cy="645"/>
            </a:xfrm>
          </p:grpSpPr>
          <p:sp>
            <p:nvSpPr>
              <p:cNvPr id="538667" name="Rectangle 43"/>
              <p:cNvSpPr>
                <a:spLocks noChangeArrowheads="1"/>
              </p:cNvSpPr>
              <p:nvPr/>
            </p:nvSpPr>
            <p:spPr bwMode="auto">
              <a:xfrm>
                <a:off x="264" y="2593"/>
                <a:ext cx="867" cy="645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38668" name="Group 44"/>
              <p:cNvGrpSpPr>
                <a:grpSpLocks/>
              </p:cNvGrpSpPr>
              <p:nvPr/>
            </p:nvGrpSpPr>
            <p:grpSpPr bwMode="auto">
              <a:xfrm>
                <a:off x="309" y="2631"/>
                <a:ext cx="836" cy="607"/>
                <a:chOff x="309" y="2631"/>
                <a:chExt cx="836" cy="607"/>
              </a:xfrm>
            </p:grpSpPr>
            <p:sp>
              <p:nvSpPr>
                <p:cNvPr id="538669" name="Rectangle 45"/>
                <p:cNvSpPr>
                  <a:spLocks noChangeArrowheads="1"/>
                </p:cNvSpPr>
                <p:nvPr/>
              </p:nvSpPr>
              <p:spPr bwMode="auto">
                <a:xfrm>
                  <a:off x="309" y="2631"/>
                  <a:ext cx="836" cy="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500" i="0">
                      <a:solidFill>
                        <a:srgbClr val="000000"/>
                      </a:solidFill>
                    </a:rPr>
                    <a:t>2. . . . resulting</a:t>
                  </a:r>
                  <a:endParaRPr lang="en-US" sz="2400" i="0">
                    <a:latin typeface="Times New Roman" pitchFamily="18" charset="0"/>
                  </a:endParaRPr>
                </a:p>
              </p:txBody>
            </p:sp>
            <p:sp>
              <p:nvSpPr>
                <p:cNvPr id="538670" name="Rectangle 46"/>
                <p:cNvSpPr>
                  <a:spLocks noChangeArrowheads="1"/>
                </p:cNvSpPr>
                <p:nvPr/>
              </p:nvSpPr>
              <p:spPr bwMode="auto">
                <a:xfrm>
                  <a:off x="309" y="2778"/>
                  <a:ext cx="604" cy="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500" i="0">
                      <a:solidFill>
                        <a:srgbClr val="000000"/>
                      </a:solidFill>
                    </a:rPr>
                    <a:t>in a higher</a:t>
                  </a:r>
                  <a:endParaRPr lang="en-US" sz="2400" i="0">
                    <a:latin typeface="Times New Roman" pitchFamily="18" charset="0"/>
                  </a:endParaRPr>
                </a:p>
              </p:txBody>
            </p:sp>
            <p:sp>
              <p:nvSpPr>
                <p:cNvPr id="538671" name="Rectangle 47"/>
                <p:cNvSpPr>
                  <a:spLocks noChangeArrowheads="1"/>
                </p:cNvSpPr>
                <p:nvPr/>
              </p:nvSpPr>
              <p:spPr bwMode="auto">
                <a:xfrm>
                  <a:off x="309" y="2925"/>
                  <a:ext cx="630" cy="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500" i="0">
                      <a:solidFill>
                        <a:srgbClr val="000000"/>
                      </a:solidFill>
                    </a:rPr>
                    <a:t>price of ice</a:t>
                  </a:r>
                  <a:endParaRPr lang="en-US" sz="2400" i="0">
                    <a:latin typeface="Times New Roman" pitchFamily="18" charset="0"/>
                  </a:endParaRPr>
                </a:p>
              </p:txBody>
            </p:sp>
            <p:sp>
              <p:nvSpPr>
                <p:cNvPr id="538672" name="Rectangle 48"/>
                <p:cNvSpPr>
                  <a:spLocks noChangeArrowheads="1"/>
                </p:cNvSpPr>
                <p:nvPr/>
              </p:nvSpPr>
              <p:spPr bwMode="auto">
                <a:xfrm>
                  <a:off x="309" y="3072"/>
                  <a:ext cx="582" cy="1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500" i="0">
                      <a:solidFill>
                        <a:srgbClr val="000000"/>
                      </a:solidFill>
                    </a:rPr>
                    <a:t>cream . . .</a:t>
                  </a:r>
                  <a:endParaRPr lang="en-US" sz="2400" i="0">
                    <a:latin typeface="Times New Roman" pitchFamily="18" charset="0"/>
                  </a:endParaRPr>
                </a:p>
              </p:txBody>
            </p:sp>
          </p:grpSp>
        </p:grpSp>
      </p:grpSp>
      <p:grpSp>
        <p:nvGrpSpPr>
          <p:cNvPr id="538673" name="Group 49"/>
          <p:cNvGrpSpPr>
            <a:grpSpLocks/>
          </p:cNvGrpSpPr>
          <p:nvPr/>
        </p:nvGrpSpPr>
        <p:grpSpPr bwMode="auto">
          <a:xfrm>
            <a:off x="4654550" y="1208088"/>
            <a:ext cx="3017838" cy="1339850"/>
            <a:chOff x="2932" y="761"/>
            <a:chExt cx="1901" cy="844"/>
          </a:xfrm>
        </p:grpSpPr>
        <p:sp>
          <p:nvSpPr>
            <p:cNvPr id="538674" name="Line 50"/>
            <p:cNvSpPr>
              <a:spLocks noChangeShapeType="1"/>
            </p:cNvSpPr>
            <p:nvPr/>
          </p:nvSpPr>
          <p:spPr bwMode="auto">
            <a:xfrm flipV="1">
              <a:off x="2932" y="961"/>
              <a:ext cx="478" cy="644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75" name="Rectangle 51"/>
            <p:cNvSpPr>
              <a:spLocks noChangeArrowheads="1"/>
            </p:cNvSpPr>
            <p:nvPr/>
          </p:nvSpPr>
          <p:spPr bwMode="auto">
            <a:xfrm>
              <a:off x="3377" y="761"/>
              <a:ext cx="1456" cy="489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76" name="Rectangle 52"/>
            <p:cNvSpPr>
              <a:spLocks noChangeArrowheads="1"/>
            </p:cNvSpPr>
            <p:nvPr/>
          </p:nvSpPr>
          <p:spPr bwMode="auto">
            <a:xfrm>
              <a:off x="3408" y="798"/>
              <a:ext cx="109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1. An increase in the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8677" name="Rectangle 53"/>
            <p:cNvSpPr>
              <a:spLocks noChangeArrowheads="1"/>
            </p:cNvSpPr>
            <p:nvPr/>
          </p:nvSpPr>
          <p:spPr bwMode="auto">
            <a:xfrm>
              <a:off x="3408" y="945"/>
              <a:ext cx="118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price of sugar reduces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8678" name="Rectangle 54"/>
            <p:cNvSpPr>
              <a:spLocks noChangeArrowheads="1"/>
            </p:cNvSpPr>
            <p:nvPr/>
          </p:nvSpPr>
          <p:spPr bwMode="auto">
            <a:xfrm>
              <a:off x="3408" y="1092"/>
              <a:ext cx="14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the supply of ice cream. . .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38679" name="Group 55"/>
          <p:cNvGrpSpPr>
            <a:grpSpLocks/>
          </p:cNvGrpSpPr>
          <p:nvPr/>
        </p:nvGrpSpPr>
        <p:grpSpPr bwMode="auto">
          <a:xfrm>
            <a:off x="3667125" y="6073775"/>
            <a:ext cx="2293938" cy="635000"/>
            <a:chOff x="2310" y="3826"/>
            <a:chExt cx="1445" cy="400"/>
          </a:xfrm>
        </p:grpSpPr>
        <p:sp>
          <p:nvSpPr>
            <p:cNvPr id="538680" name="Line 56"/>
            <p:cNvSpPr>
              <a:spLocks noChangeShapeType="1"/>
            </p:cNvSpPr>
            <p:nvPr/>
          </p:nvSpPr>
          <p:spPr bwMode="auto">
            <a:xfrm>
              <a:off x="2310" y="3826"/>
              <a:ext cx="433" cy="145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81" name="Rectangle 57"/>
            <p:cNvSpPr>
              <a:spLocks noChangeArrowheads="1"/>
            </p:cNvSpPr>
            <p:nvPr/>
          </p:nvSpPr>
          <p:spPr bwMode="auto">
            <a:xfrm>
              <a:off x="2732" y="3882"/>
              <a:ext cx="1023" cy="344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82" name="Rectangle 58"/>
            <p:cNvSpPr>
              <a:spLocks noChangeArrowheads="1"/>
            </p:cNvSpPr>
            <p:nvPr/>
          </p:nvSpPr>
          <p:spPr bwMode="auto">
            <a:xfrm>
              <a:off x="2763" y="3907"/>
              <a:ext cx="15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3.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8683" name="Rectangle 59"/>
            <p:cNvSpPr>
              <a:spLocks noChangeArrowheads="1"/>
            </p:cNvSpPr>
            <p:nvPr/>
          </p:nvSpPr>
          <p:spPr bwMode="auto">
            <a:xfrm>
              <a:off x="2862" y="3907"/>
              <a:ext cx="28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 . . . 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8684" name="Rectangle 60"/>
            <p:cNvSpPr>
              <a:spLocks noChangeArrowheads="1"/>
            </p:cNvSpPr>
            <p:nvPr/>
          </p:nvSpPr>
          <p:spPr bwMode="auto">
            <a:xfrm>
              <a:off x="3091" y="3907"/>
              <a:ext cx="65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and a lower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8685" name="Rectangle 61"/>
            <p:cNvSpPr>
              <a:spLocks noChangeArrowheads="1"/>
            </p:cNvSpPr>
            <p:nvPr/>
          </p:nvSpPr>
          <p:spPr bwMode="auto">
            <a:xfrm>
              <a:off x="2763" y="4054"/>
              <a:ext cx="748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quantity sold.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38686" name="Group 62"/>
          <p:cNvGrpSpPr>
            <a:grpSpLocks/>
          </p:cNvGrpSpPr>
          <p:nvPr/>
        </p:nvGrpSpPr>
        <p:grpSpPr bwMode="auto">
          <a:xfrm>
            <a:off x="1449388" y="3778250"/>
            <a:ext cx="2836862" cy="2443163"/>
            <a:chOff x="913" y="2380"/>
            <a:chExt cx="1787" cy="1539"/>
          </a:xfrm>
        </p:grpSpPr>
        <p:sp>
          <p:nvSpPr>
            <p:cNvPr id="538687" name="Freeform 63"/>
            <p:cNvSpPr>
              <a:spLocks/>
            </p:cNvSpPr>
            <p:nvPr/>
          </p:nvSpPr>
          <p:spPr bwMode="auto">
            <a:xfrm>
              <a:off x="1209" y="2427"/>
              <a:ext cx="1401" cy="1299"/>
            </a:xfrm>
            <a:custGeom>
              <a:avLst/>
              <a:gdLst>
                <a:gd name="T0" fmla="*/ 0 w 1401"/>
                <a:gd name="T1" fmla="*/ 0 h 1299"/>
                <a:gd name="T2" fmla="*/ 1401 w 1401"/>
                <a:gd name="T3" fmla="*/ 0 h 1299"/>
                <a:gd name="T4" fmla="*/ 1401 w 1401"/>
                <a:gd name="T5" fmla="*/ 1299 h 1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01" h="1299">
                  <a:moveTo>
                    <a:pt x="0" y="0"/>
                  </a:moveTo>
                  <a:lnTo>
                    <a:pt x="1401" y="0"/>
                  </a:lnTo>
                  <a:lnTo>
                    <a:pt x="1401" y="1299"/>
                  </a:lnTo>
                </a:path>
              </a:pathLst>
            </a:custGeom>
            <a:noFill/>
            <a:ln w="17463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88" name="Oval 64"/>
            <p:cNvSpPr>
              <a:spLocks noChangeArrowheads="1"/>
            </p:cNvSpPr>
            <p:nvPr/>
          </p:nvSpPr>
          <p:spPr bwMode="auto">
            <a:xfrm>
              <a:off x="2576" y="2394"/>
              <a:ext cx="78" cy="6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89" name="Rectangle 65"/>
            <p:cNvSpPr>
              <a:spLocks noChangeArrowheads="1"/>
            </p:cNvSpPr>
            <p:nvPr/>
          </p:nvSpPr>
          <p:spPr bwMode="auto">
            <a:xfrm>
              <a:off x="913" y="2380"/>
              <a:ext cx="287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2.00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8690" name="Rectangle 66"/>
            <p:cNvSpPr>
              <a:spLocks noChangeArrowheads="1"/>
            </p:cNvSpPr>
            <p:nvPr/>
          </p:nvSpPr>
          <p:spPr bwMode="auto">
            <a:xfrm>
              <a:off x="2578" y="3753"/>
              <a:ext cx="12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7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38691" name="Group 67"/>
          <p:cNvGrpSpPr>
            <a:grpSpLocks/>
          </p:cNvGrpSpPr>
          <p:nvPr/>
        </p:nvGrpSpPr>
        <p:grpSpPr bwMode="auto">
          <a:xfrm>
            <a:off x="1344613" y="3241675"/>
            <a:ext cx="1978025" cy="2979738"/>
            <a:chOff x="847" y="2042"/>
            <a:chExt cx="1246" cy="1877"/>
          </a:xfrm>
        </p:grpSpPr>
        <p:sp>
          <p:nvSpPr>
            <p:cNvPr id="538692" name="Freeform 68"/>
            <p:cNvSpPr>
              <a:spLocks/>
            </p:cNvSpPr>
            <p:nvPr/>
          </p:nvSpPr>
          <p:spPr bwMode="auto">
            <a:xfrm>
              <a:off x="1198" y="2105"/>
              <a:ext cx="811" cy="1621"/>
            </a:xfrm>
            <a:custGeom>
              <a:avLst/>
              <a:gdLst>
                <a:gd name="T0" fmla="*/ 0 w 811"/>
                <a:gd name="T1" fmla="*/ 0 h 1621"/>
                <a:gd name="T2" fmla="*/ 811 w 811"/>
                <a:gd name="T3" fmla="*/ 0 h 1621"/>
                <a:gd name="T4" fmla="*/ 811 w 811"/>
                <a:gd name="T5" fmla="*/ 1621 h 1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1" h="1621">
                  <a:moveTo>
                    <a:pt x="0" y="0"/>
                  </a:moveTo>
                  <a:lnTo>
                    <a:pt x="811" y="0"/>
                  </a:lnTo>
                  <a:lnTo>
                    <a:pt x="811" y="1621"/>
                  </a:lnTo>
                </a:path>
              </a:pathLst>
            </a:custGeom>
            <a:noFill/>
            <a:ln w="17463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93" name="Oval 69"/>
            <p:cNvSpPr>
              <a:spLocks noChangeArrowheads="1"/>
            </p:cNvSpPr>
            <p:nvPr/>
          </p:nvSpPr>
          <p:spPr bwMode="auto">
            <a:xfrm>
              <a:off x="1965" y="2060"/>
              <a:ext cx="78" cy="78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8694" name="Rectangle 70"/>
            <p:cNvSpPr>
              <a:spLocks noChangeArrowheads="1"/>
            </p:cNvSpPr>
            <p:nvPr/>
          </p:nvSpPr>
          <p:spPr bwMode="auto">
            <a:xfrm>
              <a:off x="847" y="2042"/>
              <a:ext cx="35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$2.50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8695" name="Rectangle 71"/>
            <p:cNvSpPr>
              <a:spLocks noChangeArrowheads="1"/>
            </p:cNvSpPr>
            <p:nvPr/>
          </p:nvSpPr>
          <p:spPr bwMode="auto">
            <a:xfrm>
              <a:off x="1971" y="3753"/>
              <a:ext cx="122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>
                  <a:solidFill>
                    <a:srgbClr val="000000"/>
                  </a:solidFill>
                </a:rPr>
                <a:t>4</a:t>
              </a:r>
              <a:endParaRPr lang="en-US" sz="2400" i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482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3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3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8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3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53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53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3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38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38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3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3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3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42" grpId="0" animBg="1"/>
      <p:bldP spid="538643" grpId="0" animBg="1"/>
      <p:bldP spid="538644" grpId="0" animBg="1"/>
      <p:bldP spid="53865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Elasticity . . .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… allows us to analyze supply and demand with greater precision. </a:t>
            </a:r>
          </a:p>
          <a:p>
            <a:endParaRPr lang="en-US"/>
          </a:p>
          <a:p>
            <a:r>
              <a:rPr lang="en-US"/>
              <a:t>… is a measure of how much buyers and sellers respond to changes in market conditions 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9335"/>
      </p:ext>
    </p:extLst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DEMAND</a:t>
            </a:r>
          </a:p>
        </p:txBody>
      </p:sp>
      <p:sp>
        <p:nvSpPr>
          <p:cNvPr id="41165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en-US" altLang="en-US" i="1" dirty="0">
                <a:solidFill>
                  <a:srgbClr val="25A9A6"/>
                </a:solidFill>
              </a:rPr>
              <a:t>Quantity</a:t>
            </a:r>
            <a:r>
              <a:rPr lang="en-US" altLang="en-US" dirty="0"/>
              <a:t> </a:t>
            </a:r>
            <a:r>
              <a:rPr lang="en-US" altLang="en-US" i="1" dirty="0">
                <a:solidFill>
                  <a:srgbClr val="25A9A6"/>
                </a:solidFill>
              </a:rPr>
              <a:t>demanded</a:t>
            </a:r>
            <a:r>
              <a:rPr lang="en-US" altLang="en-US" dirty="0"/>
              <a:t> is the amount of a good that buyers are willing and able to purchase.</a:t>
            </a:r>
          </a:p>
          <a:p>
            <a:r>
              <a:rPr lang="en-US" altLang="en-US" dirty="0"/>
              <a:t>Law of Demand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i="1" dirty="0">
                <a:solidFill>
                  <a:srgbClr val="25A9A6"/>
                </a:solidFill>
              </a:rPr>
              <a:t>law of demand</a:t>
            </a:r>
            <a:r>
              <a:rPr lang="en-US" altLang="en-US" dirty="0"/>
              <a:t> states that, other things equal </a:t>
            </a:r>
            <a:r>
              <a:rPr lang="en-US" altLang="en-US" i="1" dirty="0"/>
              <a:t>(ceteris paribus),</a:t>
            </a:r>
            <a:r>
              <a:rPr lang="en-US" altLang="en-US" dirty="0"/>
              <a:t> the quantity demanded of a good falls when the price of the good rises. </a:t>
            </a:r>
          </a:p>
          <a:p>
            <a:pPr lvl="2"/>
            <a:r>
              <a:rPr lang="en-US" altLang="en-US" dirty="0"/>
              <a:t>Substitution Effect</a:t>
            </a:r>
          </a:p>
          <a:p>
            <a:pPr lvl="3"/>
            <a:r>
              <a:rPr lang="en-US" altLang="en-US" dirty="0"/>
              <a:t>Consumers have an incentive to substitute what is now a less expensive product for similar products that are now relatively more expensive</a:t>
            </a:r>
          </a:p>
          <a:p>
            <a:pPr lvl="2"/>
            <a:r>
              <a:rPr lang="en-US" altLang="en-US" dirty="0"/>
              <a:t>Income Effect</a:t>
            </a:r>
          </a:p>
          <a:p>
            <a:pPr lvl="3"/>
            <a:r>
              <a:rPr lang="en-US" altLang="en-US" dirty="0"/>
              <a:t>Lower price raises real income, enabling buyers to buy more of the product</a:t>
            </a:r>
          </a:p>
        </p:txBody>
      </p:sp>
    </p:spTree>
    <p:extLst>
      <p:ext uri="{BB962C8B-B14F-4D97-AF65-F5344CB8AC3E}">
        <p14:creationId xmlns:p14="http://schemas.microsoft.com/office/powerpoint/2010/main" val="45559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ELASTICITY OF DEMAND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i="1">
                <a:solidFill>
                  <a:srgbClr val="25A9A6"/>
                </a:solidFill>
              </a:rPr>
              <a:t>Price elasticity of demand</a:t>
            </a:r>
            <a:r>
              <a:rPr lang="en-US"/>
              <a:t> is a measure of how much the quantity demanded of a good responds to a change in the price of that good.</a:t>
            </a:r>
          </a:p>
          <a:p>
            <a:endParaRPr lang="en-US"/>
          </a:p>
          <a:p>
            <a:r>
              <a:rPr lang="en-US"/>
              <a:t>Price elasticity of demand is the percentage change in quantity demanded given a percent change in the price. 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54760"/>
      </p:ext>
    </p:extLst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Price Elasticity of Demand and Its Determinants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Availability of Close Substitutes</a:t>
            </a:r>
          </a:p>
          <a:p>
            <a:r>
              <a:rPr lang="en-US" dirty="0"/>
              <a:t>Necessities versus Luxuries</a:t>
            </a:r>
          </a:p>
          <a:p>
            <a:r>
              <a:rPr lang="en-US" dirty="0"/>
              <a:t>Definition of the Market</a:t>
            </a:r>
          </a:p>
          <a:p>
            <a:r>
              <a:rPr lang="en-US" dirty="0"/>
              <a:t>Time Horizon</a:t>
            </a:r>
          </a:p>
          <a:p>
            <a:r>
              <a:rPr lang="en-US" dirty="0"/>
              <a:t>% of Income</a:t>
            </a:r>
          </a:p>
        </p:txBody>
      </p:sp>
    </p:spTree>
    <p:extLst>
      <p:ext uri="{BB962C8B-B14F-4D97-AF65-F5344CB8AC3E}">
        <p14:creationId xmlns:p14="http://schemas.microsoft.com/office/powerpoint/2010/main" val="32968253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Computing the Price Elasticity of Demand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price elasticity of demand is computed as the percentage change in the quantity demanded divided by the percentage change in price.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838200" y="3810000"/>
          <a:ext cx="750728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3" imgW="6438600" imgH="596880" progId="Equation.COEE2">
                  <p:embed/>
                </p:oleObj>
              </mc:Choice>
              <mc:Fallback>
                <p:oleObj name="Equation" r:id="rId3" imgW="6438600" imgH="5968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10000"/>
                        <a:ext cx="750728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354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Midpoint Method: A Better Way to Calculate Percentage Changes and </a:t>
            </a:r>
            <a:r>
              <a:rPr lang="en-US" sz="3200" dirty="0" err="1"/>
              <a:t>Elasticities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midpoint formula is preferable when calculating the price elasticity of demand because it gives the same answer regardless of the direction of the change.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821294"/>
              </p:ext>
            </p:extLst>
          </p:nvPr>
        </p:nvGraphicFramePr>
        <p:xfrm>
          <a:off x="685800" y="5029200"/>
          <a:ext cx="79248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3" imgW="5130720" imgH="609480" progId="Equation.COEE2">
                  <p:embed/>
                </p:oleObj>
              </mc:Choice>
              <mc:Fallback>
                <p:oleObj name="Equation" r:id="rId3" imgW="5130720" imgH="6094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029200"/>
                        <a:ext cx="79248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222396"/>
              </p:ext>
            </p:extLst>
          </p:nvPr>
        </p:nvGraphicFramePr>
        <p:xfrm>
          <a:off x="838200" y="3810000"/>
          <a:ext cx="750728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5" imgW="6438900" imgH="596900" progId="Equation.COEE2">
                  <p:embed/>
                </p:oleObj>
              </mc:Choice>
              <mc:Fallback>
                <p:oleObj name="Equation" r:id="rId5" imgW="6438900" imgH="596900" progId="Equation.COEE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10000"/>
                        <a:ext cx="750728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929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Midpoint Method: A Better Way to Calculate Percentage Changes and </a:t>
            </a:r>
            <a:r>
              <a:rPr lang="en-US" sz="3200" dirty="0" err="1"/>
              <a:t>Elasticities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 If the price of an ice cream cone increases from $2.00 to $2.20 and the amount you buy falls from 10 to 8 cones, then your elasticity of demand, using the midpoint formula, would be calculated as: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981200" y="4038600"/>
          <a:ext cx="5105400" cy="208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7" name="Equation" r:id="rId3" imgW="2831760" imgH="1155600" progId="Equation.COEE2">
                  <p:embed/>
                </p:oleObj>
              </mc:Choice>
              <mc:Fallback>
                <p:oleObj name="Equation" r:id="rId3" imgW="2831760" imgH="115560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38600"/>
                        <a:ext cx="5105400" cy="208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402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Variety of Demand Curves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Inelastic Demand</a:t>
            </a:r>
          </a:p>
          <a:p>
            <a:pPr lvl="1"/>
            <a:r>
              <a:rPr lang="en-US" dirty="0"/>
              <a:t>Quantity demanded does not respond strongly to price changes.</a:t>
            </a:r>
          </a:p>
          <a:p>
            <a:pPr lvl="1"/>
            <a:r>
              <a:rPr lang="en-US" dirty="0"/>
              <a:t>E</a:t>
            </a:r>
            <a:r>
              <a:rPr lang="en-US" baseline="-25000" dirty="0"/>
              <a:t>d</a:t>
            </a:r>
            <a:r>
              <a:rPr lang="en-US" dirty="0"/>
              <a:t> &lt; 1</a:t>
            </a:r>
          </a:p>
          <a:p>
            <a:r>
              <a:rPr lang="en-US" dirty="0"/>
              <a:t>Elastic Demand</a:t>
            </a:r>
          </a:p>
          <a:p>
            <a:pPr lvl="1"/>
            <a:r>
              <a:rPr lang="en-US" dirty="0"/>
              <a:t>Quantity demanded responds strongly to changes in price.</a:t>
            </a:r>
          </a:p>
          <a:p>
            <a:pPr lvl="1"/>
            <a:r>
              <a:rPr lang="en-US" dirty="0"/>
              <a:t>E</a:t>
            </a:r>
            <a:r>
              <a:rPr lang="en-US" baseline="-25000" dirty="0"/>
              <a:t>d</a:t>
            </a:r>
            <a:r>
              <a:rPr lang="en-US" dirty="0"/>
              <a:t> &gt; 1</a:t>
            </a:r>
          </a:p>
        </p:txBody>
      </p:sp>
    </p:spTree>
    <p:extLst>
      <p:ext uri="{BB962C8B-B14F-4D97-AF65-F5344CB8AC3E}">
        <p14:creationId xmlns:p14="http://schemas.microsoft.com/office/powerpoint/2010/main" val="16204013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Variety of Demand Curves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Perfectly Inelastic</a:t>
            </a:r>
          </a:p>
          <a:p>
            <a:pPr lvl="1"/>
            <a:r>
              <a:rPr lang="en-US"/>
              <a:t>Quantity demanded does not respond to price changes.</a:t>
            </a:r>
          </a:p>
          <a:p>
            <a:r>
              <a:rPr lang="en-US"/>
              <a:t>Perfectly Elastic</a:t>
            </a:r>
          </a:p>
          <a:p>
            <a:pPr lvl="1"/>
            <a:r>
              <a:rPr lang="en-US"/>
              <a:t>Quantity demanded changes infinitely with any change in price.</a:t>
            </a:r>
          </a:p>
          <a:p>
            <a:r>
              <a:rPr lang="en-US"/>
              <a:t>Unit Elastic</a:t>
            </a:r>
          </a:p>
          <a:p>
            <a:pPr lvl="1"/>
            <a:r>
              <a:rPr lang="en-US"/>
              <a:t>Quantity demanded changes by the same percentage as the price.</a:t>
            </a:r>
          </a:p>
        </p:txBody>
      </p:sp>
    </p:spTree>
    <p:extLst>
      <p:ext uri="{BB962C8B-B14F-4D97-AF65-F5344CB8AC3E}">
        <p14:creationId xmlns:p14="http://schemas.microsoft.com/office/powerpoint/2010/main" val="17020281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The Variety of Demand Curves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Because the price elasticity of demand measures how much quantity demanded responds to the price, it is closely related to the slope of the demand curve.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215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The Price Elasticity of Demand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2147888" y="2143125"/>
            <a:ext cx="5862637" cy="3300413"/>
          </a:xfrm>
          <a:prstGeom prst="rect">
            <a:avLst/>
          </a:prstGeom>
          <a:solidFill>
            <a:srgbClr val="F3F6F9"/>
          </a:solidFill>
          <a:ln w="26193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2147888" y="2143125"/>
            <a:ext cx="5862637" cy="3300413"/>
          </a:xfrm>
          <a:prstGeom prst="rect">
            <a:avLst/>
          </a:prstGeom>
          <a:solidFill>
            <a:srgbClr val="F2F4F8"/>
          </a:solidFill>
          <a:ln w="2381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2147888" y="2143125"/>
            <a:ext cx="5862637" cy="3300413"/>
          </a:xfrm>
          <a:prstGeom prst="rect">
            <a:avLst/>
          </a:prstGeom>
          <a:solidFill>
            <a:srgbClr val="F1F4F7"/>
          </a:solidFill>
          <a:ln w="2143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2147888" y="2143125"/>
            <a:ext cx="5862637" cy="3300413"/>
          </a:xfrm>
          <a:prstGeom prst="rect">
            <a:avLst/>
          </a:prstGeom>
          <a:solidFill>
            <a:srgbClr val="F0F2F5"/>
          </a:solidFill>
          <a:ln w="19050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2147888" y="2143125"/>
            <a:ext cx="5862637" cy="3300413"/>
          </a:xfrm>
          <a:prstGeom prst="rect">
            <a:avLst/>
          </a:prstGeom>
          <a:solidFill>
            <a:srgbClr val="EEF1F4"/>
          </a:solidFill>
          <a:ln w="1666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2147888" y="2143125"/>
            <a:ext cx="5862637" cy="3300413"/>
          </a:xfrm>
          <a:prstGeom prst="rect">
            <a:avLst/>
          </a:prstGeom>
          <a:solidFill>
            <a:srgbClr val="EDEFF3"/>
          </a:solidFill>
          <a:ln w="14287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2147888" y="2143125"/>
            <a:ext cx="5862637" cy="3300413"/>
          </a:xfrm>
          <a:prstGeom prst="rect">
            <a:avLst/>
          </a:prstGeom>
          <a:solidFill>
            <a:srgbClr val="EBEEF2"/>
          </a:solidFill>
          <a:ln w="1190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2147888" y="2143125"/>
            <a:ext cx="5862637" cy="3300413"/>
          </a:xfrm>
          <a:prstGeom prst="rect">
            <a:avLst/>
          </a:prstGeom>
          <a:solidFill>
            <a:srgbClr val="EAECF1"/>
          </a:solidFill>
          <a:ln w="952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1" name="Rectangle 13"/>
          <p:cNvSpPr>
            <a:spLocks noChangeArrowheads="1"/>
          </p:cNvSpPr>
          <p:nvPr/>
        </p:nvSpPr>
        <p:spPr bwMode="auto">
          <a:xfrm>
            <a:off x="2147888" y="2143125"/>
            <a:ext cx="5862637" cy="3300413"/>
          </a:xfrm>
          <a:prstGeom prst="rect">
            <a:avLst/>
          </a:prstGeom>
          <a:solidFill>
            <a:srgbClr val="E9EBF0"/>
          </a:solidFill>
          <a:ln w="714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2" name="Rectangle 14"/>
          <p:cNvSpPr>
            <a:spLocks noChangeArrowheads="1"/>
          </p:cNvSpPr>
          <p:nvPr/>
        </p:nvSpPr>
        <p:spPr bwMode="auto">
          <a:xfrm>
            <a:off x="2147888" y="2143125"/>
            <a:ext cx="5862637" cy="3300413"/>
          </a:xfrm>
          <a:prstGeom prst="rect">
            <a:avLst/>
          </a:prstGeom>
          <a:solidFill>
            <a:srgbClr val="E7EAEF"/>
          </a:solidFill>
          <a:ln w="476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2147888" y="2143125"/>
            <a:ext cx="5862637" cy="3300413"/>
          </a:xfrm>
          <a:prstGeom prst="rect">
            <a:avLst/>
          </a:prstGeom>
          <a:solidFill>
            <a:srgbClr val="E6E9EF"/>
          </a:solidFill>
          <a:ln w="238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2028825" y="2044700"/>
            <a:ext cx="5862638" cy="33004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Freeform 17"/>
          <p:cNvSpPr>
            <a:spLocks/>
          </p:cNvSpPr>
          <p:nvPr/>
        </p:nvSpPr>
        <p:spPr bwMode="auto">
          <a:xfrm>
            <a:off x="2028825" y="2044700"/>
            <a:ext cx="5862638" cy="3300413"/>
          </a:xfrm>
          <a:custGeom>
            <a:avLst/>
            <a:gdLst>
              <a:gd name="T0" fmla="*/ 0 w 3693"/>
              <a:gd name="T1" fmla="*/ 0 h 2079"/>
              <a:gd name="T2" fmla="*/ 0 w 3693"/>
              <a:gd name="T3" fmla="*/ 2079 h 2079"/>
              <a:gd name="T4" fmla="*/ 3693 w 3693"/>
              <a:gd name="T5" fmla="*/ 2079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93" h="2079">
                <a:moveTo>
                  <a:pt x="0" y="0"/>
                </a:moveTo>
                <a:lnTo>
                  <a:pt x="0" y="2079"/>
                </a:lnTo>
                <a:lnTo>
                  <a:pt x="3693" y="2079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18"/>
          <p:cNvSpPr>
            <a:spLocks noChangeShapeType="1"/>
          </p:cNvSpPr>
          <p:nvPr/>
        </p:nvSpPr>
        <p:spPr bwMode="auto">
          <a:xfrm>
            <a:off x="1862138" y="3246438"/>
            <a:ext cx="1587" cy="249237"/>
          </a:xfrm>
          <a:prstGeom prst="line">
            <a:avLst/>
          </a:prstGeom>
          <a:noFill/>
          <a:ln w="23876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Rectangle 19"/>
          <p:cNvSpPr>
            <a:spLocks noChangeArrowheads="1"/>
          </p:cNvSpPr>
          <p:nvPr/>
        </p:nvSpPr>
        <p:spPr bwMode="auto">
          <a:xfrm>
            <a:off x="1968500" y="1571625"/>
            <a:ext cx="6227763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(a) Perfectly Inelastic Demand: Elasticity Equals 0</a:t>
            </a:r>
            <a:endParaRPr lang="en-US"/>
          </a:p>
        </p:txBody>
      </p:sp>
      <p:grpSp>
        <p:nvGrpSpPr>
          <p:cNvPr id="89108" name="Group 20"/>
          <p:cNvGrpSpPr>
            <a:grpSpLocks/>
          </p:cNvGrpSpPr>
          <p:nvPr/>
        </p:nvGrpSpPr>
        <p:grpSpPr bwMode="auto">
          <a:xfrm>
            <a:off x="1666875" y="3008313"/>
            <a:ext cx="3698875" cy="258762"/>
            <a:chOff x="1050" y="1895"/>
            <a:chExt cx="2330" cy="163"/>
          </a:xfrm>
        </p:grpSpPr>
        <p:sp>
          <p:nvSpPr>
            <p:cNvPr id="89109" name="Line 21"/>
            <p:cNvSpPr>
              <a:spLocks noChangeShapeType="1"/>
            </p:cNvSpPr>
            <p:nvPr/>
          </p:nvSpPr>
          <p:spPr bwMode="auto">
            <a:xfrm flipH="1">
              <a:off x="1278" y="1956"/>
              <a:ext cx="210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0" name="Rectangle 22"/>
            <p:cNvSpPr>
              <a:spLocks noChangeArrowheads="1"/>
            </p:cNvSpPr>
            <p:nvPr/>
          </p:nvSpPr>
          <p:spPr bwMode="auto">
            <a:xfrm>
              <a:off x="1050" y="1895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$5</a:t>
              </a:r>
              <a:endParaRPr lang="en-US"/>
            </a:p>
          </p:txBody>
        </p:sp>
      </p:grpSp>
      <p:grpSp>
        <p:nvGrpSpPr>
          <p:cNvPr id="89111" name="Group 23"/>
          <p:cNvGrpSpPr>
            <a:grpSpLocks/>
          </p:cNvGrpSpPr>
          <p:nvPr/>
        </p:nvGrpSpPr>
        <p:grpSpPr bwMode="auto">
          <a:xfrm>
            <a:off x="1787525" y="3444875"/>
            <a:ext cx="3578225" cy="258763"/>
            <a:chOff x="1126" y="2170"/>
            <a:chExt cx="2254" cy="163"/>
          </a:xfrm>
        </p:grpSpPr>
        <p:sp>
          <p:nvSpPr>
            <p:cNvPr id="89112" name="Line 24"/>
            <p:cNvSpPr>
              <a:spLocks noChangeShapeType="1"/>
            </p:cNvSpPr>
            <p:nvPr/>
          </p:nvSpPr>
          <p:spPr bwMode="auto">
            <a:xfrm flipH="1">
              <a:off x="1278" y="2241"/>
              <a:ext cx="2102" cy="1"/>
            </a:xfrm>
            <a:prstGeom prst="line">
              <a:avLst/>
            </a:prstGeom>
            <a:noFill/>
            <a:ln w="23813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113" name="Rectangle 25"/>
            <p:cNvSpPr>
              <a:spLocks noChangeArrowheads="1"/>
            </p:cNvSpPr>
            <p:nvPr/>
          </p:nvSpPr>
          <p:spPr bwMode="auto">
            <a:xfrm>
              <a:off x="1126" y="2170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</p:grpSp>
      <p:sp>
        <p:nvSpPr>
          <p:cNvPr id="89114" name="Rectangle 26"/>
          <p:cNvSpPr>
            <a:spLocks noChangeArrowheads="1"/>
          </p:cNvSpPr>
          <p:nvPr/>
        </p:nvSpPr>
        <p:spPr bwMode="auto">
          <a:xfrm>
            <a:off x="6961188" y="5391150"/>
            <a:ext cx="8763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grpSp>
        <p:nvGrpSpPr>
          <p:cNvPr id="89115" name="Group 27"/>
          <p:cNvGrpSpPr>
            <a:grpSpLocks/>
          </p:cNvGrpSpPr>
          <p:nvPr/>
        </p:nvGrpSpPr>
        <p:grpSpPr bwMode="auto">
          <a:xfrm>
            <a:off x="5180013" y="2295525"/>
            <a:ext cx="1370012" cy="3360738"/>
            <a:chOff x="3263" y="1446"/>
            <a:chExt cx="863" cy="2117"/>
          </a:xfrm>
        </p:grpSpPr>
        <p:grpSp>
          <p:nvGrpSpPr>
            <p:cNvPr id="89116" name="Group 28"/>
            <p:cNvGrpSpPr>
              <a:grpSpLocks/>
            </p:cNvGrpSpPr>
            <p:nvPr/>
          </p:nvGrpSpPr>
          <p:grpSpPr bwMode="auto">
            <a:xfrm>
              <a:off x="3380" y="1446"/>
              <a:ext cx="746" cy="1921"/>
              <a:chOff x="3380" y="1446"/>
              <a:chExt cx="746" cy="1921"/>
            </a:xfrm>
          </p:grpSpPr>
          <p:sp>
            <p:nvSpPr>
              <p:cNvPr id="89117" name="Line 29"/>
              <p:cNvSpPr>
                <a:spLocks noChangeShapeType="1"/>
              </p:cNvSpPr>
              <p:nvPr/>
            </p:nvSpPr>
            <p:spPr bwMode="auto">
              <a:xfrm flipV="1">
                <a:off x="3380" y="1498"/>
                <a:ext cx="1" cy="1869"/>
              </a:xfrm>
              <a:prstGeom prst="line">
                <a:avLst/>
              </a:prstGeom>
              <a:noFill/>
              <a:ln w="71438">
                <a:solidFill>
                  <a:srgbClr val="004C9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18" name="Rectangle 30"/>
              <p:cNvSpPr>
                <a:spLocks noChangeArrowheads="1"/>
              </p:cNvSpPr>
              <p:nvPr/>
            </p:nvSpPr>
            <p:spPr bwMode="auto">
              <a:xfrm>
                <a:off x="3447" y="1446"/>
                <a:ext cx="679" cy="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Demand</a:t>
                </a:r>
                <a:endParaRPr lang="en-US"/>
              </a:p>
            </p:txBody>
          </p:sp>
        </p:grpSp>
        <p:sp>
          <p:nvSpPr>
            <p:cNvPr id="89119" name="Rectangle 31"/>
            <p:cNvSpPr>
              <a:spLocks noChangeArrowheads="1"/>
            </p:cNvSpPr>
            <p:nvPr/>
          </p:nvSpPr>
          <p:spPr bwMode="auto">
            <a:xfrm>
              <a:off x="3263" y="3400"/>
              <a:ext cx="22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100</a:t>
              </a:r>
              <a:endParaRPr lang="en-US"/>
            </a:p>
          </p:txBody>
        </p:sp>
      </p:grp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1966913" y="53975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grpSp>
        <p:nvGrpSpPr>
          <p:cNvPr id="89121" name="Group 33"/>
          <p:cNvGrpSpPr>
            <a:grpSpLocks/>
          </p:cNvGrpSpPr>
          <p:nvPr/>
        </p:nvGrpSpPr>
        <p:grpSpPr bwMode="auto">
          <a:xfrm>
            <a:off x="528638" y="3400425"/>
            <a:ext cx="1404937" cy="1217613"/>
            <a:chOff x="333" y="2142"/>
            <a:chExt cx="885" cy="767"/>
          </a:xfrm>
        </p:grpSpPr>
        <p:sp>
          <p:nvSpPr>
            <p:cNvPr id="89122" name="Line 34"/>
            <p:cNvSpPr>
              <a:spLocks noChangeShapeType="1"/>
            </p:cNvSpPr>
            <p:nvPr/>
          </p:nvSpPr>
          <p:spPr bwMode="auto">
            <a:xfrm flipV="1">
              <a:off x="813" y="2142"/>
              <a:ext cx="300" cy="29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23" name="Group 35"/>
            <p:cNvGrpSpPr>
              <a:grpSpLocks/>
            </p:cNvGrpSpPr>
            <p:nvPr/>
          </p:nvGrpSpPr>
          <p:grpSpPr bwMode="auto">
            <a:xfrm>
              <a:off x="333" y="2389"/>
              <a:ext cx="885" cy="520"/>
              <a:chOff x="333" y="2389"/>
              <a:chExt cx="885" cy="520"/>
            </a:xfrm>
          </p:grpSpPr>
          <p:sp>
            <p:nvSpPr>
              <p:cNvPr id="89124" name="Rectangle 36"/>
              <p:cNvSpPr>
                <a:spLocks noChangeArrowheads="1"/>
              </p:cNvSpPr>
              <p:nvPr/>
            </p:nvSpPr>
            <p:spPr bwMode="auto">
              <a:xfrm>
                <a:off x="333" y="2389"/>
                <a:ext cx="885" cy="520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25" name="Rectangle 37"/>
              <p:cNvSpPr>
                <a:spLocks noChangeArrowheads="1"/>
              </p:cNvSpPr>
              <p:nvPr/>
            </p:nvSpPr>
            <p:spPr bwMode="auto">
              <a:xfrm>
                <a:off x="402" y="2393"/>
                <a:ext cx="319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1. An</a:t>
                </a:r>
                <a:endParaRPr lang="en-US"/>
              </a:p>
            </p:txBody>
          </p:sp>
          <p:sp>
            <p:nvSpPr>
              <p:cNvPr id="89126" name="Rectangle 38"/>
              <p:cNvSpPr>
                <a:spLocks noChangeArrowheads="1"/>
              </p:cNvSpPr>
              <p:nvPr/>
            </p:nvSpPr>
            <p:spPr bwMode="auto">
              <a:xfrm>
                <a:off x="402" y="2557"/>
                <a:ext cx="515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increase</a:t>
                </a:r>
                <a:endParaRPr lang="en-US"/>
              </a:p>
            </p:txBody>
          </p:sp>
          <p:sp>
            <p:nvSpPr>
              <p:cNvPr id="89127" name="Rectangle 39"/>
              <p:cNvSpPr>
                <a:spLocks noChangeArrowheads="1"/>
              </p:cNvSpPr>
              <p:nvPr/>
            </p:nvSpPr>
            <p:spPr bwMode="auto">
              <a:xfrm>
                <a:off x="402" y="2722"/>
                <a:ext cx="667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in price . . .</a:t>
                </a:r>
                <a:endParaRPr lang="en-US"/>
              </a:p>
            </p:txBody>
          </p:sp>
        </p:grpSp>
      </p:grpSp>
      <p:grpSp>
        <p:nvGrpSpPr>
          <p:cNvPr id="89128" name="Group 40"/>
          <p:cNvGrpSpPr>
            <a:grpSpLocks/>
          </p:cNvGrpSpPr>
          <p:nvPr/>
        </p:nvGrpSpPr>
        <p:grpSpPr bwMode="auto">
          <a:xfrm>
            <a:off x="2411413" y="5640388"/>
            <a:ext cx="4845050" cy="509587"/>
            <a:chOff x="1519" y="3553"/>
            <a:chExt cx="3052" cy="321"/>
          </a:xfrm>
        </p:grpSpPr>
        <p:sp>
          <p:nvSpPr>
            <p:cNvPr id="89129" name="Line 41"/>
            <p:cNvSpPr>
              <a:spLocks noChangeShapeType="1"/>
            </p:cNvSpPr>
            <p:nvPr/>
          </p:nvSpPr>
          <p:spPr bwMode="auto">
            <a:xfrm flipH="1">
              <a:off x="3335" y="3553"/>
              <a:ext cx="75" cy="16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9130" name="Group 42"/>
            <p:cNvGrpSpPr>
              <a:grpSpLocks/>
            </p:cNvGrpSpPr>
            <p:nvPr/>
          </p:nvGrpSpPr>
          <p:grpSpPr bwMode="auto">
            <a:xfrm>
              <a:off x="1519" y="3676"/>
              <a:ext cx="3052" cy="198"/>
              <a:chOff x="1519" y="3676"/>
              <a:chExt cx="3052" cy="198"/>
            </a:xfrm>
          </p:grpSpPr>
          <p:sp>
            <p:nvSpPr>
              <p:cNvPr id="89131" name="Rectangle 43"/>
              <p:cNvSpPr>
                <a:spLocks noChangeArrowheads="1"/>
              </p:cNvSpPr>
              <p:nvPr/>
            </p:nvSpPr>
            <p:spPr bwMode="auto">
              <a:xfrm>
                <a:off x="1519" y="3676"/>
                <a:ext cx="3052" cy="198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132" name="Rectangle 44"/>
              <p:cNvSpPr>
                <a:spLocks noChangeArrowheads="1"/>
              </p:cNvSpPr>
              <p:nvPr/>
            </p:nvSpPr>
            <p:spPr bwMode="auto">
              <a:xfrm>
                <a:off x="1599" y="3695"/>
                <a:ext cx="2953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2. . . . leaves the quantity demanded unchanged.</a:t>
                </a:r>
                <a:endParaRPr lang="en-US"/>
              </a:p>
            </p:txBody>
          </p:sp>
        </p:grpSp>
      </p:grpSp>
      <p:sp>
        <p:nvSpPr>
          <p:cNvPr id="89133" name="Rectangle 45"/>
          <p:cNvSpPr>
            <a:spLocks noChangeArrowheads="1"/>
          </p:cNvSpPr>
          <p:nvPr/>
        </p:nvSpPr>
        <p:spPr bwMode="auto">
          <a:xfrm>
            <a:off x="1303338" y="2035175"/>
            <a:ext cx="752475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2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9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The Price Elasticity of Demand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2028825" y="2114550"/>
            <a:ext cx="5862638" cy="3300413"/>
          </a:xfrm>
          <a:prstGeom prst="rect">
            <a:avLst/>
          </a:prstGeom>
          <a:solidFill>
            <a:srgbClr val="F3F6F9"/>
          </a:solidFill>
          <a:ln w="261938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2028825" y="2114550"/>
            <a:ext cx="5862638" cy="3300413"/>
          </a:xfrm>
          <a:prstGeom prst="rect">
            <a:avLst/>
          </a:prstGeom>
          <a:solidFill>
            <a:srgbClr val="F2F4F8"/>
          </a:solidFill>
          <a:ln w="2381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2028825" y="2114550"/>
            <a:ext cx="5862638" cy="3300413"/>
          </a:xfrm>
          <a:prstGeom prst="rect">
            <a:avLst/>
          </a:prstGeom>
          <a:solidFill>
            <a:srgbClr val="F1F4F7"/>
          </a:solidFill>
          <a:ln w="21431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2028825" y="2114550"/>
            <a:ext cx="5862638" cy="3300413"/>
          </a:xfrm>
          <a:prstGeom prst="rect">
            <a:avLst/>
          </a:prstGeom>
          <a:solidFill>
            <a:srgbClr val="F0F2F5"/>
          </a:solidFill>
          <a:ln w="19050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2028825" y="2114550"/>
            <a:ext cx="5862638" cy="3300413"/>
          </a:xfrm>
          <a:prstGeom prst="rect">
            <a:avLst/>
          </a:prstGeom>
          <a:solidFill>
            <a:srgbClr val="EEF1F4"/>
          </a:solidFill>
          <a:ln w="1666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2028825" y="2114550"/>
            <a:ext cx="5862638" cy="3300413"/>
          </a:xfrm>
          <a:prstGeom prst="rect">
            <a:avLst/>
          </a:prstGeom>
          <a:solidFill>
            <a:srgbClr val="EDEFF3"/>
          </a:solidFill>
          <a:ln w="14287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2028825" y="2114550"/>
            <a:ext cx="5862638" cy="3300413"/>
          </a:xfrm>
          <a:prstGeom prst="rect">
            <a:avLst/>
          </a:prstGeom>
          <a:solidFill>
            <a:srgbClr val="EBEEF2"/>
          </a:solidFill>
          <a:ln w="11906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2028825" y="2114550"/>
            <a:ext cx="5862638" cy="3300413"/>
          </a:xfrm>
          <a:prstGeom prst="rect">
            <a:avLst/>
          </a:prstGeom>
          <a:solidFill>
            <a:srgbClr val="EAECF1"/>
          </a:solidFill>
          <a:ln w="952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2028825" y="2114550"/>
            <a:ext cx="5862638" cy="3300413"/>
          </a:xfrm>
          <a:prstGeom prst="rect">
            <a:avLst/>
          </a:prstGeom>
          <a:solidFill>
            <a:srgbClr val="E9EBF0"/>
          </a:solidFill>
          <a:ln w="714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2028825" y="2114550"/>
            <a:ext cx="5862638" cy="3300413"/>
          </a:xfrm>
          <a:prstGeom prst="rect">
            <a:avLst/>
          </a:prstGeom>
          <a:solidFill>
            <a:srgbClr val="E7EAEF"/>
          </a:solidFill>
          <a:ln w="4762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2028825" y="2114550"/>
            <a:ext cx="5862638" cy="3300413"/>
          </a:xfrm>
          <a:prstGeom prst="rect">
            <a:avLst/>
          </a:prstGeom>
          <a:solidFill>
            <a:srgbClr val="E6E9EF"/>
          </a:solidFill>
          <a:ln w="23813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1933575" y="2017713"/>
            <a:ext cx="5862638" cy="33004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8" name="Freeform 16"/>
          <p:cNvSpPr>
            <a:spLocks/>
          </p:cNvSpPr>
          <p:nvPr/>
        </p:nvSpPr>
        <p:spPr bwMode="auto">
          <a:xfrm>
            <a:off x="1914525" y="2017713"/>
            <a:ext cx="5862638" cy="3300412"/>
          </a:xfrm>
          <a:custGeom>
            <a:avLst/>
            <a:gdLst>
              <a:gd name="T0" fmla="*/ 0 w 3693"/>
              <a:gd name="T1" fmla="*/ 0 h 2079"/>
              <a:gd name="T2" fmla="*/ 0 w 3693"/>
              <a:gd name="T3" fmla="*/ 2079 h 2079"/>
              <a:gd name="T4" fmla="*/ 3693 w 3693"/>
              <a:gd name="T5" fmla="*/ 2079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93" h="2079">
                <a:moveTo>
                  <a:pt x="0" y="0"/>
                </a:moveTo>
                <a:lnTo>
                  <a:pt x="0" y="2079"/>
                </a:lnTo>
                <a:lnTo>
                  <a:pt x="3693" y="2079"/>
                </a:lnTo>
              </a:path>
            </a:pathLst>
          </a:custGeom>
          <a:noFill/>
          <a:ln w="23813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9" name="Rectangle 17"/>
          <p:cNvSpPr>
            <a:spLocks noChangeArrowheads="1"/>
          </p:cNvSpPr>
          <p:nvPr/>
        </p:nvSpPr>
        <p:spPr bwMode="auto">
          <a:xfrm>
            <a:off x="1976438" y="1576388"/>
            <a:ext cx="55308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(e) Perfectly Elastic Demand: Elasticity Equals Infinity</a:t>
            </a:r>
            <a:endParaRPr lang="en-US"/>
          </a:p>
        </p:txBody>
      </p:sp>
      <p:sp>
        <p:nvSpPr>
          <p:cNvPr id="85010" name="Rectangle 18"/>
          <p:cNvSpPr>
            <a:spLocks noChangeArrowheads="1"/>
          </p:cNvSpPr>
          <p:nvPr/>
        </p:nvSpPr>
        <p:spPr bwMode="auto">
          <a:xfrm>
            <a:off x="6908800" y="5367338"/>
            <a:ext cx="8763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1704975" y="537368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85012" name="Rectangle 20"/>
          <p:cNvSpPr>
            <a:spLocks noChangeArrowheads="1"/>
          </p:cNvSpPr>
          <p:nvPr/>
        </p:nvSpPr>
        <p:spPr bwMode="auto">
          <a:xfrm>
            <a:off x="1303338" y="1973263"/>
            <a:ext cx="5302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grpSp>
        <p:nvGrpSpPr>
          <p:cNvPr id="85013" name="Group 21"/>
          <p:cNvGrpSpPr>
            <a:grpSpLocks/>
          </p:cNvGrpSpPr>
          <p:nvPr/>
        </p:nvGrpSpPr>
        <p:grpSpPr bwMode="auto">
          <a:xfrm>
            <a:off x="1592263" y="3389313"/>
            <a:ext cx="5551487" cy="271462"/>
            <a:chOff x="1003" y="2135"/>
            <a:chExt cx="3497" cy="171"/>
          </a:xfrm>
        </p:grpSpPr>
        <p:sp>
          <p:nvSpPr>
            <p:cNvPr id="85014" name="Rectangle 22"/>
            <p:cNvSpPr>
              <a:spLocks noChangeArrowheads="1"/>
            </p:cNvSpPr>
            <p:nvPr/>
          </p:nvSpPr>
          <p:spPr bwMode="auto">
            <a:xfrm>
              <a:off x="1003" y="2135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$4</a:t>
              </a:r>
              <a:endParaRPr lang="en-US"/>
            </a:p>
          </p:txBody>
        </p:sp>
        <p:grpSp>
          <p:nvGrpSpPr>
            <p:cNvPr id="85015" name="Group 23"/>
            <p:cNvGrpSpPr>
              <a:grpSpLocks/>
            </p:cNvGrpSpPr>
            <p:nvPr/>
          </p:nvGrpSpPr>
          <p:grpSpPr bwMode="auto">
            <a:xfrm>
              <a:off x="1214" y="2143"/>
              <a:ext cx="3286" cy="163"/>
              <a:chOff x="1218" y="2143"/>
              <a:chExt cx="3286" cy="163"/>
            </a:xfrm>
          </p:grpSpPr>
          <p:sp>
            <p:nvSpPr>
              <p:cNvPr id="85016" name="Line 24"/>
              <p:cNvSpPr>
                <a:spLocks noChangeShapeType="1"/>
              </p:cNvSpPr>
              <p:nvPr/>
            </p:nvSpPr>
            <p:spPr bwMode="auto">
              <a:xfrm flipH="1">
                <a:off x="1218" y="2223"/>
                <a:ext cx="2717" cy="1"/>
              </a:xfrm>
              <a:prstGeom prst="line">
                <a:avLst/>
              </a:prstGeom>
              <a:noFill/>
              <a:ln w="71438">
                <a:solidFill>
                  <a:srgbClr val="004C9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7" name="Rectangle 25"/>
              <p:cNvSpPr>
                <a:spLocks noChangeArrowheads="1"/>
              </p:cNvSpPr>
              <p:nvPr/>
            </p:nvSpPr>
            <p:spPr bwMode="auto">
              <a:xfrm>
                <a:off x="3989" y="2143"/>
                <a:ext cx="515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Demand</a:t>
                </a:r>
                <a:endParaRPr lang="en-US"/>
              </a:p>
            </p:txBody>
          </p:sp>
        </p:grpSp>
      </p:grpSp>
      <p:grpSp>
        <p:nvGrpSpPr>
          <p:cNvPr id="85018" name="Group 26"/>
          <p:cNvGrpSpPr>
            <a:grpSpLocks/>
          </p:cNvGrpSpPr>
          <p:nvPr/>
        </p:nvGrpSpPr>
        <p:grpSpPr bwMode="auto">
          <a:xfrm>
            <a:off x="4054475" y="3608388"/>
            <a:ext cx="2025650" cy="1139825"/>
            <a:chOff x="2554" y="2273"/>
            <a:chExt cx="1276" cy="718"/>
          </a:xfrm>
        </p:grpSpPr>
        <p:sp>
          <p:nvSpPr>
            <p:cNvPr id="85019" name="Line 27"/>
            <p:cNvSpPr>
              <a:spLocks noChangeShapeType="1"/>
            </p:cNvSpPr>
            <p:nvPr/>
          </p:nvSpPr>
          <p:spPr bwMode="auto">
            <a:xfrm>
              <a:off x="3020" y="2273"/>
              <a:ext cx="180" cy="247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0" name="Rectangle 28"/>
            <p:cNvSpPr>
              <a:spLocks noChangeArrowheads="1"/>
            </p:cNvSpPr>
            <p:nvPr/>
          </p:nvSpPr>
          <p:spPr bwMode="auto">
            <a:xfrm>
              <a:off x="2554" y="2471"/>
              <a:ext cx="1276" cy="520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1" name="Rectangle 29"/>
            <p:cNvSpPr>
              <a:spLocks noChangeArrowheads="1"/>
            </p:cNvSpPr>
            <p:nvPr/>
          </p:nvSpPr>
          <p:spPr bwMode="auto">
            <a:xfrm>
              <a:off x="2591" y="2489"/>
              <a:ext cx="97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2. At exactly $4,</a:t>
              </a:r>
              <a:endParaRPr lang="en-US"/>
            </a:p>
          </p:txBody>
        </p:sp>
        <p:sp>
          <p:nvSpPr>
            <p:cNvPr id="85022" name="Rectangle 30"/>
            <p:cNvSpPr>
              <a:spLocks noChangeArrowheads="1"/>
            </p:cNvSpPr>
            <p:nvPr/>
          </p:nvSpPr>
          <p:spPr bwMode="auto">
            <a:xfrm>
              <a:off x="2591" y="2653"/>
              <a:ext cx="89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consumers will</a:t>
              </a:r>
              <a:endParaRPr lang="en-US"/>
            </a:p>
          </p:txBody>
        </p:sp>
        <p:sp>
          <p:nvSpPr>
            <p:cNvPr id="85023" name="Rectangle 31"/>
            <p:cNvSpPr>
              <a:spLocks noChangeArrowheads="1"/>
            </p:cNvSpPr>
            <p:nvPr/>
          </p:nvSpPr>
          <p:spPr bwMode="auto">
            <a:xfrm>
              <a:off x="2591" y="2818"/>
              <a:ext cx="103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buy any quantity.</a:t>
              </a:r>
              <a:endParaRPr lang="en-US"/>
            </a:p>
          </p:txBody>
        </p:sp>
      </p:grpSp>
      <p:grpSp>
        <p:nvGrpSpPr>
          <p:cNvPr id="85024" name="Group 32"/>
          <p:cNvGrpSpPr>
            <a:grpSpLocks/>
          </p:cNvGrpSpPr>
          <p:nvPr/>
        </p:nvGrpSpPr>
        <p:grpSpPr bwMode="auto">
          <a:xfrm>
            <a:off x="2005013" y="2428875"/>
            <a:ext cx="2644775" cy="825500"/>
            <a:chOff x="1263" y="1530"/>
            <a:chExt cx="1666" cy="520"/>
          </a:xfrm>
        </p:grpSpPr>
        <p:sp>
          <p:nvSpPr>
            <p:cNvPr id="85025" name="Line 33"/>
            <p:cNvSpPr>
              <a:spLocks noChangeShapeType="1"/>
            </p:cNvSpPr>
            <p:nvPr/>
          </p:nvSpPr>
          <p:spPr bwMode="auto">
            <a:xfrm flipV="1">
              <a:off x="1263" y="1679"/>
              <a:ext cx="286" cy="62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6" name="Rectangle 34"/>
            <p:cNvSpPr>
              <a:spLocks noChangeArrowheads="1"/>
            </p:cNvSpPr>
            <p:nvPr/>
          </p:nvSpPr>
          <p:spPr bwMode="auto">
            <a:xfrm>
              <a:off x="1519" y="1530"/>
              <a:ext cx="1410" cy="520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7" name="Rectangle 35"/>
            <p:cNvSpPr>
              <a:spLocks noChangeArrowheads="1"/>
            </p:cNvSpPr>
            <p:nvPr/>
          </p:nvSpPr>
          <p:spPr bwMode="auto">
            <a:xfrm>
              <a:off x="1568" y="1556"/>
              <a:ext cx="87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1. At any price</a:t>
              </a:r>
              <a:endParaRPr lang="en-US"/>
            </a:p>
          </p:txBody>
        </p:sp>
        <p:sp>
          <p:nvSpPr>
            <p:cNvPr id="85028" name="Rectangle 36"/>
            <p:cNvSpPr>
              <a:spLocks noChangeArrowheads="1"/>
            </p:cNvSpPr>
            <p:nvPr/>
          </p:nvSpPr>
          <p:spPr bwMode="auto">
            <a:xfrm>
              <a:off x="1568" y="1720"/>
              <a:ext cx="11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above $4, quantity</a:t>
              </a:r>
              <a:endParaRPr lang="en-US"/>
            </a:p>
          </p:txBody>
        </p:sp>
        <p:sp>
          <p:nvSpPr>
            <p:cNvPr id="85029" name="Rectangle 37"/>
            <p:cNvSpPr>
              <a:spLocks noChangeArrowheads="1"/>
            </p:cNvSpPr>
            <p:nvPr/>
          </p:nvSpPr>
          <p:spPr bwMode="auto">
            <a:xfrm>
              <a:off x="1568" y="1884"/>
              <a:ext cx="112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demanded is zero.</a:t>
              </a:r>
              <a:endParaRPr lang="en-US"/>
            </a:p>
          </p:txBody>
        </p:sp>
      </p:grpSp>
      <p:grpSp>
        <p:nvGrpSpPr>
          <p:cNvPr id="85030" name="Group 38"/>
          <p:cNvGrpSpPr>
            <a:grpSpLocks/>
          </p:cNvGrpSpPr>
          <p:nvPr/>
        </p:nvGrpSpPr>
        <p:grpSpPr bwMode="auto">
          <a:xfrm>
            <a:off x="481013" y="4276725"/>
            <a:ext cx="3478212" cy="1924050"/>
            <a:chOff x="303" y="2694"/>
            <a:chExt cx="2191" cy="1212"/>
          </a:xfrm>
        </p:grpSpPr>
        <p:sp>
          <p:nvSpPr>
            <p:cNvPr id="85031" name="Line 39"/>
            <p:cNvSpPr>
              <a:spLocks noChangeShapeType="1"/>
            </p:cNvSpPr>
            <p:nvPr/>
          </p:nvSpPr>
          <p:spPr bwMode="auto">
            <a:xfrm flipV="1">
              <a:off x="468" y="2694"/>
              <a:ext cx="690" cy="878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2" name="Rectangle 40"/>
            <p:cNvSpPr>
              <a:spLocks noChangeArrowheads="1"/>
            </p:cNvSpPr>
            <p:nvPr/>
          </p:nvSpPr>
          <p:spPr bwMode="auto">
            <a:xfrm>
              <a:off x="303" y="3548"/>
              <a:ext cx="2191" cy="358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3" name="Rectangle 41"/>
            <p:cNvSpPr>
              <a:spLocks noChangeArrowheads="1"/>
            </p:cNvSpPr>
            <p:nvPr/>
          </p:nvSpPr>
          <p:spPr bwMode="auto">
            <a:xfrm>
              <a:off x="360" y="3570"/>
              <a:ext cx="135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3. At a price below $4,</a:t>
              </a:r>
              <a:endParaRPr lang="en-US"/>
            </a:p>
          </p:txBody>
        </p:sp>
        <p:sp>
          <p:nvSpPr>
            <p:cNvPr id="85034" name="Rectangle 42"/>
            <p:cNvSpPr>
              <a:spLocks noChangeArrowheads="1"/>
            </p:cNvSpPr>
            <p:nvPr/>
          </p:nvSpPr>
          <p:spPr bwMode="auto">
            <a:xfrm>
              <a:off x="360" y="3734"/>
              <a:ext cx="176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quantity demanded is infinite.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6083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/>
              <a:t>The Demand Curve: The Relationship between Price and Quantity Demanded</a:t>
            </a:r>
            <a:endParaRPr lang="en-US" altLang="en-US" dirty="0"/>
          </a:p>
        </p:txBody>
      </p:sp>
      <p:sp>
        <p:nvSpPr>
          <p:cNvPr id="415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Demand Schedule </a:t>
            </a:r>
          </a:p>
          <a:p>
            <a:pPr lvl="1"/>
            <a:r>
              <a:rPr lang="en-US" altLang="en-US" dirty="0"/>
              <a:t>The </a:t>
            </a:r>
            <a:r>
              <a:rPr lang="en-US" altLang="en-US" i="1" dirty="0">
                <a:solidFill>
                  <a:srgbClr val="25A9A6"/>
                </a:solidFill>
              </a:rPr>
              <a:t>demand schedule</a:t>
            </a:r>
            <a:r>
              <a:rPr lang="en-US" altLang="en-US" dirty="0"/>
              <a:t> is a table that shows the relationship between the price of the good and the quantity demanded. </a:t>
            </a:r>
          </a:p>
        </p:txBody>
      </p:sp>
    </p:spTree>
    <p:extLst>
      <p:ext uri="{BB962C8B-B14F-4D97-AF65-F5344CB8AC3E}">
        <p14:creationId xmlns:p14="http://schemas.microsoft.com/office/powerpoint/2010/main" val="3050563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5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15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9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Total Revenue and the Price Elasticity of Demand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i="1">
                <a:solidFill>
                  <a:srgbClr val="25A9A6"/>
                </a:solidFill>
              </a:rPr>
              <a:t>Total revenue</a:t>
            </a:r>
            <a:r>
              <a:rPr lang="en-US"/>
              <a:t> is the amount paid by buyers and received by sellers of a good.</a:t>
            </a:r>
          </a:p>
          <a:p>
            <a:r>
              <a:rPr lang="en-US"/>
              <a:t>Computed as the price of the good times the quantity sold.</a:t>
            </a:r>
            <a:br>
              <a:rPr lang="en-US"/>
            </a:br>
            <a:endParaRPr lang="en-US"/>
          </a:p>
          <a:p>
            <a:pPr algn="ctr">
              <a:buFontTx/>
              <a:buNone/>
            </a:pPr>
            <a:r>
              <a:rPr lang="en-US"/>
              <a:t>TR = P x Q</a:t>
            </a:r>
          </a:p>
        </p:txBody>
      </p:sp>
    </p:spTree>
    <p:extLst>
      <p:ext uri="{BB962C8B-B14F-4D97-AF65-F5344CB8AC3E}">
        <p14:creationId xmlns:p14="http://schemas.microsoft.com/office/powerpoint/2010/main" val="24135770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Total Revenue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082675" y="1193800"/>
            <a:ext cx="7429500" cy="4803775"/>
          </a:xfrm>
          <a:prstGeom prst="rect">
            <a:avLst/>
          </a:prstGeom>
          <a:solidFill>
            <a:srgbClr val="F3F6F9"/>
          </a:solidFill>
          <a:ln w="21907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082675" y="1193800"/>
            <a:ext cx="7429500" cy="4803775"/>
          </a:xfrm>
          <a:prstGeom prst="rect">
            <a:avLst/>
          </a:prstGeom>
          <a:solidFill>
            <a:srgbClr val="F2F4F8"/>
          </a:solidFill>
          <a:ln w="198438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082675" y="1193800"/>
            <a:ext cx="7429500" cy="4803775"/>
          </a:xfrm>
          <a:prstGeom prst="rect">
            <a:avLst/>
          </a:prstGeom>
          <a:solidFill>
            <a:srgbClr val="F1F4F7"/>
          </a:solidFill>
          <a:ln w="1793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1082675" y="1193800"/>
            <a:ext cx="7429500" cy="4803775"/>
          </a:xfrm>
          <a:prstGeom prst="rect">
            <a:avLst/>
          </a:prstGeom>
          <a:solidFill>
            <a:srgbClr val="F0F2F5"/>
          </a:solidFill>
          <a:ln w="1587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1082675" y="1193800"/>
            <a:ext cx="7429500" cy="4803775"/>
          </a:xfrm>
          <a:prstGeom prst="rect">
            <a:avLst/>
          </a:prstGeom>
          <a:solidFill>
            <a:srgbClr val="EEF1F4"/>
          </a:solidFill>
          <a:ln w="139700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1082675" y="1193800"/>
            <a:ext cx="7429500" cy="4803775"/>
          </a:xfrm>
          <a:prstGeom prst="rect">
            <a:avLst/>
          </a:prstGeom>
          <a:solidFill>
            <a:srgbClr val="EDEFF3"/>
          </a:solidFill>
          <a:ln w="11906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1082675" y="1193800"/>
            <a:ext cx="7429500" cy="4803775"/>
          </a:xfrm>
          <a:prstGeom prst="rect">
            <a:avLst/>
          </a:prstGeom>
          <a:solidFill>
            <a:srgbClr val="EBEEF2"/>
          </a:solidFill>
          <a:ln w="1000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1082675" y="1193800"/>
            <a:ext cx="7429500" cy="4803775"/>
          </a:xfrm>
          <a:prstGeom prst="rect">
            <a:avLst/>
          </a:prstGeom>
          <a:solidFill>
            <a:srgbClr val="EAECF1"/>
          </a:solidFill>
          <a:ln w="7937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1082675" y="1193800"/>
            <a:ext cx="7429500" cy="4803775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1082675" y="1193800"/>
            <a:ext cx="7429500" cy="4803775"/>
          </a:xfrm>
          <a:prstGeom prst="rect">
            <a:avLst/>
          </a:prstGeom>
          <a:solidFill>
            <a:srgbClr val="E7EAEF"/>
          </a:solidFill>
          <a:ln w="39688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1082675" y="1193800"/>
            <a:ext cx="7429500" cy="4803775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4" name="Rectangle 16"/>
          <p:cNvSpPr>
            <a:spLocks noChangeArrowheads="1"/>
          </p:cNvSpPr>
          <p:nvPr/>
        </p:nvSpPr>
        <p:spPr bwMode="auto">
          <a:xfrm>
            <a:off x="982663" y="1111250"/>
            <a:ext cx="7429500" cy="47831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5" name="Freeform 17"/>
          <p:cNvSpPr>
            <a:spLocks/>
          </p:cNvSpPr>
          <p:nvPr/>
        </p:nvSpPr>
        <p:spPr bwMode="auto">
          <a:xfrm>
            <a:off x="982663" y="1111250"/>
            <a:ext cx="7429500" cy="4783138"/>
          </a:xfrm>
          <a:custGeom>
            <a:avLst/>
            <a:gdLst>
              <a:gd name="T0" fmla="*/ 0 w 4680"/>
              <a:gd name="T1" fmla="*/ 0 h 3013"/>
              <a:gd name="T2" fmla="*/ 0 w 4680"/>
              <a:gd name="T3" fmla="*/ 3013 h 3013"/>
              <a:gd name="T4" fmla="*/ 4680 w 4680"/>
              <a:gd name="T5" fmla="*/ 3013 h 30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680" h="3013">
                <a:moveTo>
                  <a:pt x="0" y="0"/>
                </a:moveTo>
                <a:lnTo>
                  <a:pt x="0" y="3013"/>
                </a:lnTo>
                <a:lnTo>
                  <a:pt x="4680" y="3013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3986" name="Group 18"/>
          <p:cNvGrpSpPr>
            <a:grpSpLocks/>
          </p:cNvGrpSpPr>
          <p:nvPr/>
        </p:nvGrpSpPr>
        <p:grpSpPr bwMode="auto">
          <a:xfrm>
            <a:off x="2974975" y="2492375"/>
            <a:ext cx="4462463" cy="2524125"/>
            <a:chOff x="1874" y="1570"/>
            <a:chExt cx="2811" cy="1590"/>
          </a:xfrm>
        </p:grpSpPr>
        <p:sp>
          <p:nvSpPr>
            <p:cNvPr id="83987" name="Line 19"/>
            <p:cNvSpPr>
              <a:spLocks noChangeShapeType="1"/>
            </p:cNvSpPr>
            <p:nvPr/>
          </p:nvSpPr>
          <p:spPr bwMode="auto">
            <a:xfrm>
              <a:off x="1874" y="1570"/>
              <a:ext cx="2195" cy="1468"/>
            </a:xfrm>
            <a:prstGeom prst="line">
              <a:avLst/>
            </a:prstGeom>
            <a:noFill/>
            <a:ln w="60325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8" name="Rectangle 20"/>
            <p:cNvSpPr>
              <a:spLocks noChangeArrowheads="1"/>
            </p:cNvSpPr>
            <p:nvPr/>
          </p:nvSpPr>
          <p:spPr bwMode="auto">
            <a:xfrm>
              <a:off x="4105" y="2963"/>
              <a:ext cx="58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/>
            </a:p>
          </p:txBody>
        </p:sp>
      </p:grpSp>
      <p:sp>
        <p:nvSpPr>
          <p:cNvPr id="83989" name="Rectangle 21"/>
          <p:cNvSpPr>
            <a:spLocks noChangeArrowheads="1"/>
          </p:cNvSpPr>
          <p:nvPr/>
        </p:nvSpPr>
        <p:spPr bwMode="auto">
          <a:xfrm>
            <a:off x="7516813" y="5935663"/>
            <a:ext cx="10001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grpSp>
        <p:nvGrpSpPr>
          <p:cNvPr id="83990" name="Group 22"/>
          <p:cNvGrpSpPr>
            <a:grpSpLocks/>
          </p:cNvGrpSpPr>
          <p:nvPr/>
        </p:nvGrpSpPr>
        <p:grpSpPr bwMode="auto">
          <a:xfrm>
            <a:off x="1023938" y="6265863"/>
            <a:ext cx="3444875" cy="457200"/>
            <a:chOff x="645" y="3947"/>
            <a:chExt cx="2170" cy="288"/>
          </a:xfrm>
        </p:grpSpPr>
        <p:sp>
          <p:nvSpPr>
            <p:cNvPr id="83991" name="Freeform 23"/>
            <p:cNvSpPr>
              <a:spLocks/>
            </p:cNvSpPr>
            <p:nvPr/>
          </p:nvSpPr>
          <p:spPr bwMode="auto">
            <a:xfrm>
              <a:off x="645" y="3947"/>
              <a:ext cx="2170" cy="104"/>
            </a:xfrm>
            <a:custGeom>
              <a:avLst/>
              <a:gdLst>
                <a:gd name="T0" fmla="*/ 0 w 173"/>
                <a:gd name="T1" fmla="*/ 0 h 8"/>
                <a:gd name="T2" fmla="*/ 6 w 173"/>
                <a:gd name="T3" fmla="*/ 4 h 8"/>
                <a:gd name="T4" fmla="*/ 83 w 173"/>
                <a:gd name="T5" fmla="*/ 4 h 8"/>
                <a:gd name="T6" fmla="*/ 87 w 173"/>
                <a:gd name="T7" fmla="*/ 8 h 8"/>
                <a:gd name="T8" fmla="*/ 91 w 173"/>
                <a:gd name="T9" fmla="*/ 4 h 8"/>
                <a:gd name="T10" fmla="*/ 167 w 173"/>
                <a:gd name="T11" fmla="*/ 4 h 8"/>
                <a:gd name="T12" fmla="*/ 173 w 173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3" h="8">
                  <a:moveTo>
                    <a:pt x="0" y="0"/>
                  </a:moveTo>
                  <a:cubicBezTo>
                    <a:pt x="0" y="2"/>
                    <a:pt x="3" y="4"/>
                    <a:pt x="6" y="4"/>
                  </a:cubicBezTo>
                  <a:cubicBezTo>
                    <a:pt x="83" y="4"/>
                    <a:pt x="83" y="4"/>
                    <a:pt x="83" y="4"/>
                  </a:cubicBezTo>
                  <a:cubicBezTo>
                    <a:pt x="85" y="4"/>
                    <a:pt x="87" y="5"/>
                    <a:pt x="87" y="8"/>
                  </a:cubicBezTo>
                  <a:cubicBezTo>
                    <a:pt x="87" y="5"/>
                    <a:pt x="88" y="4"/>
                    <a:pt x="91" y="4"/>
                  </a:cubicBezTo>
                  <a:cubicBezTo>
                    <a:pt x="167" y="4"/>
                    <a:pt x="167" y="4"/>
                    <a:pt x="167" y="4"/>
                  </a:cubicBezTo>
                  <a:cubicBezTo>
                    <a:pt x="170" y="4"/>
                    <a:pt x="173" y="2"/>
                    <a:pt x="173" y="0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2" name="Rectangle 24"/>
            <p:cNvSpPr>
              <a:spLocks noChangeArrowheads="1"/>
            </p:cNvSpPr>
            <p:nvPr/>
          </p:nvSpPr>
          <p:spPr bwMode="auto">
            <a:xfrm>
              <a:off x="1676" y="4034"/>
              <a:ext cx="170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Arial" charset="0"/>
                </a:rPr>
                <a:t>Q</a:t>
              </a:r>
              <a:endParaRPr lang="en-US"/>
            </a:p>
          </p:txBody>
        </p:sp>
      </p:grpSp>
      <p:grpSp>
        <p:nvGrpSpPr>
          <p:cNvPr id="83993" name="Group 25"/>
          <p:cNvGrpSpPr>
            <a:grpSpLocks/>
          </p:cNvGrpSpPr>
          <p:nvPr/>
        </p:nvGrpSpPr>
        <p:grpSpPr bwMode="auto">
          <a:xfrm>
            <a:off x="587375" y="3524250"/>
            <a:ext cx="336550" cy="2370138"/>
            <a:chOff x="370" y="2220"/>
            <a:chExt cx="212" cy="1493"/>
          </a:xfrm>
        </p:grpSpPr>
        <p:sp>
          <p:nvSpPr>
            <p:cNvPr id="83994" name="Freeform 26"/>
            <p:cNvSpPr>
              <a:spLocks/>
            </p:cNvSpPr>
            <p:nvPr/>
          </p:nvSpPr>
          <p:spPr bwMode="auto">
            <a:xfrm>
              <a:off x="481" y="2220"/>
              <a:ext cx="101" cy="1493"/>
            </a:xfrm>
            <a:custGeom>
              <a:avLst/>
              <a:gdLst>
                <a:gd name="T0" fmla="*/ 8 w 8"/>
                <a:gd name="T1" fmla="*/ 0 h 115"/>
                <a:gd name="T2" fmla="*/ 4 w 8"/>
                <a:gd name="T3" fmla="*/ 5 h 115"/>
                <a:gd name="T4" fmla="*/ 4 w 8"/>
                <a:gd name="T5" fmla="*/ 53 h 115"/>
                <a:gd name="T6" fmla="*/ 0 w 8"/>
                <a:gd name="T7" fmla="*/ 57 h 115"/>
                <a:gd name="T8" fmla="*/ 4 w 8"/>
                <a:gd name="T9" fmla="*/ 61 h 115"/>
                <a:gd name="T10" fmla="*/ 4 w 8"/>
                <a:gd name="T11" fmla="*/ 109 h 115"/>
                <a:gd name="T12" fmla="*/ 8 w 8"/>
                <a:gd name="T13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115">
                  <a:moveTo>
                    <a:pt x="8" y="0"/>
                  </a:moveTo>
                  <a:cubicBezTo>
                    <a:pt x="6" y="0"/>
                    <a:pt x="4" y="3"/>
                    <a:pt x="4" y="5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4" y="56"/>
                    <a:pt x="3" y="57"/>
                    <a:pt x="0" y="57"/>
                  </a:cubicBezTo>
                  <a:cubicBezTo>
                    <a:pt x="3" y="57"/>
                    <a:pt x="4" y="59"/>
                    <a:pt x="4" y="61"/>
                  </a:cubicBezTo>
                  <a:cubicBezTo>
                    <a:pt x="4" y="109"/>
                    <a:pt x="4" y="109"/>
                    <a:pt x="4" y="109"/>
                  </a:cubicBezTo>
                  <a:cubicBezTo>
                    <a:pt x="4" y="112"/>
                    <a:pt x="6" y="115"/>
                    <a:pt x="8" y="115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5" name="Rectangle 27"/>
            <p:cNvSpPr>
              <a:spLocks noChangeArrowheads="1"/>
            </p:cNvSpPr>
            <p:nvPr/>
          </p:nvSpPr>
          <p:spPr bwMode="auto">
            <a:xfrm>
              <a:off x="370" y="2869"/>
              <a:ext cx="15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Arial" charset="0"/>
                </a:rPr>
                <a:t>P</a:t>
              </a:r>
              <a:endParaRPr lang="en-US"/>
            </a:p>
          </p:txBody>
        </p:sp>
      </p:grpSp>
      <p:sp>
        <p:nvSpPr>
          <p:cNvPr id="83996" name="Rectangle 28"/>
          <p:cNvSpPr>
            <a:spLocks noChangeArrowheads="1"/>
          </p:cNvSpPr>
          <p:nvPr/>
        </p:nvSpPr>
        <p:spPr bwMode="auto">
          <a:xfrm>
            <a:off x="792163" y="5942013"/>
            <a:ext cx="22383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83997" name="Rectangle 29"/>
          <p:cNvSpPr>
            <a:spLocks noChangeArrowheads="1"/>
          </p:cNvSpPr>
          <p:nvPr/>
        </p:nvSpPr>
        <p:spPr bwMode="auto">
          <a:xfrm>
            <a:off x="396875" y="1087438"/>
            <a:ext cx="658813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grpSp>
        <p:nvGrpSpPr>
          <p:cNvPr id="83998" name="Group 30"/>
          <p:cNvGrpSpPr>
            <a:grpSpLocks/>
          </p:cNvGrpSpPr>
          <p:nvPr/>
        </p:nvGrpSpPr>
        <p:grpSpPr bwMode="auto">
          <a:xfrm>
            <a:off x="982663" y="3524250"/>
            <a:ext cx="3525837" cy="2370138"/>
            <a:chOff x="619" y="2220"/>
            <a:chExt cx="2221" cy="1493"/>
          </a:xfrm>
        </p:grpSpPr>
        <p:sp>
          <p:nvSpPr>
            <p:cNvPr id="83999" name="Rectangle 31"/>
            <p:cNvSpPr>
              <a:spLocks noChangeArrowheads="1"/>
            </p:cNvSpPr>
            <p:nvPr/>
          </p:nvSpPr>
          <p:spPr bwMode="auto">
            <a:xfrm>
              <a:off x="619" y="2220"/>
              <a:ext cx="2221" cy="1493"/>
            </a:xfrm>
            <a:prstGeom prst="rect">
              <a:avLst/>
            </a:prstGeom>
            <a:solidFill>
              <a:srgbClr val="EFE9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00" name="Rectangle 32"/>
            <p:cNvSpPr>
              <a:spLocks noChangeArrowheads="1"/>
            </p:cNvSpPr>
            <p:nvPr/>
          </p:nvSpPr>
          <p:spPr bwMode="auto">
            <a:xfrm>
              <a:off x="1331" y="2775"/>
              <a:ext cx="84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700" i="1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 × </a:t>
              </a:r>
              <a:r>
                <a:rPr lang="en-US" sz="1700" i="1">
                  <a:solidFill>
                    <a:srgbClr val="000000"/>
                  </a:solidFill>
                  <a:latin typeface="Arial" charset="0"/>
                </a:rPr>
                <a:t>Q</a:t>
              </a:r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 = $400</a:t>
              </a:r>
              <a:endParaRPr lang="en-US"/>
            </a:p>
          </p:txBody>
        </p:sp>
        <p:sp>
          <p:nvSpPr>
            <p:cNvPr id="84001" name="Rectangle 33"/>
            <p:cNvSpPr>
              <a:spLocks noChangeArrowheads="1"/>
            </p:cNvSpPr>
            <p:nvPr/>
          </p:nvSpPr>
          <p:spPr bwMode="auto">
            <a:xfrm>
              <a:off x="1456" y="2946"/>
              <a:ext cx="651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(revenue)</a:t>
              </a:r>
              <a:endParaRPr lang="en-US"/>
            </a:p>
          </p:txBody>
        </p:sp>
      </p:grpSp>
      <p:grpSp>
        <p:nvGrpSpPr>
          <p:cNvPr id="84002" name="Group 34"/>
          <p:cNvGrpSpPr>
            <a:grpSpLocks/>
          </p:cNvGrpSpPr>
          <p:nvPr/>
        </p:nvGrpSpPr>
        <p:grpSpPr bwMode="auto">
          <a:xfrm>
            <a:off x="620713" y="3392488"/>
            <a:ext cx="4171950" cy="2862262"/>
            <a:chOff x="391" y="2137"/>
            <a:chExt cx="2628" cy="1803"/>
          </a:xfrm>
        </p:grpSpPr>
        <p:sp>
          <p:nvSpPr>
            <p:cNvPr id="84003" name="Rectangle 35"/>
            <p:cNvSpPr>
              <a:spLocks noChangeArrowheads="1"/>
            </p:cNvSpPr>
            <p:nvPr/>
          </p:nvSpPr>
          <p:spPr bwMode="auto">
            <a:xfrm>
              <a:off x="391" y="2137"/>
              <a:ext cx="220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$4</a:t>
              </a:r>
              <a:endParaRPr lang="en-US"/>
            </a:p>
          </p:txBody>
        </p:sp>
        <p:sp>
          <p:nvSpPr>
            <p:cNvPr id="84004" name="Rectangle 36"/>
            <p:cNvSpPr>
              <a:spLocks noChangeArrowheads="1"/>
            </p:cNvSpPr>
            <p:nvPr/>
          </p:nvSpPr>
          <p:spPr bwMode="auto">
            <a:xfrm>
              <a:off x="2721" y="3743"/>
              <a:ext cx="29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100</a:t>
              </a:r>
              <a:endParaRPr lang="en-US"/>
            </a:p>
          </p:txBody>
        </p:sp>
        <p:grpSp>
          <p:nvGrpSpPr>
            <p:cNvPr id="84005" name="Group 37"/>
            <p:cNvGrpSpPr>
              <a:grpSpLocks/>
            </p:cNvGrpSpPr>
            <p:nvPr/>
          </p:nvGrpSpPr>
          <p:grpSpPr bwMode="auto">
            <a:xfrm>
              <a:off x="619" y="2181"/>
              <a:ext cx="2271" cy="1532"/>
              <a:chOff x="619" y="2181"/>
              <a:chExt cx="2271" cy="1532"/>
            </a:xfrm>
          </p:grpSpPr>
          <p:sp>
            <p:nvSpPr>
              <p:cNvPr id="84006" name="Freeform 38"/>
              <p:cNvSpPr>
                <a:spLocks/>
              </p:cNvSpPr>
              <p:nvPr/>
            </p:nvSpPr>
            <p:spPr bwMode="auto">
              <a:xfrm>
                <a:off x="619" y="2220"/>
                <a:ext cx="2221" cy="1493"/>
              </a:xfrm>
              <a:custGeom>
                <a:avLst/>
                <a:gdLst>
                  <a:gd name="T0" fmla="*/ 2221 w 2221"/>
                  <a:gd name="T1" fmla="*/ 1493 h 1493"/>
                  <a:gd name="T2" fmla="*/ 2221 w 2221"/>
                  <a:gd name="T3" fmla="*/ 0 h 1493"/>
                  <a:gd name="T4" fmla="*/ 0 w 2221"/>
                  <a:gd name="T5" fmla="*/ 0 h 1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1" h="1493">
                    <a:moveTo>
                      <a:pt x="2221" y="1493"/>
                    </a:moveTo>
                    <a:lnTo>
                      <a:pt x="2221" y="0"/>
                    </a:lnTo>
                    <a:lnTo>
                      <a:pt x="0" y="0"/>
                    </a:lnTo>
                  </a:path>
                </a:pathLst>
              </a:custGeom>
              <a:noFill/>
              <a:ln w="2063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07" name="Oval 39"/>
              <p:cNvSpPr>
                <a:spLocks noChangeArrowheads="1"/>
              </p:cNvSpPr>
              <p:nvPr/>
            </p:nvSpPr>
            <p:spPr bwMode="auto">
              <a:xfrm>
                <a:off x="2802" y="2181"/>
                <a:ext cx="88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034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84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3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3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Elasticity and Total Revenue along a Linear Demand Curve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an inelastic demand curve, an increase in price leads to a decrease in quantity that is proportionately smaller. Thus, </a:t>
            </a:r>
            <a:r>
              <a:rPr lang="en-US" i="1"/>
              <a:t>total revenue increases. </a:t>
            </a:r>
          </a:p>
        </p:txBody>
      </p:sp>
    </p:spTree>
    <p:extLst>
      <p:ext uri="{BB962C8B-B14F-4D97-AF65-F5344CB8AC3E}">
        <p14:creationId xmlns:p14="http://schemas.microsoft.com/office/powerpoint/2010/main" val="40359764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400">
                <a:solidFill>
                  <a:schemeClr val="bg1"/>
                </a:solidFill>
              </a:rPr>
              <a:t>Figure 3 How Total Revenue Changes When Price Changes: Inelastic Demand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561975" y="1865313"/>
            <a:ext cx="3738563" cy="3421062"/>
          </a:xfrm>
          <a:prstGeom prst="rect">
            <a:avLst/>
          </a:prstGeom>
          <a:solidFill>
            <a:srgbClr val="F3F6F9"/>
          </a:solidFill>
          <a:ln w="1619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5165725" y="1865313"/>
            <a:ext cx="3738563" cy="3421062"/>
          </a:xfrm>
          <a:prstGeom prst="rect">
            <a:avLst/>
          </a:prstGeom>
          <a:solidFill>
            <a:srgbClr val="F3F6F9"/>
          </a:solidFill>
          <a:ln w="1619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561975" y="1865313"/>
            <a:ext cx="3738563" cy="3421062"/>
          </a:xfrm>
          <a:prstGeom prst="rect">
            <a:avLst/>
          </a:prstGeom>
          <a:solidFill>
            <a:srgbClr val="F2F4F8"/>
          </a:solidFill>
          <a:ln w="14605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5165725" y="1865313"/>
            <a:ext cx="3738563" cy="3421062"/>
          </a:xfrm>
          <a:prstGeom prst="rect">
            <a:avLst/>
          </a:prstGeom>
          <a:solidFill>
            <a:srgbClr val="F2F4F8"/>
          </a:solidFill>
          <a:ln w="14605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561975" y="1865313"/>
            <a:ext cx="3738563" cy="3421062"/>
          </a:xfrm>
          <a:prstGeom prst="rect">
            <a:avLst/>
          </a:prstGeom>
          <a:solidFill>
            <a:srgbClr val="F1F4F7"/>
          </a:solidFill>
          <a:ln w="1317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5165725" y="1865313"/>
            <a:ext cx="3738563" cy="3421062"/>
          </a:xfrm>
          <a:prstGeom prst="rect">
            <a:avLst/>
          </a:prstGeom>
          <a:solidFill>
            <a:srgbClr val="F1F4F7"/>
          </a:solidFill>
          <a:ln w="1317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561975" y="1865313"/>
            <a:ext cx="3738563" cy="3421062"/>
          </a:xfrm>
          <a:prstGeom prst="rect">
            <a:avLst/>
          </a:prstGeom>
          <a:solidFill>
            <a:srgbClr val="F0F2F5"/>
          </a:solidFill>
          <a:ln w="1174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5165725" y="1865313"/>
            <a:ext cx="3738563" cy="3421062"/>
          </a:xfrm>
          <a:prstGeom prst="rect">
            <a:avLst/>
          </a:prstGeom>
          <a:solidFill>
            <a:srgbClr val="F0F2F5"/>
          </a:solidFill>
          <a:ln w="1174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561975" y="1865313"/>
            <a:ext cx="3738563" cy="3421062"/>
          </a:xfrm>
          <a:prstGeom prst="rect">
            <a:avLst/>
          </a:prstGeom>
          <a:solidFill>
            <a:srgbClr val="EEF1F4"/>
          </a:solidFill>
          <a:ln w="1031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5165725" y="1865313"/>
            <a:ext cx="3738563" cy="3421062"/>
          </a:xfrm>
          <a:prstGeom prst="rect">
            <a:avLst/>
          </a:prstGeom>
          <a:solidFill>
            <a:srgbClr val="EEF1F4"/>
          </a:solidFill>
          <a:ln w="1031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561975" y="1865313"/>
            <a:ext cx="3738563" cy="3421062"/>
          </a:xfrm>
          <a:prstGeom prst="rect">
            <a:avLst/>
          </a:prstGeom>
          <a:solidFill>
            <a:srgbClr val="EDEFF3"/>
          </a:solidFill>
          <a:ln w="873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5165725" y="1865313"/>
            <a:ext cx="3738563" cy="3421062"/>
          </a:xfrm>
          <a:prstGeom prst="rect">
            <a:avLst/>
          </a:prstGeom>
          <a:solidFill>
            <a:srgbClr val="EDEFF3"/>
          </a:solidFill>
          <a:ln w="87313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1" name="Rectangle 17"/>
          <p:cNvSpPr>
            <a:spLocks noChangeArrowheads="1"/>
          </p:cNvSpPr>
          <p:nvPr/>
        </p:nvSpPr>
        <p:spPr bwMode="auto">
          <a:xfrm>
            <a:off x="561975" y="1865313"/>
            <a:ext cx="3738563" cy="3421062"/>
          </a:xfrm>
          <a:prstGeom prst="rect">
            <a:avLst/>
          </a:prstGeom>
          <a:solidFill>
            <a:srgbClr val="EBEEF2"/>
          </a:solidFill>
          <a:ln w="7302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2" name="Rectangle 18"/>
          <p:cNvSpPr>
            <a:spLocks noChangeArrowheads="1"/>
          </p:cNvSpPr>
          <p:nvPr/>
        </p:nvSpPr>
        <p:spPr bwMode="auto">
          <a:xfrm>
            <a:off x="5165725" y="1865313"/>
            <a:ext cx="3738563" cy="3421062"/>
          </a:xfrm>
          <a:prstGeom prst="rect">
            <a:avLst/>
          </a:prstGeom>
          <a:solidFill>
            <a:srgbClr val="EBEEF2"/>
          </a:solidFill>
          <a:ln w="7302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561975" y="1865313"/>
            <a:ext cx="3738563" cy="3421062"/>
          </a:xfrm>
          <a:prstGeom prst="rect">
            <a:avLst/>
          </a:prstGeom>
          <a:solidFill>
            <a:srgbClr val="EAECF1"/>
          </a:solidFill>
          <a:ln w="587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4" name="Rectangle 20"/>
          <p:cNvSpPr>
            <a:spLocks noChangeArrowheads="1"/>
          </p:cNvSpPr>
          <p:nvPr/>
        </p:nvSpPr>
        <p:spPr bwMode="auto">
          <a:xfrm>
            <a:off x="5165725" y="1865313"/>
            <a:ext cx="3738563" cy="3421062"/>
          </a:xfrm>
          <a:prstGeom prst="rect">
            <a:avLst/>
          </a:prstGeom>
          <a:solidFill>
            <a:srgbClr val="EAECF1"/>
          </a:solidFill>
          <a:ln w="5873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561975" y="1865313"/>
            <a:ext cx="3738563" cy="3421062"/>
          </a:xfrm>
          <a:prstGeom prst="rect">
            <a:avLst/>
          </a:prstGeom>
          <a:solidFill>
            <a:srgbClr val="E9EBF0"/>
          </a:solidFill>
          <a:ln w="444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6" name="Rectangle 22"/>
          <p:cNvSpPr>
            <a:spLocks noChangeArrowheads="1"/>
          </p:cNvSpPr>
          <p:nvPr/>
        </p:nvSpPr>
        <p:spPr bwMode="auto">
          <a:xfrm>
            <a:off x="5165725" y="1865313"/>
            <a:ext cx="3738563" cy="3421062"/>
          </a:xfrm>
          <a:prstGeom prst="rect">
            <a:avLst/>
          </a:prstGeom>
          <a:solidFill>
            <a:srgbClr val="E9EBF0"/>
          </a:solidFill>
          <a:ln w="444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7" name="Rectangle 23"/>
          <p:cNvSpPr>
            <a:spLocks noChangeArrowheads="1"/>
          </p:cNvSpPr>
          <p:nvPr/>
        </p:nvSpPr>
        <p:spPr bwMode="auto">
          <a:xfrm>
            <a:off x="561975" y="1865313"/>
            <a:ext cx="3738563" cy="3421062"/>
          </a:xfrm>
          <a:prstGeom prst="rect">
            <a:avLst/>
          </a:prstGeom>
          <a:solidFill>
            <a:srgbClr val="E7EAEF"/>
          </a:solidFill>
          <a:ln w="285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8" name="Rectangle 24"/>
          <p:cNvSpPr>
            <a:spLocks noChangeArrowheads="1"/>
          </p:cNvSpPr>
          <p:nvPr/>
        </p:nvSpPr>
        <p:spPr bwMode="auto">
          <a:xfrm>
            <a:off x="5165725" y="1865313"/>
            <a:ext cx="3738563" cy="3421062"/>
          </a:xfrm>
          <a:prstGeom prst="rect">
            <a:avLst/>
          </a:prstGeom>
          <a:solidFill>
            <a:srgbClr val="E7EAEF"/>
          </a:solidFill>
          <a:ln w="285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561975" y="1865313"/>
            <a:ext cx="3738563" cy="3421062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0" name="Rectangle 26"/>
          <p:cNvSpPr>
            <a:spLocks noChangeArrowheads="1"/>
          </p:cNvSpPr>
          <p:nvPr/>
        </p:nvSpPr>
        <p:spPr bwMode="auto">
          <a:xfrm>
            <a:off x="5165725" y="1865313"/>
            <a:ext cx="3738563" cy="3421062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1" name="Rectangle 27"/>
          <p:cNvSpPr>
            <a:spLocks noChangeArrowheads="1"/>
          </p:cNvSpPr>
          <p:nvPr/>
        </p:nvSpPr>
        <p:spPr bwMode="auto">
          <a:xfrm>
            <a:off x="487363" y="1806575"/>
            <a:ext cx="3754437" cy="34051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72" name="Rectangle 28"/>
          <p:cNvSpPr>
            <a:spLocks noChangeArrowheads="1"/>
          </p:cNvSpPr>
          <p:nvPr/>
        </p:nvSpPr>
        <p:spPr bwMode="auto">
          <a:xfrm>
            <a:off x="5106988" y="1806575"/>
            <a:ext cx="3738562" cy="34051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2973" name="Group 29"/>
          <p:cNvGrpSpPr>
            <a:grpSpLocks/>
          </p:cNvGrpSpPr>
          <p:nvPr/>
        </p:nvGrpSpPr>
        <p:grpSpPr bwMode="auto">
          <a:xfrm>
            <a:off x="2320925" y="2306638"/>
            <a:ext cx="1616075" cy="2905125"/>
            <a:chOff x="1462" y="1453"/>
            <a:chExt cx="1018" cy="1830"/>
          </a:xfrm>
        </p:grpSpPr>
        <p:sp>
          <p:nvSpPr>
            <p:cNvPr id="82974" name="Line 30"/>
            <p:cNvSpPr>
              <a:spLocks noChangeShapeType="1"/>
            </p:cNvSpPr>
            <p:nvPr/>
          </p:nvSpPr>
          <p:spPr bwMode="auto">
            <a:xfrm>
              <a:off x="1462" y="1453"/>
              <a:ext cx="564" cy="1830"/>
            </a:xfrm>
            <a:prstGeom prst="line">
              <a:avLst/>
            </a:prstGeom>
            <a:noFill/>
            <a:ln w="4445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75" name="Rectangle 31"/>
            <p:cNvSpPr>
              <a:spLocks noChangeArrowheads="1"/>
            </p:cNvSpPr>
            <p:nvPr/>
          </p:nvSpPr>
          <p:spPr bwMode="auto">
            <a:xfrm>
              <a:off x="2050" y="3044"/>
              <a:ext cx="43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/>
            </a:p>
          </p:txBody>
        </p:sp>
      </p:grpSp>
      <p:sp>
        <p:nvSpPr>
          <p:cNvPr id="82976" name="Rectangle 32"/>
          <p:cNvSpPr>
            <a:spLocks noChangeArrowheads="1"/>
          </p:cNvSpPr>
          <p:nvPr/>
        </p:nvSpPr>
        <p:spPr bwMode="auto">
          <a:xfrm>
            <a:off x="3635375" y="5248275"/>
            <a:ext cx="739775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82977" name="Rectangle 33"/>
          <p:cNvSpPr>
            <a:spLocks noChangeArrowheads="1"/>
          </p:cNvSpPr>
          <p:nvPr/>
        </p:nvSpPr>
        <p:spPr bwMode="auto">
          <a:xfrm>
            <a:off x="381000" y="5253038"/>
            <a:ext cx="165100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82978" name="Rectangle 34"/>
          <p:cNvSpPr>
            <a:spLocks noChangeArrowheads="1"/>
          </p:cNvSpPr>
          <p:nvPr/>
        </p:nvSpPr>
        <p:spPr bwMode="auto">
          <a:xfrm>
            <a:off x="88900" y="1771650"/>
            <a:ext cx="487363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grpSp>
        <p:nvGrpSpPr>
          <p:cNvPr id="82979" name="Group 35"/>
          <p:cNvGrpSpPr>
            <a:grpSpLocks/>
          </p:cNvGrpSpPr>
          <p:nvPr/>
        </p:nvGrpSpPr>
        <p:grpSpPr bwMode="auto">
          <a:xfrm>
            <a:off x="487363" y="4802188"/>
            <a:ext cx="2611437" cy="409575"/>
            <a:chOff x="307" y="3025"/>
            <a:chExt cx="1645" cy="258"/>
          </a:xfrm>
        </p:grpSpPr>
        <p:sp>
          <p:nvSpPr>
            <p:cNvPr id="82980" name="Rectangle 36"/>
            <p:cNvSpPr>
              <a:spLocks noChangeArrowheads="1"/>
            </p:cNvSpPr>
            <p:nvPr/>
          </p:nvSpPr>
          <p:spPr bwMode="auto">
            <a:xfrm>
              <a:off x="307" y="3025"/>
              <a:ext cx="1645" cy="258"/>
            </a:xfrm>
            <a:prstGeom prst="rect">
              <a:avLst/>
            </a:prstGeom>
            <a:solidFill>
              <a:srgbClr val="EFE9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1" name="Rectangle 37"/>
            <p:cNvSpPr>
              <a:spLocks noChangeArrowheads="1"/>
            </p:cNvSpPr>
            <p:nvPr/>
          </p:nvSpPr>
          <p:spPr bwMode="auto">
            <a:xfrm>
              <a:off x="780" y="3084"/>
              <a:ext cx="75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Revenue =  $100 </a:t>
              </a:r>
            </a:p>
          </p:txBody>
        </p:sp>
      </p:grpSp>
      <p:sp>
        <p:nvSpPr>
          <p:cNvPr id="82982" name="Rectangle 38"/>
          <p:cNvSpPr>
            <a:spLocks noChangeArrowheads="1"/>
          </p:cNvSpPr>
          <p:nvPr/>
        </p:nvSpPr>
        <p:spPr bwMode="auto">
          <a:xfrm>
            <a:off x="8218488" y="5248275"/>
            <a:ext cx="739775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82983" name="Rectangle 39"/>
          <p:cNvSpPr>
            <a:spLocks noChangeArrowheads="1"/>
          </p:cNvSpPr>
          <p:nvPr/>
        </p:nvSpPr>
        <p:spPr bwMode="auto">
          <a:xfrm>
            <a:off x="4970463" y="5253038"/>
            <a:ext cx="165100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82984" name="Rectangle 40"/>
          <p:cNvSpPr>
            <a:spLocks noChangeArrowheads="1"/>
          </p:cNvSpPr>
          <p:nvPr/>
        </p:nvSpPr>
        <p:spPr bwMode="auto">
          <a:xfrm>
            <a:off x="4676775" y="1771650"/>
            <a:ext cx="487363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grpSp>
        <p:nvGrpSpPr>
          <p:cNvPr id="82985" name="Group 41"/>
          <p:cNvGrpSpPr>
            <a:grpSpLocks/>
          </p:cNvGrpSpPr>
          <p:nvPr/>
        </p:nvGrpSpPr>
        <p:grpSpPr bwMode="auto">
          <a:xfrm>
            <a:off x="5106988" y="3949700"/>
            <a:ext cx="2066925" cy="1262063"/>
            <a:chOff x="3217" y="2488"/>
            <a:chExt cx="1302" cy="795"/>
          </a:xfrm>
        </p:grpSpPr>
        <p:sp>
          <p:nvSpPr>
            <p:cNvPr id="82986" name="Rectangle 42"/>
            <p:cNvSpPr>
              <a:spLocks noChangeArrowheads="1"/>
            </p:cNvSpPr>
            <p:nvPr/>
          </p:nvSpPr>
          <p:spPr bwMode="auto">
            <a:xfrm>
              <a:off x="3217" y="2488"/>
              <a:ext cx="1302" cy="795"/>
            </a:xfrm>
            <a:prstGeom prst="rect">
              <a:avLst/>
            </a:prstGeom>
            <a:solidFill>
              <a:srgbClr val="EFE9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87" name="Rectangle 43"/>
            <p:cNvSpPr>
              <a:spLocks noChangeArrowheads="1"/>
            </p:cNvSpPr>
            <p:nvPr/>
          </p:nvSpPr>
          <p:spPr bwMode="auto">
            <a:xfrm>
              <a:off x="3508" y="2796"/>
              <a:ext cx="73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Revenue = $240 </a:t>
              </a:r>
              <a:endParaRPr lang="en-US"/>
            </a:p>
          </p:txBody>
        </p:sp>
      </p:grpSp>
      <p:grpSp>
        <p:nvGrpSpPr>
          <p:cNvPr id="82988" name="Group 44"/>
          <p:cNvGrpSpPr>
            <a:grpSpLocks/>
          </p:cNvGrpSpPr>
          <p:nvPr/>
        </p:nvGrpSpPr>
        <p:grpSpPr bwMode="auto">
          <a:xfrm>
            <a:off x="6646863" y="2276475"/>
            <a:ext cx="1635125" cy="2935288"/>
            <a:chOff x="4187" y="1434"/>
            <a:chExt cx="1030" cy="1849"/>
          </a:xfrm>
        </p:grpSpPr>
        <p:sp>
          <p:nvSpPr>
            <p:cNvPr id="82989" name="Line 45"/>
            <p:cNvSpPr>
              <a:spLocks noChangeShapeType="1"/>
            </p:cNvSpPr>
            <p:nvPr/>
          </p:nvSpPr>
          <p:spPr bwMode="auto">
            <a:xfrm>
              <a:off x="4187" y="1434"/>
              <a:ext cx="582" cy="1849"/>
            </a:xfrm>
            <a:prstGeom prst="line">
              <a:avLst/>
            </a:prstGeom>
            <a:noFill/>
            <a:ln w="4445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90" name="Rectangle 46"/>
            <p:cNvSpPr>
              <a:spLocks noChangeArrowheads="1"/>
            </p:cNvSpPr>
            <p:nvPr/>
          </p:nvSpPr>
          <p:spPr bwMode="auto">
            <a:xfrm>
              <a:off x="4787" y="3044"/>
              <a:ext cx="43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/>
            </a:p>
          </p:txBody>
        </p:sp>
      </p:grpSp>
      <p:grpSp>
        <p:nvGrpSpPr>
          <p:cNvPr id="82991" name="Group 47"/>
          <p:cNvGrpSpPr>
            <a:grpSpLocks/>
          </p:cNvGrpSpPr>
          <p:nvPr/>
        </p:nvGrpSpPr>
        <p:grpSpPr bwMode="auto">
          <a:xfrm>
            <a:off x="293688" y="4686300"/>
            <a:ext cx="2925762" cy="749300"/>
            <a:chOff x="185" y="2952"/>
            <a:chExt cx="1843" cy="472"/>
          </a:xfrm>
        </p:grpSpPr>
        <p:sp>
          <p:nvSpPr>
            <p:cNvPr id="82992" name="Rectangle 48"/>
            <p:cNvSpPr>
              <a:spLocks noChangeArrowheads="1"/>
            </p:cNvSpPr>
            <p:nvPr/>
          </p:nvSpPr>
          <p:spPr bwMode="auto">
            <a:xfrm>
              <a:off x="185" y="2952"/>
              <a:ext cx="163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$1</a:t>
              </a:r>
              <a:endParaRPr lang="en-US"/>
            </a:p>
          </p:txBody>
        </p:sp>
        <p:sp>
          <p:nvSpPr>
            <p:cNvPr id="82993" name="Rectangle 49"/>
            <p:cNvSpPr>
              <a:spLocks noChangeArrowheads="1"/>
            </p:cNvSpPr>
            <p:nvPr/>
          </p:nvSpPr>
          <p:spPr bwMode="auto">
            <a:xfrm>
              <a:off x="1869" y="3309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100</a:t>
              </a:r>
              <a:endParaRPr lang="en-US"/>
            </a:p>
          </p:txBody>
        </p:sp>
        <p:grpSp>
          <p:nvGrpSpPr>
            <p:cNvPr id="82994" name="Group 50"/>
            <p:cNvGrpSpPr>
              <a:grpSpLocks/>
            </p:cNvGrpSpPr>
            <p:nvPr/>
          </p:nvGrpSpPr>
          <p:grpSpPr bwMode="auto">
            <a:xfrm>
              <a:off x="307" y="2988"/>
              <a:ext cx="1672" cy="295"/>
              <a:chOff x="307" y="2988"/>
              <a:chExt cx="1672" cy="295"/>
            </a:xfrm>
          </p:grpSpPr>
          <p:sp>
            <p:nvSpPr>
              <p:cNvPr id="82995" name="Freeform 51"/>
              <p:cNvSpPr>
                <a:spLocks/>
              </p:cNvSpPr>
              <p:nvPr/>
            </p:nvSpPr>
            <p:spPr bwMode="auto">
              <a:xfrm>
                <a:off x="307" y="3025"/>
                <a:ext cx="1645" cy="258"/>
              </a:xfrm>
              <a:custGeom>
                <a:avLst/>
                <a:gdLst>
                  <a:gd name="T0" fmla="*/ 1645 w 1645"/>
                  <a:gd name="T1" fmla="*/ 258 h 258"/>
                  <a:gd name="T2" fmla="*/ 1645 w 1645"/>
                  <a:gd name="T3" fmla="*/ 0 h 258"/>
                  <a:gd name="T4" fmla="*/ 0 w 1645"/>
                  <a:gd name="T5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45" h="258">
                    <a:moveTo>
                      <a:pt x="1645" y="258"/>
                    </a:moveTo>
                    <a:lnTo>
                      <a:pt x="1645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96" name="Oval 52"/>
              <p:cNvSpPr>
                <a:spLocks noChangeArrowheads="1"/>
              </p:cNvSpPr>
              <p:nvPr/>
            </p:nvSpPr>
            <p:spPr bwMode="auto">
              <a:xfrm>
                <a:off x="1915" y="2988"/>
                <a:ext cx="64" cy="64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82997" name="Group 53"/>
          <p:cNvGrpSpPr>
            <a:grpSpLocks/>
          </p:cNvGrpSpPr>
          <p:nvPr/>
        </p:nvGrpSpPr>
        <p:grpSpPr bwMode="auto">
          <a:xfrm>
            <a:off x="4886325" y="3843338"/>
            <a:ext cx="2481263" cy="1633537"/>
            <a:chOff x="3078" y="2421"/>
            <a:chExt cx="1563" cy="1029"/>
          </a:xfrm>
        </p:grpSpPr>
        <p:sp>
          <p:nvSpPr>
            <p:cNvPr id="82998" name="Rectangle 54"/>
            <p:cNvSpPr>
              <a:spLocks noChangeArrowheads="1"/>
            </p:cNvSpPr>
            <p:nvPr/>
          </p:nvSpPr>
          <p:spPr bwMode="auto">
            <a:xfrm>
              <a:off x="3078" y="2421"/>
              <a:ext cx="163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$3</a:t>
              </a:r>
              <a:endParaRPr lang="en-US"/>
            </a:p>
          </p:txBody>
        </p:sp>
        <p:sp>
          <p:nvSpPr>
            <p:cNvPr id="82999" name="Rectangle 55"/>
            <p:cNvSpPr>
              <a:spLocks noChangeArrowheads="1"/>
            </p:cNvSpPr>
            <p:nvPr/>
          </p:nvSpPr>
          <p:spPr bwMode="auto">
            <a:xfrm>
              <a:off x="4478" y="3309"/>
              <a:ext cx="163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80</a:t>
              </a:r>
              <a:endParaRPr lang="en-US"/>
            </a:p>
          </p:txBody>
        </p:sp>
        <p:grpSp>
          <p:nvGrpSpPr>
            <p:cNvPr id="83000" name="Group 56"/>
            <p:cNvGrpSpPr>
              <a:grpSpLocks/>
            </p:cNvGrpSpPr>
            <p:nvPr/>
          </p:nvGrpSpPr>
          <p:grpSpPr bwMode="auto">
            <a:xfrm>
              <a:off x="3217" y="2460"/>
              <a:ext cx="1339" cy="823"/>
              <a:chOff x="3217" y="2460"/>
              <a:chExt cx="1339" cy="823"/>
            </a:xfrm>
          </p:grpSpPr>
          <p:sp>
            <p:nvSpPr>
              <p:cNvPr id="83001" name="Freeform 57"/>
              <p:cNvSpPr>
                <a:spLocks/>
              </p:cNvSpPr>
              <p:nvPr/>
            </p:nvSpPr>
            <p:spPr bwMode="auto">
              <a:xfrm>
                <a:off x="3217" y="2488"/>
                <a:ext cx="1302" cy="795"/>
              </a:xfrm>
              <a:custGeom>
                <a:avLst/>
                <a:gdLst>
                  <a:gd name="T0" fmla="*/ 1302 w 1302"/>
                  <a:gd name="T1" fmla="*/ 795 h 795"/>
                  <a:gd name="T2" fmla="*/ 1302 w 1302"/>
                  <a:gd name="T3" fmla="*/ 0 h 795"/>
                  <a:gd name="T4" fmla="*/ 0 w 1302"/>
                  <a:gd name="T5" fmla="*/ 0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02" h="795">
                    <a:moveTo>
                      <a:pt x="1302" y="795"/>
                    </a:moveTo>
                    <a:lnTo>
                      <a:pt x="1302" y="0"/>
                    </a:lnTo>
                    <a:lnTo>
                      <a:pt x="0" y="0"/>
                    </a:lnTo>
                  </a:path>
                </a:pathLst>
              </a:custGeom>
              <a:noFill/>
              <a:ln w="14288" cap="flat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002" name="Oval 58"/>
              <p:cNvSpPr>
                <a:spLocks noChangeArrowheads="1"/>
              </p:cNvSpPr>
              <p:nvPr/>
            </p:nvSpPr>
            <p:spPr bwMode="auto">
              <a:xfrm>
                <a:off x="4492" y="2460"/>
                <a:ext cx="64" cy="5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3003" name="Freeform 59"/>
          <p:cNvSpPr>
            <a:spLocks/>
          </p:cNvSpPr>
          <p:nvPr/>
        </p:nvSpPr>
        <p:spPr bwMode="auto">
          <a:xfrm>
            <a:off x="487363" y="1806575"/>
            <a:ext cx="3754437" cy="3405188"/>
          </a:xfrm>
          <a:custGeom>
            <a:avLst/>
            <a:gdLst>
              <a:gd name="T0" fmla="*/ 0 w 2365"/>
              <a:gd name="T1" fmla="*/ 0 h 2145"/>
              <a:gd name="T2" fmla="*/ 0 w 2365"/>
              <a:gd name="T3" fmla="*/ 2145 h 2145"/>
              <a:gd name="T4" fmla="*/ 2365 w 2365"/>
              <a:gd name="T5" fmla="*/ 2145 h 2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65" h="2145">
                <a:moveTo>
                  <a:pt x="0" y="0"/>
                </a:moveTo>
                <a:lnTo>
                  <a:pt x="0" y="2145"/>
                </a:lnTo>
                <a:lnTo>
                  <a:pt x="2365" y="2145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4" name="Freeform 60"/>
          <p:cNvSpPr>
            <a:spLocks/>
          </p:cNvSpPr>
          <p:nvPr/>
        </p:nvSpPr>
        <p:spPr bwMode="auto">
          <a:xfrm>
            <a:off x="5106988" y="1806575"/>
            <a:ext cx="3738562" cy="3405188"/>
          </a:xfrm>
          <a:custGeom>
            <a:avLst/>
            <a:gdLst>
              <a:gd name="T0" fmla="*/ 0 w 2355"/>
              <a:gd name="T1" fmla="*/ 0 h 2145"/>
              <a:gd name="T2" fmla="*/ 0 w 2355"/>
              <a:gd name="T3" fmla="*/ 2145 h 2145"/>
              <a:gd name="T4" fmla="*/ 2355 w 2355"/>
              <a:gd name="T5" fmla="*/ 2145 h 2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55" h="2145">
                <a:moveTo>
                  <a:pt x="0" y="0"/>
                </a:moveTo>
                <a:lnTo>
                  <a:pt x="0" y="2145"/>
                </a:lnTo>
                <a:lnTo>
                  <a:pt x="2355" y="2145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005" name="Rectangle 61"/>
          <p:cNvSpPr>
            <a:spLocks noChangeArrowheads="1"/>
          </p:cNvSpPr>
          <p:nvPr/>
        </p:nvSpPr>
        <p:spPr bwMode="auto">
          <a:xfrm>
            <a:off x="1323975" y="2047875"/>
            <a:ext cx="2073275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An Increase in price from $1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 to $3 …</a:t>
            </a:r>
            <a:endParaRPr lang="en-US"/>
          </a:p>
        </p:txBody>
      </p:sp>
      <p:sp>
        <p:nvSpPr>
          <p:cNvPr id="83006" name="Rectangle 62"/>
          <p:cNvSpPr>
            <a:spLocks noChangeArrowheads="1"/>
          </p:cNvSpPr>
          <p:nvPr/>
        </p:nvSpPr>
        <p:spPr bwMode="auto">
          <a:xfrm>
            <a:off x="5829300" y="2047875"/>
            <a:ext cx="2073275" cy="557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… leads to an Increase in total revenue from $100 to $240</a:t>
            </a:r>
          </a:p>
        </p:txBody>
      </p:sp>
    </p:spTree>
    <p:extLst>
      <p:ext uri="{BB962C8B-B14F-4D97-AF65-F5344CB8AC3E}">
        <p14:creationId xmlns:p14="http://schemas.microsoft.com/office/powerpoint/2010/main" val="104692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2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2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8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05" grpId="0" animBg="1" autoUpdateAnimBg="0"/>
      <p:bldP spid="83006" grpId="0" animBg="1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Elasticity and Total Revenue along a Linear Demand Curve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With an elastic demand curve, an increase in the price leads to a decrease in quantity demanded that is proportionately larger. Thus, </a:t>
            </a:r>
            <a:r>
              <a:rPr lang="en-US" i="1"/>
              <a:t>total revenue decreases.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4487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How Total Revenue Changes When Price Changes: Elastic Demand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596900" y="1790700"/>
            <a:ext cx="3824288" cy="3725863"/>
          </a:xfrm>
          <a:prstGeom prst="rect">
            <a:avLst/>
          </a:prstGeom>
          <a:solidFill>
            <a:srgbClr val="F3F6F9"/>
          </a:solidFill>
          <a:ln w="1651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5170488" y="1790700"/>
            <a:ext cx="3825875" cy="3725863"/>
          </a:xfrm>
          <a:prstGeom prst="rect">
            <a:avLst/>
          </a:prstGeom>
          <a:solidFill>
            <a:srgbClr val="F3F6F9"/>
          </a:solidFill>
          <a:ln w="1651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596900" y="1790700"/>
            <a:ext cx="3824288" cy="3725863"/>
          </a:xfrm>
          <a:prstGeom prst="rect">
            <a:avLst/>
          </a:prstGeom>
          <a:solidFill>
            <a:srgbClr val="F2F4F8"/>
          </a:solidFill>
          <a:ln w="1492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5170488" y="1790700"/>
            <a:ext cx="3825875" cy="3725863"/>
          </a:xfrm>
          <a:prstGeom prst="rect">
            <a:avLst/>
          </a:prstGeom>
          <a:solidFill>
            <a:srgbClr val="F2F4F8"/>
          </a:solidFill>
          <a:ln w="14922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596900" y="1790700"/>
            <a:ext cx="3824288" cy="3725863"/>
          </a:xfrm>
          <a:prstGeom prst="rect">
            <a:avLst/>
          </a:prstGeom>
          <a:solidFill>
            <a:srgbClr val="F1F4F7"/>
          </a:solidFill>
          <a:ln w="1349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5170488" y="1790700"/>
            <a:ext cx="3825875" cy="3725863"/>
          </a:xfrm>
          <a:prstGeom prst="rect">
            <a:avLst/>
          </a:prstGeom>
          <a:solidFill>
            <a:srgbClr val="F1F4F7"/>
          </a:solidFill>
          <a:ln w="1349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1" name="Rectangle 11"/>
          <p:cNvSpPr>
            <a:spLocks noChangeArrowheads="1"/>
          </p:cNvSpPr>
          <p:nvPr/>
        </p:nvSpPr>
        <p:spPr bwMode="auto">
          <a:xfrm>
            <a:off x="596900" y="1790700"/>
            <a:ext cx="3824288" cy="3725863"/>
          </a:xfrm>
          <a:prstGeom prst="rect">
            <a:avLst/>
          </a:prstGeom>
          <a:solidFill>
            <a:srgbClr val="F0F2F5"/>
          </a:solidFill>
          <a:ln w="1206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5170488" y="1790700"/>
            <a:ext cx="3825875" cy="3725863"/>
          </a:xfrm>
          <a:prstGeom prst="rect">
            <a:avLst/>
          </a:prstGeom>
          <a:solidFill>
            <a:srgbClr val="F0F2F5"/>
          </a:solidFill>
          <a:ln w="1206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596900" y="1790700"/>
            <a:ext cx="3824288" cy="3725863"/>
          </a:xfrm>
          <a:prstGeom prst="rect">
            <a:avLst/>
          </a:prstGeom>
          <a:solidFill>
            <a:srgbClr val="EEF1F4"/>
          </a:solidFill>
          <a:ln w="1047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5170488" y="1790700"/>
            <a:ext cx="3825875" cy="3725863"/>
          </a:xfrm>
          <a:prstGeom prst="rect">
            <a:avLst/>
          </a:prstGeom>
          <a:solidFill>
            <a:srgbClr val="EEF1F4"/>
          </a:solidFill>
          <a:ln w="104775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5" name="Rectangle 15"/>
          <p:cNvSpPr>
            <a:spLocks noChangeArrowheads="1"/>
          </p:cNvSpPr>
          <p:nvPr/>
        </p:nvSpPr>
        <p:spPr bwMode="auto">
          <a:xfrm>
            <a:off x="596900" y="1790700"/>
            <a:ext cx="3824288" cy="3725863"/>
          </a:xfrm>
          <a:prstGeom prst="rect">
            <a:avLst/>
          </a:prstGeom>
          <a:solidFill>
            <a:srgbClr val="EDEFF3"/>
          </a:solidFill>
          <a:ln w="904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5170488" y="1790700"/>
            <a:ext cx="3825875" cy="3725863"/>
          </a:xfrm>
          <a:prstGeom prst="rect">
            <a:avLst/>
          </a:prstGeom>
          <a:solidFill>
            <a:srgbClr val="EDEFF3"/>
          </a:solidFill>
          <a:ln w="904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596900" y="1790700"/>
            <a:ext cx="3824288" cy="3725863"/>
          </a:xfrm>
          <a:prstGeom prst="rect">
            <a:avLst/>
          </a:prstGeom>
          <a:solidFill>
            <a:srgbClr val="EBEEF2"/>
          </a:solidFill>
          <a:ln w="746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8" name="Rectangle 18"/>
          <p:cNvSpPr>
            <a:spLocks noChangeArrowheads="1"/>
          </p:cNvSpPr>
          <p:nvPr/>
        </p:nvSpPr>
        <p:spPr bwMode="auto">
          <a:xfrm>
            <a:off x="5170488" y="1790700"/>
            <a:ext cx="3825875" cy="3725863"/>
          </a:xfrm>
          <a:prstGeom prst="rect">
            <a:avLst/>
          </a:prstGeom>
          <a:solidFill>
            <a:srgbClr val="EBEEF2"/>
          </a:solidFill>
          <a:ln w="74613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39" name="Rectangle 19"/>
          <p:cNvSpPr>
            <a:spLocks noChangeArrowheads="1"/>
          </p:cNvSpPr>
          <p:nvPr/>
        </p:nvSpPr>
        <p:spPr bwMode="auto">
          <a:xfrm>
            <a:off x="596900" y="1790700"/>
            <a:ext cx="3824288" cy="3725863"/>
          </a:xfrm>
          <a:prstGeom prst="rect">
            <a:avLst/>
          </a:prstGeom>
          <a:solidFill>
            <a:srgbClr val="EAECF1"/>
          </a:solidFill>
          <a:ln w="603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5170488" y="1790700"/>
            <a:ext cx="3825875" cy="3725863"/>
          </a:xfrm>
          <a:prstGeom prst="rect">
            <a:avLst/>
          </a:prstGeom>
          <a:solidFill>
            <a:srgbClr val="EAECF1"/>
          </a:solidFill>
          <a:ln w="603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596900" y="1790700"/>
            <a:ext cx="3824288" cy="3725863"/>
          </a:xfrm>
          <a:prstGeom prst="rect">
            <a:avLst/>
          </a:prstGeom>
          <a:solidFill>
            <a:srgbClr val="E9EBF0"/>
          </a:solidFill>
          <a:ln w="444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42" name="Rectangle 22"/>
          <p:cNvSpPr>
            <a:spLocks noChangeArrowheads="1"/>
          </p:cNvSpPr>
          <p:nvPr/>
        </p:nvSpPr>
        <p:spPr bwMode="auto">
          <a:xfrm>
            <a:off x="5170488" y="1790700"/>
            <a:ext cx="3825875" cy="3725863"/>
          </a:xfrm>
          <a:prstGeom prst="rect">
            <a:avLst/>
          </a:prstGeom>
          <a:solidFill>
            <a:srgbClr val="E9EBF0"/>
          </a:solidFill>
          <a:ln w="444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596900" y="1790700"/>
            <a:ext cx="3824288" cy="3725863"/>
          </a:xfrm>
          <a:prstGeom prst="rect">
            <a:avLst/>
          </a:prstGeom>
          <a:solidFill>
            <a:srgbClr val="E7EAEF"/>
          </a:solidFill>
          <a:ln w="3016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44" name="Rectangle 24"/>
          <p:cNvSpPr>
            <a:spLocks noChangeArrowheads="1"/>
          </p:cNvSpPr>
          <p:nvPr/>
        </p:nvSpPr>
        <p:spPr bwMode="auto">
          <a:xfrm>
            <a:off x="5170488" y="1790700"/>
            <a:ext cx="3825875" cy="3725863"/>
          </a:xfrm>
          <a:prstGeom prst="rect">
            <a:avLst/>
          </a:prstGeom>
          <a:solidFill>
            <a:srgbClr val="E7EAEF"/>
          </a:solidFill>
          <a:ln w="3016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45" name="Rectangle 25"/>
          <p:cNvSpPr>
            <a:spLocks noChangeArrowheads="1"/>
          </p:cNvSpPr>
          <p:nvPr/>
        </p:nvSpPr>
        <p:spPr bwMode="auto">
          <a:xfrm>
            <a:off x="596900" y="1790700"/>
            <a:ext cx="3824288" cy="3725863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46" name="Rectangle 26"/>
          <p:cNvSpPr>
            <a:spLocks noChangeArrowheads="1"/>
          </p:cNvSpPr>
          <p:nvPr/>
        </p:nvSpPr>
        <p:spPr bwMode="auto">
          <a:xfrm>
            <a:off x="5170488" y="1790700"/>
            <a:ext cx="3825875" cy="3725863"/>
          </a:xfrm>
          <a:prstGeom prst="rect">
            <a:avLst/>
          </a:prstGeom>
          <a:solidFill>
            <a:srgbClr val="E6E9EF"/>
          </a:solidFill>
          <a:ln w="1428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522288" y="1727200"/>
            <a:ext cx="3838575" cy="37099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8" name="Freeform 28"/>
          <p:cNvSpPr>
            <a:spLocks/>
          </p:cNvSpPr>
          <p:nvPr/>
        </p:nvSpPr>
        <p:spPr bwMode="auto">
          <a:xfrm>
            <a:off x="522288" y="1727200"/>
            <a:ext cx="3838575" cy="3709988"/>
          </a:xfrm>
          <a:custGeom>
            <a:avLst/>
            <a:gdLst>
              <a:gd name="T0" fmla="*/ 0 w 2418"/>
              <a:gd name="T1" fmla="*/ 0 h 2337"/>
              <a:gd name="T2" fmla="*/ 0 w 2418"/>
              <a:gd name="T3" fmla="*/ 2337 h 2337"/>
              <a:gd name="T4" fmla="*/ 2418 w 2418"/>
              <a:gd name="T5" fmla="*/ 2337 h 2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18" h="2337">
                <a:moveTo>
                  <a:pt x="0" y="0"/>
                </a:moveTo>
                <a:lnTo>
                  <a:pt x="0" y="2337"/>
                </a:lnTo>
                <a:lnTo>
                  <a:pt x="2418" y="23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49" name="Rectangle 29"/>
          <p:cNvSpPr>
            <a:spLocks noChangeArrowheads="1"/>
          </p:cNvSpPr>
          <p:nvPr/>
        </p:nvSpPr>
        <p:spPr bwMode="auto">
          <a:xfrm>
            <a:off x="5095875" y="1727200"/>
            <a:ext cx="3824288" cy="37099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0" name="Freeform 30"/>
          <p:cNvSpPr>
            <a:spLocks/>
          </p:cNvSpPr>
          <p:nvPr/>
        </p:nvSpPr>
        <p:spPr bwMode="auto">
          <a:xfrm>
            <a:off x="5095875" y="1727200"/>
            <a:ext cx="3824288" cy="3709988"/>
          </a:xfrm>
          <a:custGeom>
            <a:avLst/>
            <a:gdLst>
              <a:gd name="T0" fmla="*/ 0 w 2409"/>
              <a:gd name="T1" fmla="*/ 0 h 2337"/>
              <a:gd name="T2" fmla="*/ 0 w 2409"/>
              <a:gd name="T3" fmla="*/ 2337 h 2337"/>
              <a:gd name="T4" fmla="*/ 2409 w 2409"/>
              <a:gd name="T5" fmla="*/ 2337 h 2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9" h="2337">
                <a:moveTo>
                  <a:pt x="0" y="0"/>
                </a:moveTo>
                <a:lnTo>
                  <a:pt x="0" y="2337"/>
                </a:lnTo>
                <a:lnTo>
                  <a:pt x="2409" y="2337"/>
                </a:lnTo>
              </a:path>
            </a:pathLst>
          </a:custGeom>
          <a:noFill/>
          <a:ln w="1428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1951" name="Group 31"/>
          <p:cNvGrpSpPr>
            <a:grpSpLocks/>
          </p:cNvGrpSpPr>
          <p:nvPr/>
        </p:nvGrpSpPr>
        <p:grpSpPr bwMode="auto">
          <a:xfrm>
            <a:off x="627063" y="3117850"/>
            <a:ext cx="3235325" cy="1127125"/>
            <a:chOff x="395" y="1964"/>
            <a:chExt cx="2038" cy="710"/>
          </a:xfrm>
        </p:grpSpPr>
        <p:sp>
          <p:nvSpPr>
            <p:cNvPr id="81952" name="Line 32"/>
            <p:cNvSpPr>
              <a:spLocks noChangeShapeType="1"/>
            </p:cNvSpPr>
            <p:nvPr/>
          </p:nvSpPr>
          <p:spPr bwMode="auto">
            <a:xfrm>
              <a:off x="395" y="1964"/>
              <a:ext cx="1568" cy="614"/>
            </a:xfrm>
            <a:prstGeom prst="line">
              <a:avLst/>
            </a:prstGeom>
            <a:noFill/>
            <a:ln w="4445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53" name="Rectangle 33"/>
            <p:cNvSpPr>
              <a:spLocks noChangeArrowheads="1"/>
            </p:cNvSpPr>
            <p:nvPr/>
          </p:nvSpPr>
          <p:spPr bwMode="auto">
            <a:xfrm>
              <a:off x="1995" y="2520"/>
              <a:ext cx="4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/>
            </a:p>
          </p:txBody>
        </p:sp>
      </p:grpSp>
      <p:sp>
        <p:nvSpPr>
          <p:cNvPr id="81954" name="Rectangle 34"/>
          <p:cNvSpPr>
            <a:spLocks noChangeArrowheads="1"/>
          </p:cNvSpPr>
          <p:nvPr/>
        </p:nvSpPr>
        <p:spPr bwMode="auto">
          <a:xfrm>
            <a:off x="3703638" y="5470525"/>
            <a:ext cx="7556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81955" name="Rectangle 35"/>
          <p:cNvSpPr>
            <a:spLocks noChangeArrowheads="1"/>
          </p:cNvSpPr>
          <p:nvPr/>
        </p:nvSpPr>
        <p:spPr bwMode="auto">
          <a:xfrm>
            <a:off x="382588" y="5475288"/>
            <a:ext cx="1682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81956" name="Rectangle 36"/>
          <p:cNvSpPr>
            <a:spLocks noChangeArrowheads="1"/>
          </p:cNvSpPr>
          <p:nvPr/>
        </p:nvSpPr>
        <p:spPr bwMode="auto">
          <a:xfrm>
            <a:off x="84138" y="1689100"/>
            <a:ext cx="49688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grpSp>
        <p:nvGrpSpPr>
          <p:cNvPr id="81957" name="Group 37"/>
          <p:cNvGrpSpPr>
            <a:grpSpLocks/>
          </p:cNvGrpSpPr>
          <p:nvPr/>
        </p:nvGrpSpPr>
        <p:grpSpPr bwMode="auto">
          <a:xfrm>
            <a:off x="522288" y="3597275"/>
            <a:ext cx="1333500" cy="1839913"/>
            <a:chOff x="329" y="2266"/>
            <a:chExt cx="840" cy="1159"/>
          </a:xfrm>
        </p:grpSpPr>
        <p:sp>
          <p:nvSpPr>
            <p:cNvPr id="81958" name="Rectangle 38"/>
            <p:cNvSpPr>
              <a:spLocks noChangeArrowheads="1"/>
            </p:cNvSpPr>
            <p:nvPr/>
          </p:nvSpPr>
          <p:spPr bwMode="auto">
            <a:xfrm>
              <a:off x="329" y="2266"/>
              <a:ext cx="840" cy="1159"/>
            </a:xfrm>
            <a:prstGeom prst="rect">
              <a:avLst/>
            </a:prstGeom>
            <a:solidFill>
              <a:srgbClr val="EFE9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59" name="Rectangle 39"/>
            <p:cNvSpPr>
              <a:spLocks noChangeArrowheads="1"/>
            </p:cNvSpPr>
            <p:nvPr/>
          </p:nvSpPr>
          <p:spPr bwMode="auto">
            <a:xfrm>
              <a:off x="352" y="2744"/>
              <a:ext cx="79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Revenue = $200 </a:t>
              </a:r>
            </a:p>
          </p:txBody>
        </p:sp>
      </p:grpSp>
      <p:grpSp>
        <p:nvGrpSpPr>
          <p:cNvPr id="81960" name="Group 40"/>
          <p:cNvGrpSpPr>
            <a:grpSpLocks/>
          </p:cNvGrpSpPr>
          <p:nvPr/>
        </p:nvGrpSpPr>
        <p:grpSpPr bwMode="auto">
          <a:xfrm>
            <a:off x="293688" y="3486150"/>
            <a:ext cx="1739900" cy="2233613"/>
            <a:chOff x="185" y="2196"/>
            <a:chExt cx="1096" cy="1407"/>
          </a:xfrm>
        </p:grpSpPr>
        <p:sp>
          <p:nvSpPr>
            <p:cNvPr id="81961" name="Freeform 41"/>
            <p:cNvSpPr>
              <a:spLocks/>
            </p:cNvSpPr>
            <p:nvPr/>
          </p:nvSpPr>
          <p:spPr bwMode="auto">
            <a:xfrm>
              <a:off x="329" y="2266"/>
              <a:ext cx="840" cy="1159"/>
            </a:xfrm>
            <a:custGeom>
              <a:avLst/>
              <a:gdLst>
                <a:gd name="T0" fmla="*/ 840 w 840"/>
                <a:gd name="T1" fmla="*/ 1159 h 1159"/>
                <a:gd name="T2" fmla="*/ 840 w 840"/>
                <a:gd name="T3" fmla="*/ 0 h 1159"/>
                <a:gd name="T4" fmla="*/ 0 w 840"/>
                <a:gd name="T5" fmla="*/ 0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40" h="1159">
                  <a:moveTo>
                    <a:pt x="840" y="1159"/>
                  </a:moveTo>
                  <a:lnTo>
                    <a:pt x="840" y="0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2" name="Oval 42"/>
            <p:cNvSpPr>
              <a:spLocks noChangeArrowheads="1"/>
            </p:cNvSpPr>
            <p:nvPr/>
          </p:nvSpPr>
          <p:spPr bwMode="auto">
            <a:xfrm>
              <a:off x="1133" y="2232"/>
              <a:ext cx="69" cy="7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3" name="Rectangle 43"/>
            <p:cNvSpPr>
              <a:spLocks noChangeArrowheads="1"/>
            </p:cNvSpPr>
            <p:nvPr/>
          </p:nvSpPr>
          <p:spPr bwMode="auto">
            <a:xfrm>
              <a:off x="185" y="2196"/>
              <a:ext cx="16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$4</a:t>
              </a:r>
              <a:endParaRPr lang="en-US"/>
            </a:p>
          </p:txBody>
        </p:sp>
        <p:sp>
          <p:nvSpPr>
            <p:cNvPr id="81964" name="Rectangle 44"/>
            <p:cNvSpPr>
              <a:spLocks noChangeArrowheads="1"/>
            </p:cNvSpPr>
            <p:nvPr/>
          </p:nvSpPr>
          <p:spPr bwMode="auto">
            <a:xfrm>
              <a:off x="1115" y="3449"/>
              <a:ext cx="16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50</a:t>
              </a:r>
              <a:endParaRPr lang="en-US"/>
            </a:p>
          </p:txBody>
        </p:sp>
      </p:grpSp>
      <p:grpSp>
        <p:nvGrpSpPr>
          <p:cNvPr id="81965" name="Group 45"/>
          <p:cNvGrpSpPr>
            <a:grpSpLocks/>
          </p:cNvGrpSpPr>
          <p:nvPr/>
        </p:nvGrpSpPr>
        <p:grpSpPr bwMode="auto">
          <a:xfrm>
            <a:off x="5246688" y="2989263"/>
            <a:ext cx="3208337" cy="1133475"/>
            <a:chOff x="3305" y="1883"/>
            <a:chExt cx="2021" cy="714"/>
          </a:xfrm>
        </p:grpSpPr>
        <p:sp>
          <p:nvSpPr>
            <p:cNvPr id="81966" name="Line 46"/>
            <p:cNvSpPr>
              <a:spLocks noChangeShapeType="1"/>
            </p:cNvSpPr>
            <p:nvPr/>
          </p:nvSpPr>
          <p:spPr bwMode="auto">
            <a:xfrm>
              <a:off x="3305" y="1883"/>
              <a:ext cx="1568" cy="625"/>
            </a:xfrm>
            <a:prstGeom prst="line">
              <a:avLst/>
            </a:prstGeom>
            <a:noFill/>
            <a:ln w="4445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67" name="Rectangle 47"/>
            <p:cNvSpPr>
              <a:spLocks noChangeArrowheads="1"/>
            </p:cNvSpPr>
            <p:nvPr/>
          </p:nvSpPr>
          <p:spPr bwMode="auto">
            <a:xfrm>
              <a:off x="4888" y="2443"/>
              <a:ext cx="4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/>
            </a:p>
          </p:txBody>
        </p:sp>
      </p:grpSp>
      <p:sp>
        <p:nvSpPr>
          <p:cNvPr id="81968" name="Rectangle 48"/>
          <p:cNvSpPr>
            <a:spLocks noChangeArrowheads="1"/>
          </p:cNvSpPr>
          <p:nvPr/>
        </p:nvSpPr>
        <p:spPr bwMode="auto">
          <a:xfrm>
            <a:off x="8247063" y="5470525"/>
            <a:ext cx="7556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81969" name="Rectangle 49"/>
          <p:cNvSpPr>
            <a:spLocks noChangeArrowheads="1"/>
          </p:cNvSpPr>
          <p:nvPr/>
        </p:nvSpPr>
        <p:spPr bwMode="auto">
          <a:xfrm>
            <a:off x="4926013" y="5475288"/>
            <a:ext cx="1682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81970" name="Rectangle 50"/>
          <p:cNvSpPr>
            <a:spLocks noChangeArrowheads="1"/>
          </p:cNvSpPr>
          <p:nvPr/>
        </p:nvSpPr>
        <p:spPr bwMode="auto">
          <a:xfrm>
            <a:off x="4622800" y="1689100"/>
            <a:ext cx="496888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grpSp>
        <p:nvGrpSpPr>
          <p:cNvPr id="81971" name="Group 51"/>
          <p:cNvGrpSpPr>
            <a:grpSpLocks/>
          </p:cNvGrpSpPr>
          <p:nvPr/>
        </p:nvGrpSpPr>
        <p:grpSpPr bwMode="auto">
          <a:xfrm>
            <a:off x="5095875" y="3133725"/>
            <a:ext cx="2070100" cy="2303463"/>
            <a:chOff x="3210" y="1974"/>
            <a:chExt cx="1304" cy="1451"/>
          </a:xfrm>
        </p:grpSpPr>
        <p:sp>
          <p:nvSpPr>
            <p:cNvPr id="81972" name="Rectangle 52"/>
            <p:cNvSpPr>
              <a:spLocks noChangeArrowheads="1"/>
            </p:cNvSpPr>
            <p:nvPr/>
          </p:nvSpPr>
          <p:spPr bwMode="auto">
            <a:xfrm>
              <a:off x="3210" y="1974"/>
              <a:ext cx="331" cy="1451"/>
            </a:xfrm>
            <a:prstGeom prst="rect">
              <a:avLst/>
            </a:prstGeom>
            <a:solidFill>
              <a:srgbClr val="EFE9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73" name="Group 53"/>
            <p:cNvGrpSpPr>
              <a:grpSpLocks/>
            </p:cNvGrpSpPr>
            <p:nvPr/>
          </p:nvGrpSpPr>
          <p:grpSpPr bwMode="auto">
            <a:xfrm>
              <a:off x="3456" y="2763"/>
              <a:ext cx="1058" cy="125"/>
              <a:chOff x="3456" y="2763"/>
              <a:chExt cx="1058" cy="125"/>
            </a:xfrm>
          </p:grpSpPr>
          <p:sp>
            <p:nvSpPr>
              <p:cNvPr id="81974" name="Line 54"/>
              <p:cNvSpPr>
                <a:spLocks noChangeShapeType="1"/>
              </p:cNvSpPr>
              <p:nvPr/>
            </p:nvSpPr>
            <p:spPr bwMode="auto">
              <a:xfrm>
                <a:off x="3456" y="2830"/>
                <a:ext cx="236" cy="1"/>
              </a:xfrm>
              <a:prstGeom prst="line">
                <a:avLst/>
              </a:prstGeom>
              <a:noFill/>
              <a:ln w="142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5" name="Rectangle 55"/>
              <p:cNvSpPr>
                <a:spLocks noChangeArrowheads="1"/>
              </p:cNvSpPr>
              <p:nvPr/>
            </p:nvSpPr>
            <p:spPr bwMode="auto">
              <a:xfrm>
                <a:off x="3717" y="2763"/>
                <a:ext cx="797" cy="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300">
                    <a:solidFill>
                      <a:srgbClr val="000000"/>
                    </a:solidFill>
                    <a:latin typeface="Arial" charset="0"/>
                  </a:rPr>
                  <a:t>Revenue = $100 </a:t>
                </a:r>
              </a:p>
            </p:txBody>
          </p:sp>
        </p:grpSp>
      </p:grpSp>
      <p:grpSp>
        <p:nvGrpSpPr>
          <p:cNvPr id="81976" name="Group 56"/>
          <p:cNvGrpSpPr>
            <a:grpSpLocks/>
          </p:cNvGrpSpPr>
          <p:nvPr/>
        </p:nvGrpSpPr>
        <p:grpSpPr bwMode="auto">
          <a:xfrm>
            <a:off x="4837113" y="3035300"/>
            <a:ext cx="944562" cy="2684463"/>
            <a:chOff x="3047" y="1912"/>
            <a:chExt cx="595" cy="1691"/>
          </a:xfrm>
        </p:grpSpPr>
        <p:sp>
          <p:nvSpPr>
            <p:cNvPr id="81977" name="Freeform 57"/>
            <p:cNvSpPr>
              <a:spLocks/>
            </p:cNvSpPr>
            <p:nvPr/>
          </p:nvSpPr>
          <p:spPr bwMode="auto">
            <a:xfrm>
              <a:off x="3210" y="1974"/>
              <a:ext cx="331" cy="1451"/>
            </a:xfrm>
            <a:custGeom>
              <a:avLst/>
              <a:gdLst>
                <a:gd name="T0" fmla="*/ 331 w 331"/>
                <a:gd name="T1" fmla="*/ 1451 h 1451"/>
                <a:gd name="T2" fmla="*/ 331 w 331"/>
                <a:gd name="T3" fmla="*/ 0 h 1451"/>
                <a:gd name="T4" fmla="*/ 0 w 331"/>
                <a:gd name="T5" fmla="*/ 0 h 1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1" h="1451">
                  <a:moveTo>
                    <a:pt x="331" y="1451"/>
                  </a:moveTo>
                  <a:lnTo>
                    <a:pt x="331" y="0"/>
                  </a:lnTo>
                  <a:lnTo>
                    <a:pt x="0" y="0"/>
                  </a:lnTo>
                </a:path>
              </a:pathLst>
            </a:custGeom>
            <a:noFill/>
            <a:ln w="1428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8" name="Oval 58"/>
            <p:cNvSpPr>
              <a:spLocks noChangeArrowheads="1"/>
            </p:cNvSpPr>
            <p:nvPr/>
          </p:nvSpPr>
          <p:spPr bwMode="auto">
            <a:xfrm>
              <a:off x="3512" y="1944"/>
              <a:ext cx="67" cy="7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79" name="Rectangle 59"/>
            <p:cNvSpPr>
              <a:spLocks noChangeArrowheads="1"/>
            </p:cNvSpPr>
            <p:nvPr/>
          </p:nvSpPr>
          <p:spPr bwMode="auto">
            <a:xfrm>
              <a:off x="3047" y="1912"/>
              <a:ext cx="16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$5</a:t>
              </a:r>
              <a:endParaRPr lang="en-US"/>
            </a:p>
          </p:txBody>
        </p:sp>
        <p:sp>
          <p:nvSpPr>
            <p:cNvPr id="81980" name="Rectangle 60"/>
            <p:cNvSpPr>
              <a:spLocks noChangeArrowheads="1"/>
            </p:cNvSpPr>
            <p:nvPr/>
          </p:nvSpPr>
          <p:spPr bwMode="auto">
            <a:xfrm>
              <a:off x="3476" y="3449"/>
              <a:ext cx="16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  <a:latin typeface="Arial" charset="0"/>
                </a:rPr>
                <a:t>20</a:t>
              </a:r>
              <a:endParaRPr lang="en-US"/>
            </a:p>
          </p:txBody>
        </p:sp>
      </p:grpSp>
      <p:sp>
        <p:nvSpPr>
          <p:cNvPr id="81981" name="Rectangle 61"/>
          <p:cNvSpPr>
            <a:spLocks noChangeArrowheads="1"/>
          </p:cNvSpPr>
          <p:nvPr/>
        </p:nvSpPr>
        <p:spPr bwMode="auto">
          <a:xfrm>
            <a:off x="1323975" y="2047875"/>
            <a:ext cx="2073275" cy="374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An Increase in price from $4</a:t>
            </a:r>
          </a:p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 to $5 …</a:t>
            </a:r>
            <a:endParaRPr lang="en-US"/>
          </a:p>
        </p:txBody>
      </p:sp>
      <p:sp>
        <p:nvSpPr>
          <p:cNvPr id="81982" name="Rectangle 62"/>
          <p:cNvSpPr>
            <a:spLocks noChangeArrowheads="1"/>
          </p:cNvSpPr>
          <p:nvPr/>
        </p:nvSpPr>
        <p:spPr bwMode="auto">
          <a:xfrm>
            <a:off x="5829300" y="2047875"/>
            <a:ext cx="2073275" cy="5572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200" b="1">
                <a:solidFill>
                  <a:srgbClr val="000000"/>
                </a:solidFill>
                <a:latin typeface="Arial" charset="0"/>
              </a:rPr>
              <a:t>… leads to an decrease in total revenue from $200 to $100</a:t>
            </a:r>
          </a:p>
        </p:txBody>
      </p:sp>
    </p:spTree>
    <p:extLst>
      <p:ext uri="{BB962C8B-B14F-4D97-AF65-F5344CB8AC3E}">
        <p14:creationId xmlns:p14="http://schemas.microsoft.com/office/powerpoint/2010/main" val="193615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8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1" grpId="0" animBg="1" autoUpdateAnimBg="0"/>
      <p:bldP spid="81982" grpId="0" animBg="1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Elasticity of a Linear Demand Curve</a:t>
            </a:r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8" r="5983"/>
          <a:stretch>
            <a:fillRect/>
          </a:stretch>
        </p:blipFill>
        <p:spPr bwMode="auto">
          <a:xfrm>
            <a:off x="533400" y="1828800"/>
            <a:ext cx="8229600" cy="306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51054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Relationship between Demand and Total Revenue curves…on board</a:t>
            </a:r>
          </a:p>
        </p:txBody>
      </p:sp>
    </p:spTree>
    <p:extLst>
      <p:ext uri="{BB962C8B-B14F-4D97-AF65-F5344CB8AC3E}">
        <p14:creationId xmlns:p14="http://schemas.microsoft.com/office/powerpoint/2010/main" val="687121738"/>
      </p:ext>
    </p:extLst>
  </p:cSld>
  <p:clrMapOvr>
    <a:masterClrMapping/>
  </p:clrMapOvr>
  <p:transition>
    <p:zoom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Income Elasticity of Demand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i="1">
                <a:solidFill>
                  <a:srgbClr val="25A9A6"/>
                </a:solidFill>
              </a:rPr>
              <a:t>Income elasticity of demand</a:t>
            </a:r>
            <a:r>
              <a:rPr lang="en-US"/>
              <a:t> measures how much the quantity demanded of a good responds to a change in consumers’ income. </a:t>
            </a:r>
          </a:p>
          <a:p>
            <a:r>
              <a:rPr lang="en-US"/>
              <a:t>It is computed as the percentage change in the quantity demanded divided by the percentage change in income.</a:t>
            </a:r>
          </a:p>
        </p:txBody>
      </p:sp>
    </p:spTree>
    <p:extLst>
      <p:ext uri="{BB962C8B-B14F-4D97-AF65-F5344CB8AC3E}">
        <p14:creationId xmlns:p14="http://schemas.microsoft.com/office/powerpoint/2010/main" val="32352436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200" dirty="0"/>
              <a:t>Computing Income Elasticity</a:t>
            </a:r>
            <a:endParaRPr lang="en-US" dirty="0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762000" y="2438400"/>
          <a:ext cx="7772400" cy="178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3" imgW="4876560" imgH="1117440" progId="Equation.COEE2">
                  <p:embed/>
                </p:oleObj>
              </mc:Choice>
              <mc:Fallback>
                <p:oleObj name="Equation" r:id="rId3" imgW="4876560" imgH="111744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7772400" cy="178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156795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Income Elasticity</a:t>
            </a: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Types of Goods</a:t>
            </a:r>
          </a:p>
          <a:p>
            <a:pPr lvl="1"/>
            <a:r>
              <a:rPr lang="en-US" dirty="0"/>
              <a:t>Normal Goods</a:t>
            </a:r>
          </a:p>
          <a:p>
            <a:pPr lvl="2"/>
            <a:r>
              <a:rPr lang="en-US" dirty="0"/>
              <a:t>Elasticity is positive</a:t>
            </a:r>
          </a:p>
          <a:p>
            <a:pPr lvl="1"/>
            <a:r>
              <a:rPr lang="en-US" dirty="0"/>
              <a:t>Inferior Goods</a:t>
            </a:r>
          </a:p>
          <a:p>
            <a:pPr lvl="2"/>
            <a:r>
              <a:rPr lang="en-US" dirty="0"/>
              <a:t>Elasticity is negative</a:t>
            </a:r>
          </a:p>
          <a:p>
            <a:r>
              <a:rPr lang="en-US" dirty="0"/>
              <a:t>Higher income raises the quantity demanded for normal goods but lowers the quantity demanded for inferior goods. </a:t>
            </a:r>
          </a:p>
        </p:txBody>
      </p:sp>
    </p:spTree>
    <p:extLst>
      <p:ext uri="{BB962C8B-B14F-4D97-AF65-F5344CB8AC3E}">
        <p14:creationId xmlns:p14="http://schemas.microsoft.com/office/powerpoint/2010/main" val="167200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780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"/>
          <a:stretch>
            <a:fillRect/>
          </a:stretch>
        </p:blipFill>
        <p:spPr bwMode="auto">
          <a:xfrm>
            <a:off x="1143000" y="1524000"/>
            <a:ext cx="7138988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7794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7797" name="Picture 5" descr="R:\CLIPART\FOOD\MISC\ICECONE.W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48013"/>
            <a:ext cx="1325563" cy="24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798" name="Picture 6" descr="R:\CLIPART\FOOD\MISC\ICECONE.W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24213"/>
            <a:ext cx="1325563" cy="24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77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Catherine’s Demand Schedule</a:t>
            </a:r>
          </a:p>
        </p:txBody>
      </p:sp>
    </p:spTree>
    <p:extLst>
      <p:ext uri="{BB962C8B-B14F-4D97-AF65-F5344CB8AC3E}">
        <p14:creationId xmlns:p14="http://schemas.microsoft.com/office/powerpoint/2010/main" val="58634089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Income Elasticity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Goods consumers regard as necessities tend to be income inelastic</a:t>
            </a:r>
          </a:p>
          <a:p>
            <a:pPr lvl="1"/>
            <a:r>
              <a:rPr lang="en-US"/>
              <a:t>Examples include food, fuel, clothing, utilities, and medical services.</a:t>
            </a:r>
          </a:p>
          <a:p>
            <a:r>
              <a:rPr lang="en-US"/>
              <a:t>Goods consumers regard as luxuries tend to be income elastic.</a:t>
            </a:r>
          </a:p>
          <a:p>
            <a:pPr lvl="1"/>
            <a:r>
              <a:rPr lang="en-US"/>
              <a:t>Examples include sports cars, furs, and expensive foods.</a:t>
            </a:r>
          </a:p>
        </p:txBody>
      </p:sp>
    </p:spTree>
    <p:extLst>
      <p:ext uri="{BB962C8B-B14F-4D97-AF65-F5344CB8AC3E}">
        <p14:creationId xmlns:p14="http://schemas.microsoft.com/office/powerpoint/2010/main" val="22608457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ELASTICITY OF SUPPLY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i="1" dirty="0">
                <a:solidFill>
                  <a:srgbClr val="25A9A6"/>
                </a:solidFill>
              </a:rPr>
              <a:t>Price elasticity of supply</a:t>
            </a:r>
            <a:r>
              <a:rPr lang="en-US" dirty="0"/>
              <a:t> is a measure of how much the quantity supplied of a good responds to a change in the price of that good.</a:t>
            </a:r>
          </a:p>
          <a:p>
            <a:r>
              <a:rPr lang="en-US" dirty="0"/>
              <a:t>Price elasticity of supply is the percentage change in quantity supplied resulting from a percent change in price.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78666"/>
      </p:ext>
    </p:extLst>
  </p:cSld>
  <p:clrMapOvr>
    <a:masterClrMapping/>
  </p:clrMapOvr>
  <p:transition>
    <p:zoom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The Price Elasticity of Supply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2043113" y="1911350"/>
            <a:ext cx="5322887" cy="3335338"/>
          </a:xfrm>
          <a:prstGeom prst="rect">
            <a:avLst/>
          </a:prstGeom>
          <a:solidFill>
            <a:srgbClr val="F3F6F9"/>
          </a:solidFill>
          <a:ln w="2381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2043113" y="1911350"/>
            <a:ext cx="5322887" cy="3335338"/>
          </a:xfrm>
          <a:prstGeom prst="rect">
            <a:avLst/>
          </a:prstGeom>
          <a:solidFill>
            <a:srgbClr val="F2F4F8"/>
          </a:solidFill>
          <a:ln w="2159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2043113" y="1911350"/>
            <a:ext cx="5322887" cy="3335338"/>
          </a:xfrm>
          <a:prstGeom prst="rect">
            <a:avLst/>
          </a:prstGeom>
          <a:solidFill>
            <a:srgbClr val="F1F4F7"/>
          </a:solidFill>
          <a:ln w="1952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2043113" y="1911350"/>
            <a:ext cx="5322887" cy="3335338"/>
          </a:xfrm>
          <a:prstGeom prst="rect">
            <a:avLst/>
          </a:prstGeom>
          <a:solidFill>
            <a:srgbClr val="F0F2F5"/>
          </a:solidFill>
          <a:ln w="17303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2043113" y="1911350"/>
            <a:ext cx="5322887" cy="3335338"/>
          </a:xfrm>
          <a:prstGeom prst="rect">
            <a:avLst/>
          </a:prstGeom>
          <a:solidFill>
            <a:srgbClr val="EEF1F4"/>
          </a:solidFill>
          <a:ln w="1508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2043113" y="1911350"/>
            <a:ext cx="5322887" cy="3335338"/>
          </a:xfrm>
          <a:prstGeom prst="rect">
            <a:avLst/>
          </a:prstGeom>
          <a:solidFill>
            <a:srgbClr val="EDEFF3"/>
          </a:solidFill>
          <a:ln w="13017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7" name="Rectangle 11"/>
          <p:cNvSpPr>
            <a:spLocks noChangeArrowheads="1"/>
          </p:cNvSpPr>
          <p:nvPr/>
        </p:nvSpPr>
        <p:spPr bwMode="auto">
          <a:xfrm>
            <a:off x="2043113" y="1911350"/>
            <a:ext cx="5322887" cy="3335338"/>
          </a:xfrm>
          <a:prstGeom prst="rect">
            <a:avLst/>
          </a:prstGeom>
          <a:solidFill>
            <a:srgbClr val="EBEEF2"/>
          </a:solidFill>
          <a:ln w="1079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8" name="Rectangle 12"/>
          <p:cNvSpPr>
            <a:spLocks noChangeArrowheads="1"/>
          </p:cNvSpPr>
          <p:nvPr/>
        </p:nvSpPr>
        <p:spPr bwMode="auto">
          <a:xfrm>
            <a:off x="2043113" y="1911350"/>
            <a:ext cx="5322887" cy="3335338"/>
          </a:xfrm>
          <a:prstGeom prst="rect">
            <a:avLst/>
          </a:prstGeom>
          <a:solidFill>
            <a:srgbClr val="EAECF1"/>
          </a:solidFill>
          <a:ln w="873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9" name="Rectangle 13"/>
          <p:cNvSpPr>
            <a:spLocks noChangeArrowheads="1"/>
          </p:cNvSpPr>
          <p:nvPr/>
        </p:nvSpPr>
        <p:spPr bwMode="auto">
          <a:xfrm>
            <a:off x="2043113" y="1911350"/>
            <a:ext cx="5322887" cy="3335338"/>
          </a:xfrm>
          <a:prstGeom prst="rect">
            <a:avLst/>
          </a:prstGeom>
          <a:solidFill>
            <a:srgbClr val="E9EBF0"/>
          </a:solidFill>
          <a:ln w="6508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0" name="Rectangle 14"/>
          <p:cNvSpPr>
            <a:spLocks noChangeArrowheads="1"/>
          </p:cNvSpPr>
          <p:nvPr/>
        </p:nvSpPr>
        <p:spPr bwMode="auto">
          <a:xfrm>
            <a:off x="2043113" y="1911350"/>
            <a:ext cx="5322887" cy="3335338"/>
          </a:xfrm>
          <a:prstGeom prst="rect">
            <a:avLst/>
          </a:prstGeom>
          <a:solidFill>
            <a:srgbClr val="E7EAEF"/>
          </a:solidFill>
          <a:ln w="4286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2043113" y="1911350"/>
            <a:ext cx="5322887" cy="3335338"/>
          </a:xfrm>
          <a:prstGeom prst="rect">
            <a:avLst/>
          </a:prstGeom>
          <a:solidFill>
            <a:srgbClr val="E6E9EF"/>
          </a:solidFill>
          <a:ln w="22225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1935163" y="1831975"/>
            <a:ext cx="5322887" cy="3316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3" name="Freeform 17"/>
          <p:cNvSpPr>
            <a:spLocks/>
          </p:cNvSpPr>
          <p:nvPr/>
        </p:nvSpPr>
        <p:spPr bwMode="auto">
          <a:xfrm>
            <a:off x="1935163" y="1831975"/>
            <a:ext cx="5322887" cy="3316288"/>
          </a:xfrm>
          <a:custGeom>
            <a:avLst/>
            <a:gdLst>
              <a:gd name="T0" fmla="*/ 0 w 3353"/>
              <a:gd name="T1" fmla="*/ 0 h 2089"/>
              <a:gd name="T2" fmla="*/ 0 w 3353"/>
              <a:gd name="T3" fmla="*/ 2089 h 2089"/>
              <a:gd name="T4" fmla="*/ 3353 w 3353"/>
              <a:gd name="T5" fmla="*/ 2089 h 2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53" h="2089">
                <a:moveTo>
                  <a:pt x="0" y="0"/>
                </a:moveTo>
                <a:lnTo>
                  <a:pt x="0" y="2089"/>
                </a:lnTo>
                <a:lnTo>
                  <a:pt x="3353" y="2089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4" name="Line 18"/>
          <p:cNvSpPr>
            <a:spLocks noChangeShapeType="1"/>
          </p:cNvSpPr>
          <p:nvPr/>
        </p:nvSpPr>
        <p:spPr bwMode="auto">
          <a:xfrm>
            <a:off x="1781175" y="3003550"/>
            <a:ext cx="4763" cy="315913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915" name="Rectangle 19"/>
          <p:cNvSpPr>
            <a:spLocks noChangeArrowheads="1"/>
          </p:cNvSpPr>
          <p:nvPr/>
        </p:nvSpPr>
        <p:spPr bwMode="auto">
          <a:xfrm>
            <a:off x="2198688" y="1365250"/>
            <a:ext cx="4979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(a) Perfectly Inelastic Supply: Elasticity Equals 0</a:t>
            </a:r>
            <a:endParaRPr lang="en-US"/>
          </a:p>
        </p:txBody>
      </p:sp>
      <p:grpSp>
        <p:nvGrpSpPr>
          <p:cNvPr id="80916" name="Group 20"/>
          <p:cNvGrpSpPr>
            <a:grpSpLocks/>
          </p:cNvGrpSpPr>
          <p:nvPr/>
        </p:nvGrpSpPr>
        <p:grpSpPr bwMode="auto">
          <a:xfrm>
            <a:off x="1609725" y="2760663"/>
            <a:ext cx="3354388" cy="258762"/>
            <a:chOff x="1014" y="1739"/>
            <a:chExt cx="2113" cy="163"/>
          </a:xfrm>
        </p:grpSpPr>
        <p:sp>
          <p:nvSpPr>
            <p:cNvPr id="80917" name="Line 21"/>
            <p:cNvSpPr>
              <a:spLocks noChangeShapeType="1"/>
            </p:cNvSpPr>
            <p:nvPr/>
          </p:nvSpPr>
          <p:spPr bwMode="auto">
            <a:xfrm flipH="1">
              <a:off x="1219" y="1829"/>
              <a:ext cx="190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18" name="Rectangle 22"/>
            <p:cNvSpPr>
              <a:spLocks noChangeArrowheads="1"/>
            </p:cNvSpPr>
            <p:nvPr/>
          </p:nvSpPr>
          <p:spPr bwMode="auto">
            <a:xfrm>
              <a:off x="1014" y="1739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$5</a:t>
              </a:r>
              <a:endParaRPr lang="en-US"/>
            </a:p>
          </p:txBody>
        </p:sp>
      </p:grpSp>
      <p:grpSp>
        <p:nvGrpSpPr>
          <p:cNvPr id="80919" name="Group 23"/>
          <p:cNvGrpSpPr>
            <a:grpSpLocks/>
          </p:cNvGrpSpPr>
          <p:nvPr/>
        </p:nvGrpSpPr>
        <p:grpSpPr bwMode="auto">
          <a:xfrm>
            <a:off x="1730375" y="3294063"/>
            <a:ext cx="3233738" cy="258762"/>
            <a:chOff x="1090" y="2075"/>
            <a:chExt cx="2037" cy="163"/>
          </a:xfrm>
        </p:grpSpPr>
        <p:sp>
          <p:nvSpPr>
            <p:cNvPr id="80920" name="Line 24"/>
            <p:cNvSpPr>
              <a:spLocks noChangeShapeType="1"/>
            </p:cNvSpPr>
            <p:nvPr/>
          </p:nvSpPr>
          <p:spPr bwMode="auto">
            <a:xfrm flipH="1">
              <a:off x="1219" y="2104"/>
              <a:ext cx="1908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1" name="Rectangle 25"/>
            <p:cNvSpPr>
              <a:spLocks noChangeArrowheads="1"/>
            </p:cNvSpPr>
            <p:nvPr/>
          </p:nvSpPr>
          <p:spPr bwMode="auto">
            <a:xfrm>
              <a:off x="1090" y="2075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/>
            </a:p>
          </p:txBody>
        </p:sp>
      </p:grpSp>
      <p:grpSp>
        <p:nvGrpSpPr>
          <p:cNvPr id="80922" name="Group 26"/>
          <p:cNvGrpSpPr>
            <a:grpSpLocks/>
          </p:cNvGrpSpPr>
          <p:nvPr/>
        </p:nvGrpSpPr>
        <p:grpSpPr bwMode="auto">
          <a:xfrm>
            <a:off x="4964113" y="2097088"/>
            <a:ext cx="909637" cy="3051175"/>
            <a:chOff x="3127" y="1321"/>
            <a:chExt cx="573" cy="1922"/>
          </a:xfrm>
        </p:grpSpPr>
        <p:sp>
          <p:nvSpPr>
            <p:cNvPr id="80923" name="Line 27"/>
            <p:cNvSpPr>
              <a:spLocks noChangeShapeType="1"/>
            </p:cNvSpPr>
            <p:nvPr/>
          </p:nvSpPr>
          <p:spPr bwMode="auto">
            <a:xfrm flipV="1">
              <a:off x="3127" y="1354"/>
              <a:ext cx="1" cy="1889"/>
            </a:xfrm>
            <a:prstGeom prst="line">
              <a:avLst/>
            </a:prstGeom>
            <a:noFill/>
            <a:ln w="65088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924" name="Rectangle 28"/>
            <p:cNvSpPr>
              <a:spLocks noChangeArrowheads="1"/>
            </p:cNvSpPr>
            <p:nvPr/>
          </p:nvSpPr>
          <p:spPr bwMode="auto">
            <a:xfrm>
              <a:off x="3187" y="1321"/>
              <a:ext cx="513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Supply</a:t>
              </a:r>
              <a:endParaRPr lang="en-US"/>
            </a:p>
          </p:txBody>
        </p:sp>
      </p:grpSp>
      <p:sp>
        <p:nvSpPr>
          <p:cNvPr id="80925" name="Rectangle 29"/>
          <p:cNvSpPr>
            <a:spLocks noChangeArrowheads="1"/>
          </p:cNvSpPr>
          <p:nvPr/>
        </p:nvSpPr>
        <p:spPr bwMode="auto">
          <a:xfrm>
            <a:off x="6340475" y="5230813"/>
            <a:ext cx="8763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80926" name="Rectangle 30"/>
          <p:cNvSpPr>
            <a:spLocks noChangeArrowheads="1"/>
          </p:cNvSpPr>
          <p:nvPr/>
        </p:nvSpPr>
        <p:spPr bwMode="auto">
          <a:xfrm>
            <a:off x="4770438" y="5230813"/>
            <a:ext cx="3619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100</a:t>
            </a:r>
            <a:endParaRPr lang="en-US"/>
          </a:p>
        </p:txBody>
      </p:sp>
      <p:sp>
        <p:nvSpPr>
          <p:cNvPr id="80927" name="Rectangle 31"/>
          <p:cNvSpPr>
            <a:spLocks noChangeArrowheads="1"/>
          </p:cNvSpPr>
          <p:nvPr/>
        </p:nvSpPr>
        <p:spPr bwMode="auto">
          <a:xfrm>
            <a:off x="1714500" y="5275263"/>
            <a:ext cx="238125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grpSp>
        <p:nvGrpSpPr>
          <p:cNvPr id="80928" name="Group 32"/>
          <p:cNvGrpSpPr>
            <a:grpSpLocks/>
          </p:cNvGrpSpPr>
          <p:nvPr/>
        </p:nvGrpSpPr>
        <p:grpSpPr bwMode="auto">
          <a:xfrm>
            <a:off x="571500" y="3201988"/>
            <a:ext cx="1233488" cy="1230312"/>
            <a:chOff x="360" y="2017"/>
            <a:chExt cx="777" cy="775"/>
          </a:xfrm>
        </p:grpSpPr>
        <p:sp>
          <p:nvSpPr>
            <p:cNvPr id="80929" name="Line 33"/>
            <p:cNvSpPr>
              <a:spLocks noChangeShapeType="1"/>
            </p:cNvSpPr>
            <p:nvPr/>
          </p:nvSpPr>
          <p:spPr bwMode="auto">
            <a:xfrm flipV="1">
              <a:off x="796" y="2017"/>
              <a:ext cx="273" cy="3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930" name="Group 34"/>
            <p:cNvGrpSpPr>
              <a:grpSpLocks/>
            </p:cNvGrpSpPr>
            <p:nvPr/>
          </p:nvGrpSpPr>
          <p:grpSpPr bwMode="auto">
            <a:xfrm>
              <a:off x="360" y="2267"/>
              <a:ext cx="777" cy="525"/>
              <a:chOff x="360" y="2267"/>
              <a:chExt cx="777" cy="525"/>
            </a:xfrm>
          </p:grpSpPr>
          <p:sp>
            <p:nvSpPr>
              <p:cNvPr id="80931" name="Rectangle 35"/>
              <p:cNvSpPr>
                <a:spLocks noChangeArrowheads="1"/>
              </p:cNvSpPr>
              <p:nvPr/>
            </p:nvSpPr>
            <p:spPr bwMode="auto">
              <a:xfrm>
                <a:off x="360" y="2267"/>
                <a:ext cx="777" cy="525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32" name="Rectangle 36"/>
              <p:cNvSpPr>
                <a:spLocks noChangeArrowheads="1"/>
              </p:cNvSpPr>
              <p:nvPr/>
            </p:nvSpPr>
            <p:spPr bwMode="auto">
              <a:xfrm>
                <a:off x="404" y="2276"/>
                <a:ext cx="319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1. An</a:t>
                </a:r>
                <a:endParaRPr lang="en-US"/>
              </a:p>
            </p:txBody>
          </p:sp>
          <p:sp>
            <p:nvSpPr>
              <p:cNvPr id="80933" name="Rectangle 37"/>
              <p:cNvSpPr>
                <a:spLocks noChangeArrowheads="1"/>
              </p:cNvSpPr>
              <p:nvPr/>
            </p:nvSpPr>
            <p:spPr bwMode="auto">
              <a:xfrm>
                <a:off x="404" y="2443"/>
                <a:ext cx="515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increase</a:t>
                </a:r>
                <a:endParaRPr lang="en-US"/>
              </a:p>
            </p:txBody>
          </p:sp>
          <p:sp>
            <p:nvSpPr>
              <p:cNvPr id="80934" name="Rectangle 38"/>
              <p:cNvSpPr>
                <a:spLocks noChangeArrowheads="1"/>
              </p:cNvSpPr>
              <p:nvPr/>
            </p:nvSpPr>
            <p:spPr bwMode="auto">
              <a:xfrm>
                <a:off x="404" y="2609"/>
                <a:ext cx="667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in price . . .</a:t>
                </a:r>
                <a:endParaRPr lang="en-US"/>
              </a:p>
            </p:txBody>
          </p:sp>
        </p:grpSp>
      </p:grpSp>
      <p:grpSp>
        <p:nvGrpSpPr>
          <p:cNvPr id="80935" name="Group 39"/>
          <p:cNvGrpSpPr>
            <a:grpSpLocks/>
          </p:cNvGrpSpPr>
          <p:nvPr/>
        </p:nvGrpSpPr>
        <p:grpSpPr bwMode="auto">
          <a:xfrm>
            <a:off x="2519363" y="5510213"/>
            <a:ext cx="4802187" cy="515937"/>
            <a:chOff x="1587" y="3431"/>
            <a:chExt cx="3025" cy="325"/>
          </a:xfrm>
        </p:grpSpPr>
        <p:sp>
          <p:nvSpPr>
            <p:cNvPr id="80936" name="Line 40"/>
            <p:cNvSpPr>
              <a:spLocks noChangeShapeType="1"/>
            </p:cNvSpPr>
            <p:nvPr/>
          </p:nvSpPr>
          <p:spPr bwMode="auto">
            <a:xfrm flipH="1">
              <a:off x="3086" y="3431"/>
              <a:ext cx="68" cy="175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0937" name="Group 41"/>
            <p:cNvGrpSpPr>
              <a:grpSpLocks/>
            </p:cNvGrpSpPr>
            <p:nvPr/>
          </p:nvGrpSpPr>
          <p:grpSpPr bwMode="auto">
            <a:xfrm>
              <a:off x="1587" y="3556"/>
              <a:ext cx="3025" cy="200"/>
              <a:chOff x="1587" y="3556"/>
              <a:chExt cx="3025" cy="200"/>
            </a:xfrm>
          </p:grpSpPr>
          <p:sp>
            <p:nvSpPr>
              <p:cNvPr id="80938" name="Rectangle 42"/>
              <p:cNvSpPr>
                <a:spLocks noChangeArrowheads="1"/>
              </p:cNvSpPr>
              <p:nvPr/>
            </p:nvSpPr>
            <p:spPr bwMode="auto">
              <a:xfrm>
                <a:off x="1587" y="3556"/>
                <a:ext cx="3025" cy="200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939" name="Rectangle 43"/>
              <p:cNvSpPr>
                <a:spLocks noChangeArrowheads="1"/>
              </p:cNvSpPr>
              <p:nvPr/>
            </p:nvSpPr>
            <p:spPr bwMode="auto">
              <a:xfrm>
                <a:off x="1618" y="3571"/>
                <a:ext cx="28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2. . . . leaves the quantity supplied unchanged.</a:t>
                </a:r>
                <a:endParaRPr lang="en-US"/>
              </a:p>
            </p:txBody>
          </p:sp>
        </p:grpSp>
      </p:grpSp>
      <p:sp>
        <p:nvSpPr>
          <p:cNvPr id="80940" name="Rectangle 44"/>
          <p:cNvSpPr>
            <a:spLocks noChangeArrowheads="1"/>
          </p:cNvSpPr>
          <p:nvPr/>
        </p:nvSpPr>
        <p:spPr bwMode="auto">
          <a:xfrm>
            <a:off x="1320800" y="1833563"/>
            <a:ext cx="5302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0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The Price Elasticity of Supply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2057400" y="2124075"/>
            <a:ext cx="5322888" cy="3336925"/>
          </a:xfrm>
          <a:prstGeom prst="rect">
            <a:avLst/>
          </a:prstGeom>
          <a:solidFill>
            <a:srgbClr val="F3F6F9"/>
          </a:solidFill>
          <a:ln w="2381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2057400" y="2124075"/>
            <a:ext cx="5322888" cy="3336925"/>
          </a:xfrm>
          <a:prstGeom prst="rect">
            <a:avLst/>
          </a:prstGeom>
          <a:solidFill>
            <a:srgbClr val="F2F4F8"/>
          </a:solidFill>
          <a:ln w="2159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2057400" y="2124075"/>
            <a:ext cx="5322888" cy="3336925"/>
          </a:xfrm>
          <a:prstGeom prst="rect">
            <a:avLst/>
          </a:prstGeom>
          <a:solidFill>
            <a:srgbClr val="F1F4F7"/>
          </a:solidFill>
          <a:ln w="1952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2057400" y="2124075"/>
            <a:ext cx="5322888" cy="3336925"/>
          </a:xfrm>
          <a:prstGeom prst="rect">
            <a:avLst/>
          </a:prstGeom>
          <a:solidFill>
            <a:srgbClr val="F0F2F5"/>
          </a:solidFill>
          <a:ln w="17303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2057400" y="2124075"/>
            <a:ext cx="5322888" cy="3336925"/>
          </a:xfrm>
          <a:prstGeom prst="rect">
            <a:avLst/>
          </a:prstGeom>
          <a:solidFill>
            <a:srgbClr val="EEF1F4"/>
          </a:solidFill>
          <a:ln w="15081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2057400" y="2124075"/>
            <a:ext cx="5322888" cy="3336925"/>
          </a:xfrm>
          <a:prstGeom prst="rect">
            <a:avLst/>
          </a:prstGeom>
          <a:solidFill>
            <a:srgbClr val="EDEFF3"/>
          </a:solidFill>
          <a:ln w="13017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1" name="Rectangle 11"/>
          <p:cNvSpPr>
            <a:spLocks noChangeArrowheads="1"/>
          </p:cNvSpPr>
          <p:nvPr/>
        </p:nvSpPr>
        <p:spPr bwMode="auto">
          <a:xfrm>
            <a:off x="2057400" y="2124075"/>
            <a:ext cx="5322888" cy="3336925"/>
          </a:xfrm>
          <a:prstGeom prst="rect">
            <a:avLst/>
          </a:prstGeom>
          <a:solidFill>
            <a:srgbClr val="EBEEF2"/>
          </a:solidFill>
          <a:ln w="10795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2057400" y="2124075"/>
            <a:ext cx="5322888" cy="3336925"/>
          </a:xfrm>
          <a:prstGeom prst="rect">
            <a:avLst/>
          </a:prstGeom>
          <a:solidFill>
            <a:srgbClr val="EAECF1"/>
          </a:solidFill>
          <a:ln w="873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2057400" y="2124075"/>
            <a:ext cx="5322888" cy="3336925"/>
          </a:xfrm>
          <a:prstGeom prst="rect">
            <a:avLst/>
          </a:prstGeom>
          <a:solidFill>
            <a:srgbClr val="E9EBF0"/>
          </a:solidFill>
          <a:ln w="6508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2057400" y="2124075"/>
            <a:ext cx="5322888" cy="3336925"/>
          </a:xfrm>
          <a:prstGeom prst="rect">
            <a:avLst/>
          </a:prstGeom>
          <a:solidFill>
            <a:srgbClr val="E7EAEF"/>
          </a:solidFill>
          <a:ln w="4286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2057400" y="2124075"/>
            <a:ext cx="5322888" cy="3336925"/>
          </a:xfrm>
          <a:prstGeom prst="rect">
            <a:avLst/>
          </a:prstGeom>
          <a:solidFill>
            <a:srgbClr val="E6E9EF"/>
          </a:solidFill>
          <a:ln w="22225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1970088" y="2025650"/>
            <a:ext cx="5322887" cy="3335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7" name="Freeform 17"/>
          <p:cNvSpPr>
            <a:spLocks/>
          </p:cNvSpPr>
          <p:nvPr/>
        </p:nvSpPr>
        <p:spPr bwMode="auto">
          <a:xfrm>
            <a:off x="1957388" y="2025650"/>
            <a:ext cx="5322887" cy="3335338"/>
          </a:xfrm>
          <a:custGeom>
            <a:avLst/>
            <a:gdLst>
              <a:gd name="T0" fmla="*/ 0 w 3353"/>
              <a:gd name="T1" fmla="*/ 0 h 2101"/>
              <a:gd name="T2" fmla="*/ 0 w 3353"/>
              <a:gd name="T3" fmla="*/ 2101 h 2101"/>
              <a:gd name="T4" fmla="*/ 3353 w 3353"/>
              <a:gd name="T5" fmla="*/ 2101 h 2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53" h="2101">
                <a:moveTo>
                  <a:pt x="0" y="0"/>
                </a:moveTo>
                <a:lnTo>
                  <a:pt x="0" y="2101"/>
                </a:lnTo>
                <a:lnTo>
                  <a:pt x="3353" y="2101"/>
                </a:lnTo>
              </a:path>
            </a:pathLst>
          </a:custGeom>
          <a:noFill/>
          <a:ln w="2222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8" name="Rectangle 18"/>
          <p:cNvSpPr>
            <a:spLocks noChangeArrowheads="1"/>
          </p:cNvSpPr>
          <p:nvPr/>
        </p:nvSpPr>
        <p:spPr bwMode="auto">
          <a:xfrm>
            <a:off x="1744663" y="1624013"/>
            <a:ext cx="53990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(e) Perfectly Elastic Supply: Elasticity Equals Infinity</a:t>
            </a:r>
            <a:endParaRPr lang="en-US"/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6350000" y="5456238"/>
            <a:ext cx="8763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1766888" y="546258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76821" name="Rectangle 21"/>
          <p:cNvSpPr>
            <a:spLocks noChangeArrowheads="1"/>
          </p:cNvSpPr>
          <p:nvPr/>
        </p:nvSpPr>
        <p:spPr bwMode="auto">
          <a:xfrm>
            <a:off x="1319213" y="2000250"/>
            <a:ext cx="5302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grpSp>
        <p:nvGrpSpPr>
          <p:cNvPr id="76822" name="Group 22"/>
          <p:cNvGrpSpPr>
            <a:grpSpLocks/>
          </p:cNvGrpSpPr>
          <p:nvPr/>
        </p:nvGrpSpPr>
        <p:grpSpPr bwMode="auto">
          <a:xfrm>
            <a:off x="1630363" y="3460750"/>
            <a:ext cx="5086350" cy="265113"/>
            <a:chOff x="1027" y="2180"/>
            <a:chExt cx="3204" cy="167"/>
          </a:xfrm>
        </p:grpSpPr>
        <p:sp>
          <p:nvSpPr>
            <p:cNvPr id="76823" name="Rectangle 23"/>
            <p:cNvSpPr>
              <a:spLocks noChangeArrowheads="1"/>
            </p:cNvSpPr>
            <p:nvPr/>
          </p:nvSpPr>
          <p:spPr bwMode="auto">
            <a:xfrm>
              <a:off x="1027" y="2180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$4</a:t>
              </a:r>
              <a:endParaRPr lang="en-US"/>
            </a:p>
          </p:txBody>
        </p:sp>
        <p:grpSp>
          <p:nvGrpSpPr>
            <p:cNvPr id="76824" name="Group 24"/>
            <p:cNvGrpSpPr>
              <a:grpSpLocks/>
            </p:cNvGrpSpPr>
            <p:nvPr/>
          </p:nvGrpSpPr>
          <p:grpSpPr bwMode="auto">
            <a:xfrm>
              <a:off x="1241" y="2184"/>
              <a:ext cx="2990" cy="163"/>
              <a:chOff x="1241" y="2184"/>
              <a:chExt cx="2990" cy="163"/>
            </a:xfrm>
          </p:grpSpPr>
          <p:sp>
            <p:nvSpPr>
              <p:cNvPr id="76825" name="Line 25"/>
              <p:cNvSpPr>
                <a:spLocks noChangeShapeType="1"/>
              </p:cNvSpPr>
              <p:nvPr/>
            </p:nvSpPr>
            <p:spPr bwMode="auto">
              <a:xfrm flipH="1">
                <a:off x="1241" y="2239"/>
                <a:ext cx="2467" cy="1"/>
              </a:xfrm>
              <a:prstGeom prst="line">
                <a:avLst/>
              </a:prstGeom>
              <a:noFill/>
              <a:ln w="65088">
                <a:solidFill>
                  <a:srgbClr val="004C9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26" name="Rectangle 26"/>
              <p:cNvSpPr>
                <a:spLocks noChangeArrowheads="1"/>
              </p:cNvSpPr>
              <p:nvPr/>
            </p:nvSpPr>
            <p:spPr bwMode="auto">
              <a:xfrm>
                <a:off x="3814" y="2184"/>
                <a:ext cx="417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Supply</a:t>
                </a:r>
                <a:endParaRPr lang="en-US"/>
              </a:p>
            </p:txBody>
          </p:sp>
        </p:grpSp>
      </p:grpSp>
      <p:grpSp>
        <p:nvGrpSpPr>
          <p:cNvPr id="76827" name="Group 27"/>
          <p:cNvGrpSpPr>
            <a:grpSpLocks/>
          </p:cNvGrpSpPr>
          <p:nvPr/>
        </p:nvGrpSpPr>
        <p:grpSpPr bwMode="auto">
          <a:xfrm>
            <a:off x="650875" y="4308475"/>
            <a:ext cx="2876550" cy="1966913"/>
            <a:chOff x="410" y="2714"/>
            <a:chExt cx="1812" cy="1239"/>
          </a:xfrm>
        </p:grpSpPr>
        <p:sp>
          <p:nvSpPr>
            <p:cNvPr id="76828" name="Line 28"/>
            <p:cNvSpPr>
              <a:spLocks noChangeShapeType="1"/>
            </p:cNvSpPr>
            <p:nvPr/>
          </p:nvSpPr>
          <p:spPr bwMode="auto">
            <a:xfrm flipV="1">
              <a:off x="560" y="2714"/>
              <a:ext cx="627" cy="889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29" name="Group 29"/>
            <p:cNvGrpSpPr>
              <a:grpSpLocks/>
            </p:cNvGrpSpPr>
            <p:nvPr/>
          </p:nvGrpSpPr>
          <p:grpSpPr bwMode="auto">
            <a:xfrm>
              <a:off x="410" y="3578"/>
              <a:ext cx="1812" cy="375"/>
              <a:chOff x="410" y="3578"/>
              <a:chExt cx="1812" cy="375"/>
            </a:xfrm>
          </p:grpSpPr>
          <p:sp>
            <p:nvSpPr>
              <p:cNvPr id="76830" name="Rectangle 30"/>
              <p:cNvSpPr>
                <a:spLocks noChangeArrowheads="1"/>
              </p:cNvSpPr>
              <p:nvPr/>
            </p:nvSpPr>
            <p:spPr bwMode="auto">
              <a:xfrm>
                <a:off x="410" y="3578"/>
                <a:ext cx="1812" cy="375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1" name="Rectangle 31"/>
              <p:cNvSpPr>
                <a:spLocks noChangeArrowheads="1"/>
              </p:cNvSpPr>
              <p:nvPr/>
            </p:nvSpPr>
            <p:spPr bwMode="auto">
              <a:xfrm>
                <a:off x="464" y="3596"/>
                <a:ext cx="1350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3. At a price below $4,</a:t>
                </a:r>
                <a:endParaRPr lang="en-US"/>
              </a:p>
            </p:txBody>
          </p:sp>
          <p:sp>
            <p:nvSpPr>
              <p:cNvPr id="76832" name="Rectangle 32"/>
              <p:cNvSpPr>
                <a:spLocks noChangeArrowheads="1"/>
              </p:cNvSpPr>
              <p:nvPr/>
            </p:nvSpPr>
            <p:spPr bwMode="auto">
              <a:xfrm>
                <a:off x="464" y="3763"/>
                <a:ext cx="1501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quantity supplied is zero.</a:t>
                </a:r>
                <a:endParaRPr lang="en-US"/>
              </a:p>
            </p:txBody>
          </p:sp>
        </p:grpSp>
      </p:grpSp>
      <p:grpSp>
        <p:nvGrpSpPr>
          <p:cNvPr id="76833" name="Group 33"/>
          <p:cNvGrpSpPr>
            <a:grpSpLocks/>
          </p:cNvGrpSpPr>
          <p:nvPr/>
        </p:nvGrpSpPr>
        <p:grpSpPr bwMode="auto">
          <a:xfrm>
            <a:off x="3895725" y="3633788"/>
            <a:ext cx="2143125" cy="1171575"/>
            <a:chOff x="2454" y="2289"/>
            <a:chExt cx="1350" cy="738"/>
          </a:xfrm>
        </p:grpSpPr>
        <p:sp>
          <p:nvSpPr>
            <p:cNvPr id="76834" name="Line 34"/>
            <p:cNvSpPr>
              <a:spLocks noChangeShapeType="1"/>
            </p:cNvSpPr>
            <p:nvPr/>
          </p:nvSpPr>
          <p:spPr bwMode="auto">
            <a:xfrm>
              <a:off x="2877" y="2289"/>
              <a:ext cx="163" cy="25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35" name="Group 35"/>
            <p:cNvGrpSpPr>
              <a:grpSpLocks/>
            </p:cNvGrpSpPr>
            <p:nvPr/>
          </p:nvGrpSpPr>
          <p:grpSpPr bwMode="auto">
            <a:xfrm>
              <a:off x="2454" y="2489"/>
              <a:ext cx="1350" cy="538"/>
              <a:chOff x="2454" y="2489"/>
              <a:chExt cx="1350" cy="538"/>
            </a:xfrm>
          </p:grpSpPr>
          <p:sp>
            <p:nvSpPr>
              <p:cNvPr id="76836" name="Rectangle 36"/>
              <p:cNvSpPr>
                <a:spLocks noChangeArrowheads="1"/>
              </p:cNvSpPr>
              <p:nvPr/>
            </p:nvSpPr>
            <p:spPr bwMode="auto">
              <a:xfrm>
                <a:off x="2454" y="2489"/>
                <a:ext cx="1350" cy="538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37" name="Rectangle 37"/>
              <p:cNvSpPr>
                <a:spLocks noChangeArrowheads="1"/>
              </p:cNvSpPr>
              <p:nvPr/>
            </p:nvSpPr>
            <p:spPr bwMode="auto">
              <a:xfrm>
                <a:off x="2493" y="2514"/>
                <a:ext cx="971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2. At exactly $4,</a:t>
                </a:r>
                <a:endParaRPr lang="en-US"/>
              </a:p>
            </p:txBody>
          </p:sp>
          <p:sp>
            <p:nvSpPr>
              <p:cNvPr id="76838" name="Rectangle 38"/>
              <p:cNvSpPr>
                <a:spLocks noChangeArrowheads="1"/>
              </p:cNvSpPr>
              <p:nvPr/>
            </p:nvSpPr>
            <p:spPr bwMode="auto">
              <a:xfrm>
                <a:off x="2493" y="2680"/>
                <a:ext cx="832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producers will</a:t>
                </a:r>
                <a:endParaRPr lang="en-US"/>
              </a:p>
            </p:txBody>
          </p:sp>
          <p:sp>
            <p:nvSpPr>
              <p:cNvPr id="76839" name="Rectangle 39"/>
              <p:cNvSpPr>
                <a:spLocks noChangeArrowheads="1"/>
              </p:cNvSpPr>
              <p:nvPr/>
            </p:nvSpPr>
            <p:spPr bwMode="auto">
              <a:xfrm>
                <a:off x="2493" y="2847"/>
                <a:ext cx="120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supply any quantity.</a:t>
                </a:r>
                <a:endParaRPr lang="en-US"/>
              </a:p>
            </p:txBody>
          </p:sp>
        </p:grpSp>
      </p:grpSp>
      <p:grpSp>
        <p:nvGrpSpPr>
          <p:cNvPr id="76840" name="Group 40"/>
          <p:cNvGrpSpPr>
            <a:grpSpLocks/>
          </p:cNvGrpSpPr>
          <p:nvPr/>
        </p:nvGrpSpPr>
        <p:grpSpPr bwMode="auto">
          <a:xfrm>
            <a:off x="2035175" y="2441575"/>
            <a:ext cx="2444750" cy="854075"/>
            <a:chOff x="1282" y="1538"/>
            <a:chExt cx="1540" cy="538"/>
          </a:xfrm>
        </p:grpSpPr>
        <p:sp>
          <p:nvSpPr>
            <p:cNvPr id="76841" name="Line 41"/>
            <p:cNvSpPr>
              <a:spLocks noChangeShapeType="1"/>
            </p:cNvSpPr>
            <p:nvPr/>
          </p:nvSpPr>
          <p:spPr bwMode="auto">
            <a:xfrm flipV="1">
              <a:off x="1282" y="1688"/>
              <a:ext cx="259" cy="63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6842" name="Group 42"/>
            <p:cNvGrpSpPr>
              <a:grpSpLocks/>
            </p:cNvGrpSpPr>
            <p:nvPr/>
          </p:nvGrpSpPr>
          <p:grpSpPr bwMode="auto">
            <a:xfrm>
              <a:off x="1514" y="1538"/>
              <a:ext cx="1308" cy="538"/>
              <a:chOff x="1514" y="1538"/>
              <a:chExt cx="1308" cy="538"/>
            </a:xfrm>
          </p:grpSpPr>
          <p:sp>
            <p:nvSpPr>
              <p:cNvPr id="76843" name="Rectangle 43"/>
              <p:cNvSpPr>
                <a:spLocks noChangeArrowheads="1"/>
              </p:cNvSpPr>
              <p:nvPr/>
            </p:nvSpPr>
            <p:spPr bwMode="auto">
              <a:xfrm>
                <a:off x="1514" y="1538"/>
                <a:ext cx="1308" cy="538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844" name="Rectangle 44"/>
              <p:cNvSpPr>
                <a:spLocks noChangeArrowheads="1"/>
              </p:cNvSpPr>
              <p:nvPr/>
            </p:nvSpPr>
            <p:spPr bwMode="auto">
              <a:xfrm>
                <a:off x="1562" y="1569"/>
                <a:ext cx="872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1. At any price</a:t>
                </a:r>
                <a:endParaRPr lang="en-US"/>
              </a:p>
            </p:txBody>
          </p:sp>
          <p:sp>
            <p:nvSpPr>
              <p:cNvPr id="76845" name="Rectangle 45"/>
              <p:cNvSpPr>
                <a:spLocks noChangeArrowheads="1"/>
              </p:cNvSpPr>
              <p:nvPr/>
            </p:nvSpPr>
            <p:spPr bwMode="auto">
              <a:xfrm>
                <a:off x="1562" y="1736"/>
                <a:ext cx="11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above $4, quantity</a:t>
                </a:r>
                <a:endParaRPr lang="en-US"/>
              </a:p>
            </p:txBody>
          </p:sp>
          <p:sp>
            <p:nvSpPr>
              <p:cNvPr id="76846" name="Rectangle 46"/>
              <p:cNvSpPr>
                <a:spLocks noChangeArrowheads="1"/>
              </p:cNvSpPr>
              <p:nvPr/>
            </p:nvSpPr>
            <p:spPr bwMode="auto">
              <a:xfrm>
                <a:off x="1562" y="1902"/>
                <a:ext cx="1114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supplied is infinite.</a:t>
                </a: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011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6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6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Determinants of Elasticity of Supply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Ability of sellers to change the amount of the good they produce.</a:t>
            </a:r>
          </a:p>
          <a:p>
            <a:pPr lvl="1"/>
            <a:r>
              <a:rPr lang="en-US"/>
              <a:t>Beach-front land is inelastic.</a:t>
            </a:r>
          </a:p>
          <a:p>
            <a:pPr lvl="1"/>
            <a:r>
              <a:rPr lang="en-US"/>
              <a:t>Books, cars, or manufactured goods are elastic.</a:t>
            </a:r>
          </a:p>
          <a:p>
            <a:r>
              <a:rPr lang="en-US"/>
              <a:t>Time period. </a:t>
            </a:r>
          </a:p>
          <a:p>
            <a:pPr lvl="1"/>
            <a:r>
              <a:rPr lang="en-US"/>
              <a:t>Supply is more elastic in the long run.</a:t>
            </a:r>
          </a:p>
        </p:txBody>
      </p:sp>
    </p:spTree>
    <p:extLst>
      <p:ext uri="{BB962C8B-B14F-4D97-AF65-F5344CB8AC3E}">
        <p14:creationId xmlns:p14="http://schemas.microsoft.com/office/powerpoint/2010/main" val="198084730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Computing the Price Elasticity of Supply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price elasticity of supply is computed as the percentage change in the quantity supplied divided by the percentage change in price.</a:t>
            </a:r>
          </a:p>
        </p:txBody>
      </p:sp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762000" y="3276600"/>
          <a:ext cx="7391400" cy="125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3" imgW="5016240" imgH="850680" progId="Equation.COEE2">
                  <p:embed/>
                </p:oleObj>
              </mc:Choice>
              <mc:Fallback>
                <p:oleObj name="Equation" r:id="rId3" imgW="5016240" imgH="850680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76600"/>
                        <a:ext cx="7391400" cy="1252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463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Elasticity of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25A9A6"/>
                </a:solidFill>
              </a:rPr>
              <a:t>Cross elasticity of demand</a:t>
            </a:r>
            <a:r>
              <a:rPr lang="en-US" dirty="0">
                <a:solidFill>
                  <a:srgbClr val="25A9A6"/>
                </a:solidFill>
              </a:rPr>
              <a:t> </a:t>
            </a:r>
            <a:r>
              <a:rPr lang="en-US" dirty="0"/>
              <a:t>measures how sensitive consumer purchases of one product (say, X) are to a change in the price of some other product (say, Y).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E</a:t>
            </a:r>
            <a:r>
              <a:rPr lang="en-US" baseline="-25000" dirty="0" err="1"/>
              <a:t>xy</a:t>
            </a:r>
            <a:r>
              <a:rPr lang="en-US" baseline="-25000" dirty="0"/>
              <a:t> </a:t>
            </a:r>
            <a:r>
              <a:rPr lang="en-US" dirty="0"/>
              <a:t>= (% change in </a:t>
            </a:r>
            <a:r>
              <a:rPr lang="en-US" dirty="0" err="1"/>
              <a:t>Qd</a:t>
            </a:r>
            <a:r>
              <a:rPr lang="en-US" dirty="0"/>
              <a:t> of X) / (% change in P of Y)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2385708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Elasticity of Demand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</a:t>
            </a:r>
            <a:r>
              <a:rPr lang="en-US" dirty="0" err="1"/>
              <a:t>E</a:t>
            </a:r>
            <a:r>
              <a:rPr lang="en-US" baseline="-25000" dirty="0" err="1"/>
              <a:t>xy</a:t>
            </a:r>
            <a:r>
              <a:rPr lang="en-US" dirty="0"/>
              <a:t> is positive, the two products are substitutes.</a:t>
            </a:r>
          </a:p>
          <a:p>
            <a:pPr lvl="1"/>
            <a:r>
              <a:rPr lang="en-US" dirty="0"/>
              <a:t>The larger the number, the greater the substitutability of the two products</a:t>
            </a:r>
          </a:p>
          <a:p>
            <a:r>
              <a:rPr lang="en-US" dirty="0"/>
              <a:t>If </a:t>
            </a:r>
            <a:r>
              <a:rPr lang="en-US" dirty="0" err="1"/>
              <a:t>E</a:t>
            </a:r>
            <a:r>
              <a:rPr lang="en-US" baseline="-25000" dirty="0" err="1"/>
              <a:t>xy</a:t>
            </a:r>
            <a:r>
              <a:rPr lang="en-US" dirty="0"/>
              <a:t> is negative, the two products are complements, </a:t>
            </a:r>
          </a:p>
          <a:p>
            <a:pPr lvl="1"/>
            <a:r>
              <a:rPr lang="en-US" dirty="0"/>
              <a:t>The larger the negative number, the greater complementarity of the two products. </a:t>
            </a:r>
          </a:p>
          <a:p>
            <a:r>
              <a:rPr lang="en-US" dirty="0"/>
              <a:t>A zero or near zero cross elasticity suggests that the products are independent of each other.</a:t>
            </a:r>
          </a:p>
        </p:txBody>
      </p:sp>
    </p:spTree>
    <p:extLst>
      <p:ext uri="{BB962C8B-B14F-4D97-AF65-F5344CB8AC3E}">
        <p14:creationId xmlns:p14="http://schemas.microsoft.com/office/powerpoint/2010/main" val="204922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REVISITING THE MARKET EQUILIBRIUM</a:t>
            </a:r>
            <a:endParaRPr lang="en-US">
              <a:latin typeface="Tahom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the equilibrium price and quantity maximize the total welfare of buyers and sellers?</a:t>
            </a:r>
          </a:p>
          <a:p>
            <a:r>
              <a:rPr lang="en-US" dirty="0"/>
              <a:t>Market equilibrium reflects the way markets allocate scarce resources. </a:t>
            </a:r>
          </a:p>
          <a:p>
            <a:r>
              <a:rPr lang="en-US" dirty="0"/>
              <a:t>Whether the market allocation is desirable can be addressed by welfare economics.</a:t>
            </a:r>
          </a:p>
        </p:txBody>
      </p:sp>
    </p:spTree>
    <p:extLst>
      <p:ext uri="{BB962C8B-B14F-4D97-AF65-F5344CB8AC3E}">
        <p14:creationId xmlns:p14="http://schemas.microsoft.com/office/powerpoint/2010/main" val="3528896903"/>
      </p:ext>
    </p:extLst>
  </p:cSld>
  <p:clrMapOvr>
    <a:masterClrMapping/>
  </p:clrMapOvr>
  <p:transition>
    <p:zoom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Welfare Economics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z="2800" i="1">
                <a:solidFill>
                  <a:srgbClr val="25A9A6"/>
                </a:solidFill>
              </a:rPr>
              <a:t>Welfare economics</a:t>
            </a:r>
            <a:r>
              <a:rPr lang="en-US"/>
              <a:t> is the study of how the allocation of</a:t>
            </a:r>
            <a:r>
              <a:rPr lang="en-US" i="1"/>
              <a:t> </a:t>
            </a:r>
            <a:r>
              <a:rPr lang="en-US"/>
              <a:t>resources affects economic well-being.</a:t>
            </a:r>
          </a:p>
          <a:p>
            <a:r>
              <a:rPr lang="en-US"/>
              <a:t>Buyers and sellers receive benefits from taking part in the market. </a:t>
            </a:r>
          </a:p>
          <a:p>
            <a:r>
              <a:rPr lang="en-US"/>
              <a:t>The equilibrium in a market maximizes the total welfare of buyers and sellers. </a:t>
            </a:r>
          </a:p>
        </p:txBody>
      </p:sp>
    </p:spTree>
    <p:extLst>
      <p:ext uri="{BB962C8B-B14F-4D97-AF65-F5344CB8AC3E}">
        <p14:creationId xmlns:p14="http://schemas.microsoft.com/office/powerpoint/2010/main" val="41532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>
                <a:solidFill>
                  <a:schemeClr val="accent4">
                    <a:lumMod val="75000"/>
                  </a:schemeClr>
                </a:solidFill>
              </a:rPr>
              <a:t>The Demand Curve: The Relationship between Price and Quantity Demanded</a:t>
            </a:r>
            <a:endParaRPr lang="en-US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Demand Curve </a:t>
            </a:r>
          </a:p>
          <a:p>
            <a:pPr lvl="1"/>
            <a:r>
              <a:rPr lang="en-US" altLang="en-US"/>
              <a:t>The </a:t>
            </a:r>
            <a:r>
              <a:rPr lang="en-US" altLang="en-US" i="1">
                <a:solidFill>
                  <a:srgbClr val="25A9A6"/>
                </a:solidFill>
              </a:rPr>
              <a:t>demand</a:t>
            </a:r>
            <a:r>
              <a:rPr lang="en-US" altLang="en-US" sz="2400" i="1">
                <a:solidFill>
                  <a:srgbClr val="25A9A6"/>
                </a:solidFill>
              </a:rPr>
              <a:t> </a:t>
            </a:r>
            <a:r>
              <a:rPr lang="en-US" altLang="en-US" i="1">
                <a:solidFill>
                  <a:srgbClr val="25A9A6"/>
                </a:solidFill>
              </a:rPr>
              <a:t>curve</a:t>
            </a:r>
            <a:r>
              <a:rPr lang="en-US" altLang="en-US"/>
              <a:t> is a graph of the relationship between the price of a good and the quantity demanded. </a:t>
            </a:r>
          </a:p>
        </p:txBody>
      </p:sp>
    </p:spTree>
    <p:extLst>
      <p:ext uri="{BB962C8B-B14F-4D97-AF65-F5344CB8AC3E}">
        <p14:creationId xmlns:p14="http://schemas.microsoft.com/office/powerpoint/2010/main" val="379437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1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1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3" grpId="0" uiExpand="1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pitchFamily="34" charset="0"/>
              </a:rPr>
              <a:t>Welfare Economics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Consumer surplus measures economic welfare from the buyer’s side.</a:t>
            </a:r>
          </a:p>
          <a:p>
            <a:r>
              <a:rPr lang="en-US"/>
              <a:t>Producer surplus measures economic welfare from the seller’s</a:t>
            </a:r>
            <a:r>
              <a:rPr lang="en-US" i="1"/>
              <a:t> </a:t>
            </a:r>
            <a:r>
              <a:rPr lang="en-US"/>
              <a:t>side.</a:t>
            </a:r>
          </a:p>
        </p:txBody>
      </p:sp>
    </p:spTree>
    <p:extLst>
      <p:ext uri="{BB962C8B-B14F-4D97-AF65-F5344CB8AC3E}">
        <p14:creationId xmlns:p14="http://schemas.microsoft.com/office/powerpoint/2010/main" val="4610546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CONSUMER SURPLUS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i="1">
                <a:solidFill>
                  <a:srgbClr val="25A9A6"/>
                </a:solidFill>
              </a:rPr>
              <a:t>Willingness to pay </a:t>
            </a:r>
            <a:r>
              <a:rPr lang="en-US"/>
              <a:t>is the maximum amount that a buyer  will pay for a good.</a:t>
            </a:r>
          </a:p>
          <a:p>
            <a:r>
              <a:rPr lang="en-US"/>
              <a:t>It measures how much the buyer values the good or service.</a:t>
            </a:r>
          </a:p>
        </p:txBody>
      </p:sp>
    </p:spTree>
    <p:extLst>
      <p:ext uri="{BB962C8B-B14F-4D97-AF65-F5344CB8AC3E}">
        <p14:creationId xmlns:p14="http://schemas.microsoft.com/office/powerpoint/2010/main" val="460833909"/>
      </p:ext>
    </p:extLst>
  </p:cSld>
  <p:clrMapOvr>
    <a:masterClrMapping/>
  </p:clrMapOvr>
  <p:transition>
    <p:zoom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CONSUMER SURPLUS</a:t>
            </a:r>
            <a:endParaRPr lang="en-US">
              <a:latin typeface="Tahoma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i="1">
                <a:solidFill>
                  <a:srgbClr val="25A9A6"/>
                </a:solidFill>
              </a:rPr>
              <a:t>Consumer surplus </a:t>
            </a:r>
            <a:r>
              <a:rPr lang="en-US"/>
              <a:t>is the buyer’s willingness to pay for a good minus the amount the buyer actually pays for it.</a:t>
            </a:r>
          </a:p>
        </p:txBody>
      </p:sp>
    </p:spTree>
    <p:extLst>
      <p:ext uri="{BB962C8B-B14F-4D97-AF65-F5344CB8AC3E}">
        <p14:creationId xmlns:p14="http://schemas.microsoft.com/office/powerpoint/2010/main" val="19377439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the Demand Curve to Measure Consumer Surplus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area below the demand curve and above the price measures the consumer surplus in the market.</a:t>
            </a:r>
          </a:p>
        </p:txBody>
      </p:sp>
    </p:spTree>
    <p:extLst>
      <p:ext uri="{BB962C8B-B14F-4D97-AF65-F5344CB8AC3E}">
        <p14:creationId xmlns:p14="http://schemas.microsoft.com/office/powerpoint/2010/main" val="256039315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How the Price Affects Consumer Surplus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F3F6F9"/>
          </a:solidFill>
          <a:ln w="2127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F2F4F8"/>
          </a:solidFill>
          <a:ln w="1936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F1F4F7"/>
          </a:solidFill>
          <a:ln w="1746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F0F2F5"/>
          </a:solidFill>
          <a:ln w="1555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EEF1F4"/>
          </a:solidFill>
          <a:ln w="1349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EDEFF3"/>
          </a:solidFill>
          <a:ln w="1158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E9EBF0"/>
          </a:solidFill>
          <a:ln w="587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1919288" y="1631950"/>
            <a:ext cx="5014912" cy="4354513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1843088" y="1533525"/>
            <a:ext cx="5013325" cy="4356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8862" name="Group 14"/>
          <p:cNvGrpSpPr>
            <a:grpSpLocks/>
          </p:cNvGrpSpPr>
          <p:nvPr/>
        </p:nvGrpSpPr>
        <p:grpSpPr bwMode="auto">
          <a:xfrm>
            <a:off x="1843088" y="1962150"/>
            <a:ext cx="2070100" cy="1963738"/>
            <a:chOff x="1161" y="1236"/>
            <a:chExt cx="1304" cy="1237"/>
          </a:xfrm>
        </p:grpSpPr>
        <p:sp>
          <p:nvSpPr>
            <p:cNvPr id="78863" name="Freeform 15"/>
            <p:cNvSpPr>
              <a:spLocks/>
            </p:cNvSpPr>
            <p:nvPr/>
          </p:nvSpPr>
          <p:spPr bwMode="auto">
            <a:xfrm>
              <a:off x="1161" y="1236"/>
              <a:ext cx="1304" cy="1237"/>
            </a:xfrm>
            <a:custGeom>
              <a:avLst/>
              <a:gdLst>
                <a:gd name="T0" fmla="*/ 0 w 1304"/>
                <a:gd name="T1" fmla="*/ 0 h 1237"/>
                <a:gd name="T2" fmla="*/ 0 w 1304"/>
                <a:gd name="T3" fmla="*/ 1237 h 1237"/>
                <a:gd name="T4" fmla="*/ 1304 w 1304"/>
                <a:gd name="T5" fmla="*/ 1237 h 1237"/>
                <a:gd name="T6" fmla="*/ 0 w 1304"/>
                <a:gd name="T7" fmla="*/ 0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04" h="1237">
                  <a:moveTo>
                    <a:pt x="0" y="0"/>
                  </a:moveTo>
                  <a:lnTo>
                    <a:pt x="0" y="1237"/>
                  </a:lnTo>
                  <a:lnTo>
                    <a:pt x="1304" y="1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D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64" name="Rectangle 16"/>
            <p:cNvSpPr>
              <a:spLocks noChangeArrowheads="1"/>
            </p:cNvSpPr>
            <p:nvPr/>
          </p:nvSpPr>
          <p:spPr bwMode="auto">
            <a:xfrm>
              <a:off x="1233" y="2033"/>
              <a:ext cx="667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Consumer</a:t>
              </a:r>
              <a:endParaRPr lang="en-US"/>
            </a:p>
          </p:txBody>
        </p:sp>
        <p:sp>
          <p:nvSpPr>
            <p:cNvPr id="78865" name="Rectangle 17"/>
            <p:cNvSpPr>
              <a:spLocks noChangeArrowheads="1"/>
            </p:cNvSpPr>
            <p:nvPr/>
          </p:nvSpPr>
          <p:spPr bwMode="auto">
            <a:xfrm>
              <a:off x="1322" y="2196"/>
              <a:ext cx="492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surplus</a:t>
              </a:r>
              <a:endParaRPr lang="en-US"/>
            </a:p>
          </p:txBody>
        </p:sp>
      </p:grpSp>
      <p:sp>
        <p:nvSpPr>
          <p:cNvPr id="78866" name="Freeform 18"/>
          <p:cNvSpPr>
            <a:spLocks/>
          </p:cNvSpPr>
          <p:nvPr/>
        </p:nvSpPr>
        <p:spPr bwMode="auto">
          <a:xfrm>
            <a:off x="1843088" y="1533525"/>
            <a:ext cx="4994275" cy="4356100"/>
          </a:xfrm>
          <a:custGeom>
            <a:avLst/>
            <a:gdLst>
              <a:gd name="T0" fmla="*/ 0 w 3146"/>
              <a:gd name="T1" fmla="*/ 0 h 2744"/>
              <a:gd name="T2" fmla="*/ 0 w 3146"/>
              <a:gd name="T3" fmla="*/ 2744 h 2744"/>
              <a:gd name="T4" fmla="*/ 3146 w 3146"/>
              <a:gd name="T5" fmla="*/ 2744 h 2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46" h="2744">
                <a:moveTo>
                  <a:pt x="0" y="0"/>
                </a:moveTo>
                <a:lnTo>
                  <a:pt x="0" y="2744"/>
                </a:lnTo>
                <a:lnTo>
                  <a:pt x="3146" y="2744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6015038" y="5962650"/>
            <a:ext cx="9620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78868" name="Rectangle 20"/>
          <p:cNvSpPr>
            <a:spLocks noChangeArrowheads="1"/>
          </p:cNvSpPr>
          <p:nvPr/>
        </p:nvSpPr>
        <p:spPr bwMode="auto">
          <a:xfrm>
            <a:off x="2692400" y="1157288"/>
            <a:ext cx="31813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(a) Consumer Surplus at Price </a:t>
            </a:r>
            <a:endParaRPr lang="en-US"/>
          </a:p>
        </p:txBody>
      </p:sp>
      <p:sp>
        <p:nvSpPr>
          <p:cNvPr id="78869" name="Rectangle 21"/>
          <p:cNvSpPr>
            <a:spLocks noChangeArrowheads="1"/>
          </p:cNvSpPr>
          <p:nvPr/>
        </p:nvSpPr>
        <p:spPr bwMode="auto">
          <a:xfrm>
            <a:off x="5711825" y="1163638"/>
            <a:ext cx="24447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P</a:t>
            </a:r>
            <a:endParaRPr lang="en-US"/>
          </a:p>
        </p:txBody>
      </p:sp>
      <p:sp>
        <p:nvSpPr>
          <p:cNvPr id="78870" name="Freeform 22"/>
          <p:cNvSpPr>
            <a:spLocks/>
          </p:cNvSpPr>
          <p:nvPr/>
        </p:nvSpPr>
        <p:spPr bwMode="auto">
          <a:xfrm>
            <a:off x="5861050" y="1298575"/>
            <a:ext cx="44450" cy="90488"/>
          </a:xfrm>
          <a:custGeom>
            <a:avLst/>
            <a:gdLst>
              <a:gd name="T0" fmla="*/ 28 w 28"/>
              <a:gd name="T1" fmla="*/ 0 h 57"/>
              <a:gd name="T2" fmla="*/ 20 w 28"/>
              <a:gd name="T3" fmla="*/ 0 h 57"/>
              <a:gd name="T4" fmla="*/ 12 w 28"/>
              <a:gd name="T5" fmla="*/ 8 h 57"/>
              <a:gd name="T6" fmla="*/ 0 w 28"/>
              <a:gd name="T7" fmla="*/ 13 h 57"/>
              <a:gd name="T8" fmla="*/ 0 w 28"/>
              <a:gd name="T9" fmla="*/ 25 h 57"/>
              <a:gd name="T10" fmla="*/ 16 w 28"/>
              <a:gd name="T11" fmla="*/ 17 h 57"/>
              <a:gd name="T12" fmla="*/ 16 w 28"/>
              <a:gd name="T13" fmla="*/ 57 h 57"/>
              <a:gd name="T14" fmla="*/ 28 w 28"/>
              <a:gd name="T15" fmla="*/ 57 h 57"/>
              <a:gd name="T16" fmla="*/ 28 w 28"/>
              <a:gd name="T17" fmla="*/ 4 h 57"/>
              <a:gd name="T18" fmla="*/ 28 w 28"/>
              <a:gd name="T1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8" h="57">
                <a:moveTo>
                  <a:pt x="28" y="0"/>
                </a:moveTo>
                <a:lnTo>
                  <a:pt x="20" y="0"/>
                </a:lnTo>
                <a:lnTo>
                  <a:pt x="12" y="8"/>
                </a:lnTo>
                <a:lnTo>
                  <a:pt x="0" y="13"/>
                </a:lnTo>
                <a:lnTo>
                  <a:pt x="0" y="25"/>
                </a:lnTo>
                <a:lnTo>
                  <a:pt x="16" y="17"/>
                </a:lnTo>
                <a:lnTo>
                  <a:pt x="16" y="57"/>
                </a:lnTo>
                <a:lnTo>
                  <a:pt x="28" y="57"/>
                </a:lnTo>
                <a:lnTo>
                  <a:pt x="28" y="4"/>
                </a:lnTo>
                <a:lnTo>
                  <a:pt x="2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71" name="Rectangle 23"/>
          <p:cNvSpPr>
            <a:spLocks noChangeArrowheads="1"/>
          </p:cNvSpPr>
          <p:nvPr/>
        </p:nvSpPr>
        <p:spPr bwMode="auto">
          <a:xfrm>
            <a:off x="1247775" y="1550988"/>
            <a:ext cx="61277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sp>
        <p:nvSpPr>
          <p:cNvPr id="78872" name="Rectangle 24"/>
          <p:cNvSpPr>
            <a:spLocks noChangeArrowheads="1"/>
          </p:cNvSpPr>
          <p:nvPr/>
        </p:nvSpPr>
        <p:spPr bwMode="auto">
          <a:xfrm>
            <a:off x="1635125" y="5969000"/>
            <a:ext cx="2127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grpSp>
        <p:nvGrpSpPr>
          <p:cNvPr id="78873" name="Group 25"/>
          <p:cNvGrpSpPr>
            <a:grpSpLocks/>
          </p:cNvGrpSpPr>
          <p:nvPr/>
        </p:nvGrpSpPr>
        <p:grpSpPr bwMode="auto">
          <a:xfrm>
            <a:off x="1843088" y="1981200"/>
            <a:ext cx="4559300" cy="3908425"/>
            <a:chOff x="1161" y="1248"/>
            <a:chExt cx="2872" cy="2462"/>
          </a:xfrm>
        </p:grpSpPr>
        <p:sp>
          <p:nvSpPr>
            <p:cNvPr id="78874" name="Line 26"/>
            <p:cNvSpPr>
              <a:spLocks noChangeShapeType="1"/>
            </p:cNvSpPr>
            <p:nvPr/>
          </p:nvSpPr>
          <p:spPr bwMode="auto">
            <a:xfrm>
              <a:off x="1161" y="1248"/>
              <a:ext cx="2634" cy="2462"/>
            </a:xfrm>
            <a:prstGeom prst="line">
              <a:avLst/>
            </a:prstGeom>
            <a:noFill/>
            <a:ln w="58738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5" name="Rectangle 27"/>
            <p:cNvSpPr>
              <a:spLocks noChangeArrowheads="1"/>
            </p:cNvSpPr>
            <p:nvPr/>
          </p:nvSpPr>
          <p:spPr bwMode="auto">
            <a:xfrm>
              <a:off x="3480" y="3171"/>
              <a:ext cx="553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/>
            </a:p>
          </p:txBody>
        </p:sp>
      </p:grpSp>
      <p:grpSp>
        <p:nvGrpSpPr>
          <p:cNvPr id="78876" name="Group 28"/>
          <p:cNvGrpSpPr>
            <a:grpSpLocks/>
          </p:cNvGrpSpPr>
          <p:nvPr/>
        </p:nvGrpSpPr>
        <p:grpSpPr bwMode="auto">
          <a:xfrm>
            <a:off x="1525588" y="3833813"/>
            <a:ext cx="2513012" cy="2379662"/>
            <a:chOff x="961" y="2415"/>
            <a:chExt cx="1583" cy="1499"/>
          </a:xfrm>
        </p:grpSpPr>
        <p:sp>
          <p:nvSpPr>
            <p:cNvPr id="78877" name="Freeform 29"/>
            <p:cNvSpPr>
              <a:spLocks/>
            </p:cNvSpPr>
            <p:nvPr/>
          </p:nvSpPr>
          <p:spPr bwMode="auto">
            <a:xfrm>
              <a:off x="1161" y="2473"/>
              <a:ext cx="1304" cy="1237"/>
            </a:xfrm>
            <a:custGeom>
              <a:avLst/>
              <a:gdLst>
                <a:gd name="T0" fmla="*/ 0 w 1304"/>
                <a:gd name="T1" fmla="*/ 0 h 1237"/>
                <a:gd name="T2" fmla="*/ 1304 w 1304"/>
                <a:gd name="T3" fmla="*/ 0 h 1237"/>
                <a:gd name="T4" fmla="*/ 1304 w 1304"/>
                <a:gd name="T5" fmla="*/ 1237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4" h="1237">
                  <a:moveTo>
                    <a:pt x="0" y="0"/>
                  </a:moveTo>
                  <a:lnTo>
                    <a:pt x="1304" y="0"/>
                  </a:lnTo>
                  <a:lnTo>
                    <a:pt x="1304" y="1237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878" name="Rectangle 30"/>
            <p:cNvSpPr>
              <a:spLocks noChangeArrowheads="1"/>
            </p:cNvSpPr>
            <p:nvPr/>
          </p:nvSpPr>
          <p:spPr bwMode="auto">
            <a:xfrm>
              <a:off x="961" y="2415"/>
              <a:ext cx="1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78879" name="Rectangle 31"/>
            <p:cNvSpPr>
              <a:spLocks noChangeArrowheads="1"/>
            </p:cNvSpPr>
            <p:nvPr/>
          </p:nvSpPr>
          <p:spPr bwMode="auto">
            <a:xfrm>
              <a:off x="2395" y="3760"/>
              <a:ext cx="14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Q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  <p:grpSp>
        <p:nvGrpSpPr>
          <p:cNvPr id="78880" name="Group 32"/>
          <p:cNvGrpSpPr>
            <a:grpSpLocks/>
          </p:cNvGrpSpPr>
          <p:nvPr/>
        </p:nvGrpSpPr>
        <p:grpSpPr bwMode="auto">
          <a:xfrm>
            <a:off x="1784350" y="3867150"/>
            <a:ext cx="404813" cy="387350"/>
            <a:chOff x="1124" y="2436"/>
            <a:chExt cx="255" cy="244"/>
          </a:xfrm>
        </p:grpSpPr>
        <p:sp>
          <p:nvSpPr>
            <p:cNvPr id="78881" name="Rectangle 33"/>
            <p:cNvSpPr>
              <a:spLocks noChangeArrowheads="1"/>
            </p:cNvSpPr>
            <p:nvPr/>
          </p:nvSpPr>
          <p:spPr bwMode="auto">
            <a:xfrm>
              <a:off x="1229" y="2497"/>
              <a:ext cx="15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US"/>
            </a:p>
          </p:txBody>
        </p:sp>
        <p:sp>
          <p:nvSpPr>
            <p:cNvPr id="78882" name="Oval 34"/>
            <p:cNvSpPr>
              <a:spLocks noChangeArrowheads="1"/>
            </p:cNvSpPr>
            <p:nvPr/>
          </p:nvSpPr>
          <p:spPr bwMode="auto">
            <a:xfrm>
              <a:off x="1124" y="2436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8883" name="Group 35"/>
          <p:cNvGrpSpPr>
            <a:grpSpLocks/>
          </p:cNvGrpSpPr>
          <p:nvPr/>
        </p:nvGrpSpPr>
        <p:grpSpPr bwMode="auto">
          <a:xfrm>
            <a:off x="1784350" y="1757363"/>
            <a:ext cx="392113" cy="290512"/>
            <a:chOff x="1124" y="1107"/>
            <a:chExt cx="247" cy="183"/>
          </a:xfrm>
        </p:grpSpPr>
        <p:sp>
          <p:nvSpPr>
            <p:cNvPr id="78884" name="Rectangle 36"/>
            <p:cNvSpPr>
              <a:spLocks noChangeArrowheads="1"/>
            </p:cNvSpPr>
            <p:nvPr/>
          </p:nvSpPr>
          <p:spPr bwMode="auto">
            <a:xfrm>
              <a:off x="1221" y="1107"/>
              <a:ext cx="15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/>
            </a:p>
          </p:txBody>
        </p:sp>
        <p:sp>
          <p:nvSpPr>
            <p:cNvPr id="78885" name="Oval 37"/>
            <p:cNvSpPr>
              <a:spLocks noChangeArrowheads="1"/>
            </p:cNvSpPr>
            <p:nvPr/>
          </p:nvSpPr>
          <p:spPr bwMode="auto">
            <a:xfrm>
              <a:off x="1124" y="1199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8886" name="Group 38"/>
          <p:cNvGrpSpPr>
            <a:grpSpLocks/>
          </p:cNvGrpSpPr>
          <p:nvPr/>
        </p:nvGrpSpPr>
        <p:grpSpPr bwMode="auto">
          <a:xfrm>
            <a:off x="3705225" y="3867150"/>
            <a:ext cx="287338" cy="387350"/>
            <a:chOff x="2334" y="2436"/>
            <a:chExt cx="181" cy="244"/>
          </a:xfrm>
        </p:grpSpPr>
        <p:sp>
          <p:nvSpPr>
            <p:cNvPr id="78887" name="Rectangle 39"/>
            <p:cNvSpPr>
              <a:spLocks noChangeArrowheads="1"/>
            </p:cNvSpPr>
            <p:nvPr/>
          </p:nvSpPr>
          <p:spPr bwMode="auto">
            <a:xfrm>
              <a:off x="2334" y="2497"/>
              <a:ext cx="158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US"/>
            </a:p>
          </p:txBody>
        </p:sp>
        <p:sp>
          <p:nvSpPr>
            <p:cNvPr id="78888" name="Oval 40"/>
            <p:cNvSpPr>
              <a:spLocks noChangeArrowheads="1"/>
            </p:cNvSpPr>
            <p:nvPr/>
          </p:nvSpPr>
          <p:spPr bwMode="auto">
            <a:xfrm>
              <a:off x="2429" y="2436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83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8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8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8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8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How the Price Affects Consumer Surplus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F3F6F9"/>
          </a:solidFill>
          <a:ln w="2127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F2F4F8"/>
          </a:solidFill>
          <a:ln w="1936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F1F4F7"/>
          </a:solidFill>
          <a:ln w="174625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F0F2F5"/>
          </a:solidFill>
          <a:ln w="15557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EF1F4"/>
          </a:solidFill>
          <a:ln w="1349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DEFF3"/>
          </a:solidFill>
          <a:ln w="1158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BEEF2"/>
          </a:solidFill>
          <a:ln w="9683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AECF1"/>
          </a:solidFill>
          <a:ln w="7778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9EBF0"/>
          </a:solidFill>
          <a:ln w="58738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8" name="Rectangle 14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2346325" y="1728788"/>
            <a:ext cx="4994275" cy="4354512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2270125" y="1631950"/>
            <a:ext cx="4973638" cy="43545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1" name="Rectangle 17"/>
          <p:cNvSpPr>
            <a:spLocks noChangeArrowheads="1"/>
          </p:cNvSpPr>
          <p:nvPr/>
        </p:nvSpPr>
        <p:spPr bwMode="auto">
          <a:xfrm>
            <a:off x="2249488" y="3944938"/>
            <a:ext cx="2071687" cy="952500"/>
          </a:xfrm>
          <a:prstGeom prst="rect">
            <a:avLst/>
          </a:prstGeom>
          <a:solidFill>
            <a:srgbClr val="B4D9F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2" name="Freeform 18"/>
          <p:cNvSpPr>
            <a:spLocks/>
          </p:cNvSpPr>
          <p:nvPr/>
        </p:nvSpPr>
        <p:spPr bwMode="auto">
          <a:xfrm>
            <a:off x="4321175" y="3944938"/>
            <a:ext cx="987425" cy="952500"/>
          </a:xfrm>
          <a:custGeom>
            <a:avLst/>
            <a:gdLst>
              <a:gd name="T0" fmla="*/ 0 w 622"/>
              <a:gd name="T1" fmla="*/ 0 h 600"/>
              <a:gd name="T2" fmla="*/ 0 w 622"/>
              <a:gd name="T3" fmla="*/ 600 h 600"/>
              <a:gd name="T4" fmla="*/ 622 w 622"/>
              <a:gd name="T5" fmla="*/ 600 h 600"/>
              <a:gd name="T6" fmla="*/ 0 w 622"/>
              <a:gd name="T7" fmla="*/ 0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2" h="600">
                <a:moveTo>
                  <a:pt x="0" y="0"/>
                </a:moveTo>
                <a:lnTo>
                  <a:pt x="0" y="600"/>
                </a:lnTo>
                <a:lnTo>
                  <a:pt x="622" y="600"/>
                </a:lnTo>
                <a:lnTo>
                  <a:pt x="0" y="0"/>
                </a:lnTo>
                <a:close/>
              </a:path>
            </a:pathLst>
          </a:custGeom>
          <a:solidFill>
            <a:srgbClr val="0099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7843" name="Group 19"/>
          <p:cNvGrpSpPr>
            <a:grpSpLocks/>
          </p:cNvGrpSpPr>
          <p:nvPr/>
        </p:nvGrpSpPr>
        <p:grpSpPr bwMode="auto">
          <a:xfrm>
            <a:off x="2270125" y="1981200"/>
            <a:ext cx="2051050" cy="1963738"/>
            <a:chOff x="1430" y="1248"/>
            <a:chExt cx="1292" cy="1237"/>
          </a:xfrm>
        </p:grpSpPr>
        <p:sp>
          <p:nvSpPr>
            <p:cNvPr id="77844" name="Freeform 20"/>
            <p:cNvSpPr>
              <a:spLocks/>
            </p:cNvSpPr>
            <p:nvPr/>
          </p:nvSpPr>
          <p:spPr bwMode="auto">
            <a:xfrm>
              <a:off x="1430" y="1248"/>
              <a:ext cx="1292" cy="1237"/>
            </a:xfrm>
            <a:custGeom>
              <a:avLst/>
              <a:gdLst>
                <a:gd name="T0" fmla="*/ 0 w 1292"/>
                <a:gd name="T1" fmla="*/ 0 h 1237"/>
                <a:gd name="T2" fmla="*/ 0 w 1292"/>
                <a:gd name="T3" fmla="*/ 1237 h 1237"/>
                <a:gd name="T4" fmla="*/ 1292 w 1292"/>
                <a:gd name="T5" fmla="*/ 1237 h 1237"/>
                <a:gd name="T6" fmla="*/ 0 w 1292"/>
                <a:gd name="T7" fmla="*/ 0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2" h="1237">
                  <a:moveTo>
                    <a:pt x="0" y="0"/>
                  </a:moveTo>
                  <a:lnTo>
                    <a:pt x="0" y="1237"/>
                  </a:lnTo>
                  <a:lnTo>
                    <a:pt x="1292" y="12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45" name="Rectangle 21"/>
            <p:cNvSpPr>
              <a:spLocks noChangeArrowheads="1"/>
            </p:cNvSpPr>
            <p:nvPr/>
          </p:nvSpPr>
          <p:spPr bwMode="auto">
            <a:xfrm>
              <a:off x="1648" y="1887"/>
              <a:ext cx="2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Initial</a:t>
              </a:r>
              <a:endParaRPr lang="en-US"/>
            </a:p>
          </p:txBody>
        </p:sp>
        <p:sp>
          <p:nvSpPr>
            <p:cNvPr id="77846" name="Rectangle 22"/>
            <p:cNvSpPr>
              <a:spLocks noChangeArrowheads="1"/>
            </p:cNvSpPr>
            <p:nvPr/>
          </p:nvSpPr>
          <p:spPr bwMode="auto">
            <a:xfrm>
              <a:off x="1514" y="2050"/>
              <a:ext cx="56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consumer</a:t>
              </a:r>
              <a:endParaRPr lang="en-US"/>
            </a:p>
          </p:txBody>
        </p:sp>
        <p:sp>
          <p:nvSpPr>
            <p:cNvPr id="77847" name="Rectangle 23"/>
            <p:cNvSpPr>
              <a:spLocks noChangeArrowheads="1"/>
            </p:cNvSpPr>
            <p:nvPr/>
          </p:nvSpPr>
          <p:spPr bwMode="auto">
            <a:xfrm>
              <a:off x="1591" y="2212"/>
              <a:ext cx="41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surplus</a:t>
              </a:r>
              <a:endParaRPr lang="en-US"/>
            </a:p>
          </p:txBody>
        </p:sp>
      </p:grpSp>
      <p:sp>
        <p:nvSpPr>
          <p:cNvPr id="77848" name="Freeform 24"/>
          <p:cNvSpPr>
            <a:spLocks/>
          </p:cNvSpPr>
          <p:nvPr/>
        </p:nvSpPr>
        <p:spPr bwMode="auto">
          <a:xfrm>
            <a:off x="2270125" y="1631950"/>
            <a:ext cx="4973638" cy="4354513"/>
          </a:xfrm>
          <a:custGeom>
            <a:avLst/>
            <a:gdLst>
              <a:gd name="T0" fmla="*/ 0 w 3133"/>
              <a:gd name="T1" fmla="*/ 0 h 2743"/>
              <a:gd name="T2" fmla="*/ 0 w 3133"/>
              <a:gd name="T3" fmla="*/ 2743 h 2743"/>
              <a:gd name="T4" fmla="*/ 3133 w 3133"/>
              <a:gd name="T5" fmla="*/ 2743 h 2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33" h="2743">
                <a:moveTo>
                  <a:pt x="0" y="0"/>
                </a:moveTo>
                <a:lnTo>
                  <a:pt x="0" y="2743"/>
                </a:lnTo>
                <a:lnTo>
                  <a:pt x="3133" y="2743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9" name="Rectangle 25"/>
          <p:cNvSpPr>
            <a:spLocks noChangeArrowheads="1"/>
          </p:cNvSpPr>
          <p:nvPr/>
        </p:nvSpPr>
        <p:spPr bwMode="auto">
          <a:xfrm>
            <a:off x="6429375" y="6053138"/>
            <a:ext cx="8255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77850" name="Rectangle 26"/>
          <p:cNvSpPr>
            <a:spLocks noChangeArrowheads="1"/>
          </p:cNvSpPr>
          <p:nvPr/>
        </p:nvSpPr>
        <p:spPr bwMode="auto">
          <a:xfrm>
            <a:off x="3125788" y="1195388"/>
            <a:ext cx="29829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(b) Consumer Surplus at Price </a:t>
            </a:r>
            <a:endParaRPr lang="en-US"/>
          </a:p>
        </p:txBody>
      </p:sp>
      <p:sp>
        <p:nvSpPr>
          <p:cNvPr id="77851" name="Rectangle 27"/>
          <p:cNvSpPr>
            <a:spLocks noChangeArrowheads="1"/>
          </p:cNvSpPr>
          <p:nvPr/>
        </p:nvSpPr>
        <p:spPr bwMode="auto">
          <a:xfrm>
            <a:off x="6157913" y="1201738"/>
            <a:ext cx="1349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  <a:latin typeface="Arial" charset="0"/>
              </a:rPr>
              <a:t>P</a:t>
            </a:r>
            <a:endParaRPr lang="en-US"/>
          </a:p>
        </p:txBody>
      </p:sp>
      <p:sp>
        <p:nvSpPr>
          <p:cNvPr id="77852" name="Freeform 28"/>
          <p:cNvSpPr>
            <a:spLocks/>
          </p:cNvSpPr>
          <p:nvPr/>
        </p:nvSpPr>
        <p:spPr bwMode="auto">
          <a:xfrm>
            <a:off x="6299200" y="1331913"/>
            <a:ext cx="71438" cy="90487"/>
          </a:xfrm>
          <a:custGeom>
            <a:avLst/>
            <a:gdLst>
              <a:gd name="T0" fmla="*/ 17 w 45"/>
              <a:gd name="T1" fmla="*/ 48 h 57"/>
              <a:gd name="T2" fmla="*/ 21 w 45"/>
              <a:gd name="T3" fmla="*/ 44 h 57"/>
              <a:gd name="T4" fmla="*/ 29 w 45"/>
              <a:gd name="T5" fmla="*/ 40 h 57"/>
              <a:gd name="T6" fmla="*/ 37 w 45"/>
              <a:gd name="T7" fmla="*/ 32 h 57"/>
              <a:gd name="T8" fmla="*/ 41 w 45"/>
              <a:gd name="T9" fmla="*/ 24 h 57"/>
              <a:gd name="T10" fmla="*/ 45 w 45"/>
              <a:gd name="T11" fmla="*/ 16 h 57"/>
              <a:gd name="T12" fmla="*/ 41 w 45"/>
              <a:gd name="T13" fmla="*/ 8 h 57"/>
              <a:gd name="T14" fmla="*/ 37 w 45"/>
              <a:gd name="T15" fmla="*/ 4 h 57"/>
              <a:gd name="T16" fmla="*/ 33 w 45"/>
              <a:gd name="T17" fmla="*/ 0 h 57"/>
              <a:gd name="T18" fmla="*/ 21 w 45"/>
              <a:gd name="T19" fmla="*/ 0 h 57"/>
              <a:gd name="T20" fmla="*/ 9 w 45"/>
              <a:gd name="T21" fmla="*/ 4 h 57"/>
              <a:gd name="T22" fmla="*/ 4 w 45"/>
              <a:gd name="T23" fmla="*/ 8 h 57"/>
              <a:gd name="T24" fmla="*/ 0 w 45"/>
              <a:gd name="T25" fmla="*/ 16 h 57"/>
              <a:gd name="T26" fmla="*/ 13 w 45"/>
              <a:gd name="T27" fmla="*/ 20 h 57"/>
              <a:gd name="T28" fmla="*/ 17 w 45"/>
              <a:gd name="T29" fmla="*/ 12 h 57"/>
              <a:gd name="T30" fmla="*/ 21 w 45"/>
              <a:gd name="T31" fmla="*/ 8 h 57"/>
              <a:gd name="T32" fmla="*/ 29 w 45"/>
              <a:gd name="T33" fmla="*/ 12 h 57"/>
              <a:gd name="T34" fmla="*/ 29 w 45"/>
              <a:gd name="T35" fmla="*/ 16 h 57"/>
              <a:gd name="T36" fmla="*/ 29 w 45"/>
              <a:gd name="T37" fmla="*/ 24 h 57"/>
              <a:gd name="T38" fmla="*/ 17 w 45"/>
              <a:gd name="T39" fmla="*/ 32 h 57"/>
              <a:gd name="T40" fmla="*/ 4 w 45"/>
              <a:gd name="T41" fmla="*/ 48 h 57"/>
              <a:gd name="T42" fmla="*/ 0 w 45"/>
              <a:gd name="T43" fmla="*/ 57 h 57"/>
              <a:gd name="T44" fmla="*/ 45 w 45"/>
              <a:gd name="T45" fmla="*/ 57 h 57"/>
              <a:gd name="T46" fmla="*/ 45 w 45"/>
              <a:gd name="T47" fmla="*/ 48 h 57"/>
              <a:gd name="T48" fmla="*/ 21 w 45"/>
              <a:gd name="T49" fmla="*/ 48 h 57"/>
              <a:gd name="T50" fmla="*/ 17 w 45"/>
              <a:gd name="T51" fmla="*/ 48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5" h="57">
                <a:moveTo>
                  <a:pt x="17" y="48"/>
                </a:moveTo>
                <a:lnTo>
                  <a:pt x="21" y="44"/>
                </a:lnTo>
                <a:lnTo>
                  <a:pt x="29" y="40"/>
                </a:lnTo>
                <a:lnTo>
                  <a:pt x="37" y="32"/>
                </a:lnTo>
                <a:lnTo>
                  <a:pt x="41" y="24"/>
                </a:lnTo>
                <a:lnTo>
                  <a:pt x="45" y="16"/>
                </a:lnTo>
                <a:lnTo>
                  <a:pt x="41" y="8"/>
                </a:lnTo>
                <a:lnTo>
                  <a:pt x="37" y="4"/>
                </a:lnTo>
                <a:lnTo>
                  <a:pt x="33" y="0"/>
                </a:lnTo>
                <a:lnTo>
                  <a:pt x="21" y="0"/>
                </a:lnTo>
                <a:lnTo>
                  <a:pt x="9" y="4"/>
                </a:lnTo>
                <a:lnTo>
                  <a:pt x="4" y="8"/>
                </a:lnTo>
                <a:lnTo>
                  <a:pt x="0" y="16"/>
                </a:lnTo>
                <a:lnTo>
                  <a:pt x="13" y="20"/>
                </a:lnTo>
                <a:lnTo>
                  <a:pt x="17" y="12"/>
                </a:lnTo>
                <a:lnTo>
                  <a:pt x="21" y="8"/>
                </a:lnTo>
                <a:lnTo>
                  <a:pt x="29" y="12"/>
                </a:lnTo>
                <a:lnTo>
                  <a:pt x="29" y="16"/>
                </a:lnTo>
                <a:lnTo>
                  <a:pt x="29" y="24"/>
                </a:lnTo>
                <a:lnTo>
                  <a:pt x="17" y="32"/>
                </a:lnTo>
                <a:lnTo>
                  <a:pt x="4" y="48"/>
                </a:lnTo>
                <a:lnTo>
                  <a:pt x="0" y="57"/>
                </a:lnTo>
                <a:lnTo>
                  <a:pt x="45" y="57"/>
                </a:lnTo>
                <a:lnTo>
                  <a:pt x="45" y="48"/>
                </a:lnTo>
                <a:lnTo>
                  <a:pt x="21" y="48"/>
                </a:lnTo>
                <a:lnTo>
                  <a:pt x="17" y="4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53" name="Rectangle 29"/>
          <p:cNvSpPr>
            <a:spLocks noChangeArrowheads="1"/>
          </p:cNvSpPr>
          <p:nvPr/>
        </p:nvSpPr>
        <p:spPr bwMode="auto">
          <a:xfrm>
            <a:off x="1666875" y="1563688"/>
            <a:ext cx="4968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sp>
        <p:nvSpPr>
          <p:cNvPr id="77854" name="Rectangle 30"/>
          <p:cNvSpPr>
            <a:spLocks noChangeArrowheads="1"/>
          </p:cNvSpPr>
          <p:nvPr/>
        </p:nvSpPr>
        <p:spPr bwMode="auto">
          <a:xfrm>
            <a:off x="2060575" y="6059488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grpSp>
        <p:nvGrpSpPr>
          <p:cNvPr id="77855" name="Group 31"/>
          <p:cNvGrpSpPr>
            <a:grpSpLocks/>
          </p:cNvGrpSpPr>
          <p:nvPr/>
        </p:nvGrpSpPr>
        <p:grpSpPr bwMode="auto">
          <a:xfrm>
            <a:off x="2270125" y="1981200"/>
            <a:ext cx="4448175" cy="4005263"/>
            <a:chOff x="1430" y="1248"/>
            <a:chExt cx="2802" cy="2523"/>
          </a:xfrm>
        </p:grpSpPr>
        <p:sp>
          <p:nvSpPr>
            <p:cNvPr id="77856" name="Line 32"/>
            <p:cNvSpPr>
              <a:spLocks noChangeShapeType="1"/>
            </p:cNvSpPr>
            <p:nvPr/>
          </p:nvSpPr>
          <p:spPr bwMode="auto">
            <a:xfrm>
              <a:off x="1430" y="1248"/>
              <a:ext cx="2633" cy="2523"/>
            </a:xfrm>
            <a:prstGeom prst="line">
              <a:avLst/>
            </a:prstGeom>
            <a:noFill/>
            <a:ln w="58738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57" name="Rectangle 33"/>
            <p:cNvSpPr>
              <a:spLocks noChangeArrowheads="1"/>
            </p:cNvSpPr>
            <p:nvPr/>
          </p:nvSpPr>
          <p:spPr bwMode="auto">
            <a:xfrm>
              <a:off x="3749" y="3285"/>
              <a:ext cx="48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/>
            </a:p>
          </p:txBody>
        </p:sp>
      </p:grpSp>
      <p:grpSp>
        <p:nvGrpSpPr>
          <p:cNvPr id="77858" name="Group 34"/>
          <p:cNvGrpSpPr>
            <a:grpSpLocks/>
          </p:cNvGrpSpPr>
          <p:nvPr/>
        </p:nvGrpSpPr>
        <p:grpSpPr bwMode="auto">
          <a:xfrm>
            <a:off x="2211388" y="1770063"/>
            <a:ext cx="2351087" cy="2451100"/>
            <a:chOff x="1393" y="1115"/>
            <a:chExt cx="1481" cy="1544"/>
          </a:xfrm>
        </p:grpSpPr>
        <p:grpSp>
          <p:nvGrpSpPr>
            <p:cNvPr id="77859" name="Group 35"/>
            <p:cNvGrpSpPr>
              <a:grpSpLocks/>
            </p:cNvGrpSpPr>
            <p:nvPr/>
          </p:nvGrpSpPr>
          <p:grpSpPr bwMode="auto">
            <a:xfrm>
              <a:off x="1393" y="1115"/>
              <a:ext cx="181" cy="182"/>
              <a:chOff x="1393" y="1115"/>
              <a:chExt cx="181" cy="182"/>
            </a:xfrm>
          </p:grpSpPr>
          <p:sp>
            <p:nvSpPr>
              <p:cNvPr id="77860" name="Oval 36"/>
              <p:cNvSpPr>
                <a:spLocks noChangeArrowheads="1"/>
              </p:cNvSpPr>
              <p:nvPr/>
            </p:nvSpPr>
            <p:spPr bwMode="auto">
              <a:xfrm>
                <a:off x="1393" y="1211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1" name="Rectangle 37"/>
              <p:cNvSpPr>
                <a:spLocks noChangeArrowheads="1"/>
              </p:cNvSpPr>
              <p:nvPr/>
            </p:nvSpPr>
            <p:spPr bwMode="auto">
              <a:xfrm>
                <a:off x="1489" y="1115"/>
                <a:ext cx="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/>
              </a:p>
            </p:txBody>
          </p:sp>
        </p:grpSp>
        <p:grpSp>
          <p:nvGrpSpPr>
            <p:cNvPr id="77862" name="Group 38"/>
            <p:cNvGrpSpPr>
              <a:grpSpLocks/>
            </p:cNvGrpSpPr>
            <p:nvPr/>
          </p:nvGrpSpPr>
          <p:grpSpPr bwMode="auto">
            <a:xfrm>
              <a:off x="1393" y="2436"/>
              <a:ext cx="189" cy="223"/>
              <a:chOff x="1393" y="2436"/>
              <a:chExt cx="189" cy="223"/>
            </a:xfrm>
          </p:grpSpPr>
          <p:sp>
            <p:nvSpPr>
              <p:cNvPr id="77863" name="Oval 39"/>
              <p:cNvSpPr>
                <a:spLocks noChangeArrowheads="1"/>
              </p:cNvSpPr>
              <p:nvPr/>
            </p:nvSpPr>
            <p:spPr bwMode="auto">
              <a:xfrm>
                <a:off x="1393" y="2436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4" name="Rectangle 40"/>
              <p:cNvSpPr>
                <a:spLocks noChangeArrowheads="1"/>
              </p:cNvSpPr>
              <p:nvPr/>
            </p:nvSpPr>
            <p:spPr bwMode="auto">
              <a:xfrm>
                <a:off x="1497" y="2505"/>
                <a:ext cx="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/>
              </a:p>
            </p:txBody>
          </p:sp>
        </p:grpSp>
        <p:grpSp>
          <p:nvGrpSpPr>
            <p:cNvPr id="77865" name="Group 41"/>
            <p:cNvGrpSpPr>
              <a:grpSpLocks/>
            </p:cNvGrpSpPr>
            <p:nvPr/>
          </p:nvGrpSpPr>
          <p:grpSpPr bwMode="auto">
            <a:xfrm>
              <a:off x="2686" y="2350"/>
              <a:ext cx="188" cy="172"/>
              <a:chOff x="2686" y="2350"/>
              <a:chExt cx="188" cy="172"/>
            </a:xfrm>
          </p:grpSpPr>
          <p:sp>
            <p:nvSpPr>
              <p:cNvPr id="77866" name="Oval 42"/>
              <p:cNvSpPr>
                <a:spLocks noChangeArrowheads="1"/>
              </p:cNvSpPr>
              <p:nvPr/>
            </p:nvSpPr>
            <p:spPr bwMode="auto">
              <a:xfrm>
                <a:off x="2686" y="2436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67" name="Rectangle 43"/>
              <p:cNvSpPr>
                <a:spLocks noChangeArrowheads="1"/>
              </p:cNvSpPr>
              <p:nvPr/>
            </p:nvSpPr>
            <p:spPr bwMode="auto">
              <a:xfrm>
                <a:off x="2782" y="2350"/>
                <a:ext cx="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77868" name="Group 44"/>
          <p:cNvGrpSpPr>
            <a:grpSpLocks/>
          </p:cNvGrpSpPr>
          <p:nvPr/>
        </p:nvGrpSpPr>
        <p:grpSpPr bwMode="auto">
          <a:xfrm>
            <a:off x="2211388" y="4686300"/>
            <a:ext cx="3322637" cy="495300"/>
            <a:chOff x="1393" y="2952"/>
            <a:chExt cx="2093" cy="312"/>
          </a:xfrm>
        </p:grpSpPr>
        <p:grpSp>
          <p:nvGrpSpPr>
            <p:cNvPr id="77869" name="Group 45"/>
            <p:cNvGrpSpPr>
              <a:grpSpLocks/>
            </p:cNvGrpSpPr>
            <p:nvPr/>
          </p:nvGrpSpPr>
          <p:grpSpPr bwMode="auto">
            <a:xfrm>
              <a:off x="1393" y="3048"/>
              <a:ext cx="192" cy="216"/>
              <a:chOff x="1393" y="3048"/>
              <a:chExt cx="192" cy="216"/>
            </a:xfrm>
          </p:grpSpPr>
          <p:sp>
            <p:nvSpPr>
              <p:cNvPr id="77870" name="Oval 46"/>
              <p:cNvSpPr>
                <a:spLocks noChangeArrowheads="1"/>
              </p:cNvSpPr>
              <p:nvPr/>
            </p:nvSpPr>
            <p:spPr bwMode="auto">
              <a:xfrm>
                <a:off x="1393" y="3048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1" name="Rectangle 47"/>
              <p:cNvSpPr>
                <a:spLocks noChangeArrowheads="1"/>
              </p:cNvSpPr>
              <p:nvPr/>
            </p:nvSpPr>
            <p:spPr bwMode="auto">
              <a:xfrm>
                <a:off x="1493" y="3110"/>
                <a:ext cx="9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/>
              </a:p>
            </p:txBody>
          </p:sp>
        </p:grpSp>
        <p:grpSp>
          <p:nvGrpSpPr>
            <p:cNvPr id="77872" name="Group 48"/>
            <p:cNvGrpSpPr>
              <a:grpSpLocks/>
            </p:cNvGrpSpPr>
            <p:nvPr/>
          </p:nvGrpSpPr>
          <p:grpSpPr bwMode="auto">
            <a:xfrm>
              <a:off x="2686" y="3048"/>
              <a:ext cx="168" cy="216"/>
              <a:chOff x="2686" y="3048"/>
              <a:chExt cx="168" cy="216"/>
            </a:xfrm>
          </p:grpSpPr>
          <p:sp>
            <p:nvSpPr>
              <p:cNvPr id="77873" name="Oval 49"/>
              <p:cNvSpPr>
                <a:spLocks noChangeArrowheads="1"/>
              </p:cNvSpPr>
              <p:nvPr/>
            </p:nvSpPr>
            <p:spPr bwMode="auto">
              <a:xfrm>
                <a:off x="2686" y="3048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4" name="Rectangle 50"/>
              <p:cNvSpPr>
                <a:spLocks noChangeArrowheads="1"/>
              </p:cNvSpPr>
              <p:nvPr/>
            </p:nvSpPr>
            <p:spPr bwMode="auto">
              <a:xfrm>
                <a:off x="2769" y="3110"/>
                <a:ext cx="85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/>
              </a:p>
            </p:txBody>
          </p:sp>
        </p:grpSp>
        <p:grpSp>
          <p:nvGrpSpPr>
            <p:cNvPr id="77875" name="Group 51"/>
            <p:cNvGrpSpPr>
              <a:grpSpLocks/>
            </p:cNvGrpSpPr>
            <p:nvPr/>
          </p:nvGrpSpPr>
          <p:grpSpPr bwMode="auto">
            <a:xfrm>
              <a:off x="3307" y="2952"/>
              <a:ext cx="179" cy="182"/>
              <a:chOff x="3307" y="2952"/>
              <a:chExt cx="179" cy="182"/>
            </a:xfrm>
          </p:grpSpPr>
          <p:sp>
            <p:nvSpPr>
              <p:cNvPr id="77876" name="Oval 52"/>
              <p:cNvSpPr>
                <a:spLocks noChangeArrowheads="1"/>
              </p:cNvSpPr>
              <p:nvPr/>
            </p:nvSpPr>
            <p:spPr bwMode="auto">
              <a:xfrm>
                <a:off x="3307" y="3048"/>
                <a:ext cx="86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877" name="Rectangle 53"/>
              <p:cNvSpPr>
                <a:spLocks noChangeArrowheads="1"/>
              </p:cNvSpPr>
              <p:nvPr/>
            </p:nvSpPr>
            <p:spPr bwMode="auto">
              <a:xfrm>
                <a:off x="3408" y="2952"/>
                <a:ext cx="7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F</a:t>
                </a:r>
                <a:endParaRPr lang="en-US"/>
              </a:p>
            </p:txBody>
          </p:sp>
        </p:grpSp>
      </p:grpSp>
      <p:grpSp>
        <p:nvGrpSpPr>
          <p:cNvPr id="77878" name="Group 54"/>
          <p:cNvGrpSpPr>
            <a:grpSpLocks/>
          </p:cNvGrpSpPr>
          <p:nvPr/>
        </p:nvGrpSpPr>
        <p:grpSpPr bwMode="auto">
          <a:xfrm>
            <a:off x="1951038" y="3840163"/>
            <a:ext cx="2489200" cy="2463800"/>
            <a:chOff x="1229" y="2419"/>
            <a:chExt cx="1568" cy="1552"/>
          </a:xfrm>
        </p:grpSpPr>
        <p:sp>
          <p:nvSpPr>
            <p:cNvPr id="77879" name="Freeform 55"/>
            <p:cNvSpPr>
              <a:spLocks/>
            </p:cNvSpPr>
            <p:nvPr/>
          </p:nvSpPr>
          <p:spPr bwMode="auto">
            <a:xfrm>
              <a:off x="1430" y="2485"/>
              <a:ext cx="1292" cy="1286"/>
            </a:xfrm>
            <a:custGeom>
              <a:avLst/>
              <a:gdLst>
                <a:gd name="T0" fmla="*/ 0 w 1292"/>
                <a:gd name="T1" fmla="*/ 0 h 1286"/>
                <a:gd name="T2" fmla="*/ 1292 w 1292"/>
                <a:gd name="T3" fmla="*/ 0 h 1286"/>
                <a:gd name="T4" fmla="*/ 1292 w 1292"/>
                <a:gd name="T5" fmla="*/ 1286 h 1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2" h="1286">
                  <a:moveTo>
                    <a:pt x="0" y="0"/>
                  </a:moveTo>
                  <a:lnTo>
                    <a:pt x="1292" y="0"/>
                  </a:lnTo>
                  <a:lnTo>
                    <a:pt x="1292" y="128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80" name="Rectangle 56"/>
            <p:cNvSpPr>
              <a:spLocks noChangeArrowheads="1"/>
            </p:cNvSpPr>
            <p:nvPr/>
          </p:nvSpPr>
          <p:spPr bwMode="auto">
            <a:xfrm>
              <a:off x="1229" y="2419"/>
              <a:ext cx="1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77881" name="Rectangle 57"/>
            <p:cNvSpPr>
              <a:spLocks noChangeArrowheads="1"/>
            </p:cNvSpPr>
            <p:nvPr/>
          </p:nvSpPr>
          <p:spPr bwMode="auto">
            <a:xfrm>
              <a:off x="2648" y="3817"/>
              <a:ext cx="14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Q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  <p:grpSp>
        <p:nvGrpSpPr>
          <p:cNvPr id="77882" name="Group 58"/>
          <p:cNvGrpSpPr>
            <a:grpSpLocks/>
          </p:cNvGrpSpPr>
          <p:nvPr/>
        </p:nvGrpSpPr>
        <p:grpSpPr bwMode="auto">
          <a:xfrm>
            <a:off x="1951038" y="4808538"/>
            <a:ext cx="3481387" cy="1495425"/>
            <a:chOff x="1229" y="3029"/>
            <a:chExt cx="2193" cy="942"/>
          </a:xfrm>
        </p:grpSpPr>
        <p:sp>
          <p:nvSpPr>
            <p:cNvPr id="77883" name="Freeform 59"/>
            <p:cNvSpPr>
              <a:spLocks/>
            </p:cNvSpPr>
            <p:nvPr/>
          </p:nvSpPr>
          <p:spPr bwMode="auto">
            <a:xfrm>
              <a:off x="1430" y="3085"/>
              <a:ext cx="1914" cy="686"/>
            </a:xfrm>
            <a:custGeom>
              <a:avLst/>
              <a:gdLst>
                <a:gd name="T0" fmla="*/ 0 w 1914"/>
                <a:gd name="T1" fmla="*/ 0 h 686"/>
                <a:gd name="T2" fmla="*/ 1914 w 1914"/>
                <a:gd name="T3" fmla="*/ 0 h 686"/>
                <a:gd name="T4" fmla="*/ 1914 w 1914"/>
                <a:gd name="T5" fmla="*/ 686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14" h="686">
                  <a:moveTo>
                    <a:pt x="0" y="0"/>
                  </a:moveTo>
                  <a:lnTo>
                    <a:pt x="1914" y="0"/>
                  </a:lnTo>
                  <a:lnTo>
                    <a:pt x="1914" y="68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84" name="Rectangle 60"/>
            <p:cNvSpPr>
              <a:spLocks noChangeArrowheads="1"/>
            </p:cNvSpPr>
            <p:nvPr/>
          </p:nvSpPr>
          <p:spPr bwMode="auto">
            <a:xfrm>
              <a:off x="1229" y="3029"/>
              <a:ext cx="1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77885" name="Rectangle 61"/>
            <p:cNvSpPr>
              <a:spLocks noChangeArrowheads="1"/>
            </p:cNvSpPr>
            <p:nvPr/>
          </p:nvSpPr>
          <p:spPr bwMode="auto">
            <a:xfrm>
              <a:off x="3273" y="3817"/>
              <a:ext cx="14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1">
                  <a:solidFill>
                    <a:srgbClr val="000000"/>
                  </a:solidFill>
                  <a:latin typeface="Arial" charset="0"/>
                </a:rPr>
                <a:t>Q</a:t>
              </a:r>
              <a:r>
                <a:rPr lang="en-US" sz="1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</p:grpSp>
      <p:grpSp>
        <p:nvGrpSpPr>
          <p:cNvPr id="77886" name="Group 62"/>
          <p:cNvGrpSpPr>
            <a:grpSpLocks/>
          </p:cNvGrpSpPr>
          <p:nvPr/>
        </p:nvGrpSpPr>
        <p:grpSpPr bwMode="auto">
          <a:xfrm>
            <a:off x="4630738" y="3673475"/>
            <a:ext cx="2478087" cy="854075"/>
            <a:chOff x="2917" y="2314"/>
            <a:chExt cx="1561" cy="538"/>
          </a:xfrm>
        </p:grpSpPr>
        <p:sp>
          <p:nvSpPr>
            <p:cNvPr id="77887" name="Line 63"/>
            <p:cNvSpPr>
              <a:spLocks noChangeShapeType="1"/>
            </p:cNvSpPr>
            <p:nvPr/>
          </p:nvSpPr>
          <p:spPr bwMode="auto">
            <a:xfrm flipV="1">
              <a:off x="2917" y="2424"/>
              <a:ext cx="427" cy="4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88" name="Rectangle 64"/>
            <p:cNvSpPr>
              <a:spLocks noChangeArrowheads="1"/>
            </p:cNvSpPr>
            <p:nvPr/>
          </p:nvSpPr>
          <p:spPr bwMode="auto">
            <a:xfrm>
              <a:off x="3320" y="2314"/>
              <a:ext cx="1158" cy="391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89" name="Rectangle 65"/>
            <p:cNvSpPr>
              <a:spLocks noChangeArrowheads="1"/>
            </p:cNvSpPr>
            <p:nvPr/>
          </p:nvSpPr>
          <p:spPr bwMode="auto">
            <a:xfrm>
              <a:off x="3383" y="2351"/>
              <a:ext cx="103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Consumer surplus</a:t>
              </a:r>
              <a:endParaRPr lang="en-US"/>
            </a:p>
          </p:txBody>
        </p:sp>
        <p:sp>
          <p:nvSpPr>
            <p:cNvPr id="77890" name="Rectangle 66"/>
            <p:cNvSpPr>
              <a:spLocks noChangeArrowheads="1"/>
            </p:cNvSpPr>
            <p:nvPr/>
          </p:nvSpPr>
          <p:spPr bwMode="auto">
            <a:xfrm>
              <a:off x="3383" y="2513"/>
              <a:ext cx="103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to new consumers</a:t>
              </a:r>
              <a:endParaRPr lang="en-US"/>
            </a:p>
          </p:txBody>
        </p:sp>
      </p:grpSp>
      <p:grpSp>
        <p:nvGrpSpPr>
          <p:cNvPr id="77891" name="Group 67"/>
          <p:cNvGrpSpPr>
            <a:grpSpLocks/>
          </p:cNvGrpSpPr>
          <p:nvPr/>
        </p:nvGrpSpPr>
        <p:grpSpPr bwMode="auto">
          <a:xfrm>
            <a:off x="2346325" y="4760913"/>
            <a:ext cx="1936750" cy="1162050"/>
            <a:chOff x="1478" y="2999"/>
            <a:chExt cx="1220" cy="732"/>
          </a:xfrm>
        </p:grpSpPr>
        <p:sp>
          <p:nvSpPr>
            <p:cNvPr id="77892" name="Line 68"/>
            <p:cNvSpPr>
              <a:spLocks noChangeShapeType="1"/>
            </p:cNvSpPr>
            <p:nvPr/>
          </p:nvSpPr>
          <p:spPr bwMode="auto">
            <a:xfrm flipH="1">
              <a:off x="2003" y="2999"/>
              <a:ext cx="49" cy="23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93" name="Rectangle 69"/>
            <p:cNvSpPr>
              <a:spLocks noChangeArrowheads="1"/>
            </p:cNvSpPr>
            <p:nvPr/>
          </p:nvSpPr>
          <p:spPr bwMode="auto">
            <a:xfrm>
              <a:off x="1478" y="3232"/>
              <a:ext cx="1220" cy="490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894" name="Rectangle 70"/>
            <p:cNvSpPr>
              <a:spLocks noChangeArrowheads="1"/>
            </p:cNvSpPr>
            <p:nvPr/>
          </p:nvSpPr>
          <p:spPr bwMode="auto">
            <a:xfrm>
              <a:off x="1510" y="3252"/>
              <a:ext cx="115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Additional consumer</a:t>
              </a:r>
              <a:endParaRPr lang="en-US"/>
            </a:p>
          </p:txBody>
        </p:sp>
        <p:sp>
          <p:nvSpPr>
            <p:cNvPr id="77895" name="Rectangle 71"/>
            <p:cNvSpPr>
              <a:spLocks noChangeArrowheads="1"/>
            </p:cNvSpPr>
            <p:nvPr/>
          </p:nvSpPr>
          <p:spPr bwMode="auto">
            <a:xfrm>
              <a:off x="1510" y="3415"/>
              <a:ext cx="91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surplus to initial </a:t>
              </a:r>
              <a:endParaRPr lang="en-US"/>
            </a:p>
          </p:txBody>
        </p:sp>
        <p:sp>
          <p:nvSpPr>
            <p:cNvPr id="77896" name="Rectangle 72"/>
            <p:cNvSpPr>
              <a:spLocks noChangeArrowheads="1"/>
            </p:cNvSpPr>
            <p:nvPr/>
          </p:nvSpPr>
          <p:spPr bwMode="auto">
            <a:xfrm>
              <a:off x="1510" y="3577"/>
              <a:ext cx="6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consumers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444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7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7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7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1" grpId="0" animBg="1"/>
      <p:bldP spid="77842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Does Consumer Surplus Measure?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i="1">
                <a:solidFill>
                  <a:srgbClr val="25A9A6"/>
                </a:solidFill>
              </a:rPr>
              <a:t>Consumer surplus</a:t>
            </a:r>
            <a:r>
              <a:rPr lang="en-US"/>
              <a:t>, the amount that buyers are willing to pay for a good minus the amount they actually pay for it, measures the benefit that buyers receive from a good </a:t>
            </a:r>
            <a:r>
              <a:rPr lang="en-US" i="1"/>
              <a:t>as the buyers themselves perceive it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071930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PRODUCER SURPLUS</a:t>
            </a:r>
            <a:endParaRPr lang="en-US">
              <a:latin typeface="Tahoma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i="1">
                <a:solidFill>
                  <a:srgbClr val="25A9A6"/>
                </a:solidFill>
              </a:rPr>
              <a:t>Producer surplus </a:t>
            </a:r>
            <a:r>
              <a:rPr lang="en-US"/>
              <a:t>is the amount a seller is paid for a good minus the seller’s </a:t>
            </a:r>
            <a:r>
              <a:rPr lang="en-US" i="1">
                <a:solidFill>
                  <a:srgbClr val="25A9A6"/>
                </a:solidFill>
              </a:rPr>
              <a:t>cost</a:t>
            </a:r>
            <a:r>
              <a:rPr lang="en-US"/>
              <a:t>.  </a:t>
            </a:r>
          </a:p>
          <a:p>
            <a:r>
              <a:rPr lang="en-US"/>
              <a:t>It measures the benefit to sellers participating in a market.</a:t>
            </a:r>
          </a:p>
        </p:txBody>
      </p:sp>
    </p:spTree>
    <p:extLst>
      <p:ext uri="{BB962C8B-B14F-4D97-AF65-F5344CB8AC3E}">
        <p14:creationId xmlns:p14="http://schemas.microsoft.com/office/powerpoint/2010/main" val="1941015771"/>
      </p:ext>
    </p:extLst>
  </p:cSld>
  <p:clrMapOvr>
    <a:masterClrMapping/>
  </p:clrMapOvr>
  <p:transition>
    <p:zoom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Using the Supply Curve to Measure Producer Surplus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area below the price and above the supply curve measures the producer surplus in a market.</a:t>
            </a:r>
          </a:p>
        </p:txBody>
      </p:sp>
    </p:spTree>
    <p:extLst>
      <p:ext uri="{BB962C8B-B14F-4D97-AF65-F5344CB8AC3E}">
        <p14:creationId xmlns:p14="http://schemas.microsoft.com/office/powerpoint/2010/main" val="252378679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How the Price Affects Producer Surplus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F3F6F9"/>
          </a:solidFill>
          <a:ln w="2222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F2F4F8"/>
          </a:solidFill>
          <a:ln w="2032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F1F4F7"/>
          </a:solidFill>
          <a:ln w="1825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F0F2F5"/>
          </a:solidFill>
          <a:ln w="16192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EF1F4"/>
          </a:solidFill>
          <a:ln w="1412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DEFF3"/>
          </a:solidFill>
          <a:ln w="1222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BEEF2"/>
          </a:solidFill>
          <a:ln w="1016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AECF1"/>
          </a:solidFill>
          <a:ln w="809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5" name="Rectangle 13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7" name="Rectangle 15"/>
          <p:cNvSpPr>
            <a:spLocks noChangeArrowheads="1"/>
          </p:cNvSpPr>
          <p:nvPr/>
        </p:nvSpPr>
        <p:spPr bwMode="auto">
          <a:xfrm>
            <a:off x="1998663" y="1711325"/>
            <a:ext cx="4862512" cy="4532313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1917700" y="1609725"/>
            <a:ext cx="4843463" cy="4532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5009" name="Group 17"/>
          <p:cNvGrpSpPr>
            <a:grpSpLocks/>
          </p:cNvGrpSpPr>
          <p:nvPr/>
        </p:nvGrpSpPr>
        <p:grpSpPr bwMode="auto">
          <a:xfrm>
            <a:off x="1917700" y="4138613"/>
            <a:ext cx="1905000" cy="1598612"/>
            <a:chOff x="1208" y="2607"/>
            <a:chExt cx="1200" cy="1007"/>
          </a:xfrm>
        </p:grpSpPr>
        <p:sp>
          <p:nvSpPr>
            <p:cNvPr id="85010" name="Freeform 18"/>
            <p:cNvSpPr>
              <a:spLocks/>
            </p:cNvSpPr>
            <p:nvPr/>
          </p:nvSpPr>
          <p:spPr bwMode="auto">
            <a:xfrm>
              <a:off x="1208" y="2607"/>
              <a:ext cx="1200" cy="1007"/>
            </a:xfrm>
            <a:custGeom>
              <a:avLst/>
              <a:gdLst>
                <a:gd name="T0" fmla="*/ 1200 w 1200"/>
                <a:gd name="T1" fmla="*/ 0 h 1007"/>
                <a:gd name="T2" fmla="*/ 0 w 1200"/>
                <a:gd name="T3" fmla="*/ 0 h 1007"/>
                <a:gd name="T4" fmla="*/ 0 w 1200"/>
                <a:gd name="T5" fmla="*/ 1007 h 1007"/>
                <a:gd name="T6" fmla="*/ 1200 w 1200"/>
                <a:gd name="T7" fmla="*/ 0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0" h="1007">
                  <a:moveTo>
                    <a:pt x="1200" y="0"/>
                  </a:moveTo>
                  <a:lnTo>
                    <a:pt x="0" y="0"/>
                  </a:lnTo>
                  <a:lnTo>
                    <a:pt x="0" y="1007"/>
                  </a:lnTo>
                  <a:lnTo>
                    <a:pt x="1200" y="0"/>
                  </a:lnTo>
                  <a:close/>
                </a:path>
              </a:pathLst>
            </a:custGeom>
            <a:solidFill>
              <a:srgbClr val="E2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11" name="Rectangle 19"/>
            <p:cNvSpPr>
              <a:spLocks noChangeArrowheads="1"/>
            </p:cNvSpPr>
            <p:nvPr/>
          </p:nvSpPr>
          <p:spPr bwMode="auto">
            <a:xfrm>
              <a:off x="1325" y="2722"/>
              <a:ext cx="60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Producer</a:t>
              </a:r>
              <a:endParaRPr lang="en-US"/>
            </a:p>
          </p:txBody>
        </p:sp>
        <p:sp>
          <p:nvSpPr>
            <p:cNvPr id="85012" name="Rectangle 20"/>
            <p:cNvSpPr>
              <a:spLocks noChangeArrowheads="1"/>
            </p:cNvSpPr>
            <p:nvPr/>
          </p:nvSpPr>
          <p:spPr bwMode="auto">
            <a:xfrm>
              <a:off x="1380" y="2891"/>
              <a:ext cx="49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surplus</a:t>
              </a:r>
              <a:endParaRPr lang="en-US"/>
            </a:p>
          </p:txBody>
        </p:sp>
      </p:grpSp>
      <p:sp>
        <p:nvSpPr>
          <p:cNvPr id="85013" name="Freeform 21"/>
          <p:cNvSpPr>
            <a:spLocks/>
          </p:cNvSpPr>
          <p:nvPr/>
        </p:nvSpPr>
        <p:spPr bwMode="auto">
          <a:xfrm>
            <a:off x="1917700" y="1609725"/>
            <a:ext cx="4843463" cy="4532313"/>
          </a:xfrm>
          <a:custGeom>
            <a:avLst/>
            <a:gdLst>
              <a:gd name="T0" fmla="*/ 0 w 3051"/>
              <a:gd name="T1" fmla="*/ 0 h 2855"/>
              <a:gd name="T2" fmla="*/ 0 w 3051"/>
              <a:gd name="T3" fmla="*/ 2855 h 2855"/>
              <a:gd name="T4" fmla="*/ 3051 w 3051"/>
              <a:gd name="T5" fmla="*/ 2855 h 2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51" h="2855">
                <a:moveTo>
                  <a:pt x="0" y="0"/>
                </a:moveTo>
                <a:lnTo>
                  <a:pt x="0" y="2855"/>
                </a:lnTo>
                <a:lnTo>
                  <a:pt x="3051" y="285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4" name="Rectangle 22"/>
          <p:cNvSpPr>
            <a:spLocks noChangeArrowheads="1"/>
          </p:cNvSpPr>
          <p:nvPr/>
        </p:nvSpPr>
        <p:spPr bwMode="auto">
          <a:xfrm>
            <a:off x="5908675" y="6213475"/>
            <a:ext cx="969963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85015" name="Rectangle 23"/>
          <p:cNvSpPr>
            <a:spLocks noChangeArrowheads="1"/>
          </p:cNvSpPr>
          <p:nvPr/>
        </p:nvSpPr>
        <p:spPr bwMode="auto">
          <a:xfrm>
            <a:off x="2662238" y="1095375"/>
            <a:ext cx="3200400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(a)  Producer Surplus at Price </a:t>
            </a:r>
            <a:endParaRPr lang="en-US"/>
          </a:p>
        </p:txBody>
      </p:sp>
      <p:sp>
        <p:nvSpPr>
          <p:cNvPr id="85016" name="Rectangle 24"/>
          <p:cNvSpPr>
            <a:spLocks noChangeArrowheads="1"/>
          </p:cNvSpPr>
          <p:nvPr/>
        </p:nvSpPr>
        <p:spPr bwMode="auto">
          <a:xfrm>
            <a:off x="5754688" y="1101725"/>
            <a:ext cx="242887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1">
                <a:solidFill>
                  <a:srgbClr val="000000"/>
                </a:solidFill>
                <a:latin typeface="Arial" charset="0"/>
              </a:rPr>
              <a:t>P</a:t>
            </a:r>
            <a:endParaRPr lang="en-US"/>
          </a:p>
        </p:txBody>
      </p:sp>
      <p:sp>
        <p:nvSpPr>
          <p:cNvPr id="85017" name="Freeform 25"/>
          <p:cNvSpPr>
            <a:spLocks/>
          </p:cNvSpPr>
          <p:nvPr/>
        </p:nvSpPr>
        <p:spPr bwMode="auto">
          <a:xfrm>
            <a:off x="5908675" y="1243013"/>
            <a:ext cx="53975" cy="93662"/>
          </a:xfrm>
          <a:custGeom>
            <a:avLst/>
            <a:gdLst>
              <a:gd name="T0" fmla="*/ 34 w 34"/>
              <a:gd name="T1" fmla="*/ 0 h 59"/>
              <a:gd name="T2" fmla="*/ 22 w 34"/>
              <a:gd name="T3" fmla="*/ 0 h 59"/>
              <a:gd name="T4" fmla="*/ 13 w 34"/>
              <a:gd name="T5" fmla="*/ 9 h 59"/>
              <a:gd name="T6" fmla="*/ 0 w 34"/>
              <a:gd name="T7" fmla="*/ 13 h 59"/>
              <a:gd name="T8" fmla="*/ 0 w 34"/>
              <a:gd name="T9" fmla="*/ 26 h 59"/>
              <a:gd name="T10" fmla="*/ 17 w 34"/>
              <a:gd name="T11" fmla="*/ 17 h 59"/>
              <a:gd name="T12" fmla="*/ 17 w 34"/>
              <a:gd name="T13" fmla="*/ 59 h 59"/>
              <a:gd name="T14" fmla="*/ 34 w 34"/>
              <a:gd name="T15" fmla="*/ 59 h 59"/>
              <a:gd name="T16" fmla="*/ 34 w 34"/>
              <a:gd name="T17" fmla="*/ 4 h 59"/>
              <a:gd name="T18" fmla="*/ 34 w 34"/>
              <a:gd name="T19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4" h="59">
                <a:moveTo>
                  <a:pt x="34" y="0"/>
                </a:moveTo>
                <a:lnTo>
                  <a:pt x="22" y="0"/>
                </a:lnTo>
                <a:lnTo>
                  <a:pt x="13" y="9"/>
                </a:lnTo>
                <a:lnTo>
                  <a:pt x="0" y="13"/>
                </a:lnTo>
                <a:lnTo>
                  <a:pt x="0" y="26"/>
                </a:lnTo>
                <a:lnTo>
                  <a:pt x="17" y="17"/>
                </a:lnTo>
                <a:lnTo>
                  <a:pt x="17" y="59"/>
                </a:lnTo>
                <a:lnTo>
                  <a:pt x="34" y="59"/>
                </a:lnTo>
                <a:lnTo>
                  <a:pt x="34" y="4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18" name="Rectangle 26"/>
          <p:cNvSpPr>
            <a:spLocks noChangeArrowheads="1"/>
          </p:cNvSpPr>
          <p:nvPr/>
        </p:nvSpPr>
        <p:spPr bwMode="auto">
          <a:xfrm>
            <a:off x="5989638" y="1095375"/>
            <a:ext cx="16192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85019" name="Rectangle 27"/>
          <p:cNvSpPr>
            <a:spLocks noChangeArrowheads="1"/>
          </p:cNvSpPr>
          <p:nvPr/>
        </p:nvSpPr>
        <p:spPr bwMode="auto">
          <a:xfrm>
            <a:off x="1314450" y="1573213"/>
            <a:ext cx="633413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sp>
        <p:nvSpPr>
          <p:cNvPr id="85020" name="Rectangle 28"/>
          <p:cNvSpPr>
            <a:spLocks noChangeArrowheads="1"/>
          </p:cNvSpPr>
          <p:nvPr/>
        </p:nvSpPr>
        <p:spPr bwMode="auto">
          <a:xfrm>
            <a:off x="1719263" y="6213475"/>
            <a:ext cx="215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grpSp>
        <p:nvGrpSpPr>
          <p:cNvPr id="85021" name="Group 29"/>
          <p:cNvGrpSpPr>
            <a:grpSpLocks/>
          </p:cNvGrpSpPr>
          <p:nvPr/>
        </p:nvGrpSpPr>
        <p:grpSpPr bwMode="auto">
          <a:xfrm>
            <a:off x="1917700" y="1909763"/>
            <a:ext cx="4618038" cy="3827462"/>
            <a:chOff x="1208" y="1203"/>
            <a:chExt cx="2909" cy="2411"/>
          </a:xfrm>
        </p:grpSpPr>
        <p:sp>
          <p:nvSpPr>
            <p:cNvPr id="85022" name="Line 30"/>
            <p:cNvSpPr>
              <a:spLocks noChangeShapeType="1"/>
            </p:cNvSpPr>
            <p:nvPr/>
          </p:nvSpPr>
          <p:spPr bwMode="auto">
            <a:xfrm flipV="1">
              <a:off x="1208" y="1396"/>
              <a:ext cx="2630" cy="2218"/>
            </a:xfrm>
            <a:prstGeom prst="line">
              <a:avLst/>
            </a:prstGeom>
            <a:noFill/>
            <a:ln w="60325">
              <a:solidFill>
                <a:srgbClr val="5F16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23" name="Rectangle 31"/>
            <p:cNvSpPr>
              <a:spLocks noChangeArrowheads="1"/>
            </p:cNvSpPr>
            <p:nvPr/>
          </p:nvSpPr>
          <p:spPr bwMode="auto">
            <a:xfrm>
              <a:off x="3654" y="1203"/>
              <a:ext cx="46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Supply</a:t>
              </a:r>
              <a:endParaRPr lang="en-US"/>
            </a:p>
          </p:txBody>
        </p:sp>
      </p:grpSp>
      <p:grpSp>
        <p:nvGrpSpPr>
          <p:cNvPr id="85024" name="Group 32"/>
          <p:cNvGrpSpPr>
            <a:grpSpLocks/>
          </p:cNvGrpSpPr>
          <p:nvPr/>
        </p:nvGrpSpPr>
        <p:grpSpPr bwMode="auto">
          <a:xfrm>
            <a:off x="1857375" y="3889375"/>
            <a:ext cx="2300288" cy="2108200"/>
            <a:chOff x="1170" y="2450"/>
            <a:chExt cx="1449" cy="1328"/>
          </a:xfrm>
        </p:grpSpPr>
        <p:grpSp>
          <p:nvGrpSpPr>
            <p:cNvPr id="85025" name="Group 33"/>
            <p:cNvGrpSpPr>
              <a:grpSpLocks/>
            </p:cNvGrpSpPr>
            <p:nvPr/>
          </p:nvGrpSpPr>
          <p:grpSpPr bwMode="auto">
            <a:xfrm>
              <a:off x="1170" y="2450"/>
              <a:ext cx="270" cy="196"/>
              <a:chOff x="1170" y="2450"/>
              <a:chExt cx="270" cy="196"/>
            </a:xfrm>
          </p:grpSpPr>
          <p:sp>
            <p:nvSpPr>
              <p:cNvPr id="85026" name="Oval 34"/>
              <p:cNvSpPr>
                <a:spLocks noChangeArrowheads="1"/>
              </p:cNvSpPr>
              <p:nvPr/>
            </p:nvSpPr>
            <p:spPr bwMode="auto">
              <a:xfrm>
                <a:off x="1170" y="2569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27" name="Rectangle 35"/>
              <p:cNvSpPr>
                <a:spLocks noChangeArrowheads="1"/>
              </p:cNvSpPr>
              <p:nvPr/>
            </p:nvSpPr>
            <p:spPr bwMode="auto">
              <a:xfrm>
                <a:off x="1291" y="2450"/>
                <a:ext cx="149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B</a:t>
                </a:r>
                <a:endParaRPr lang="en-US"/>
              </a:p>
            </p:txBody>
          </p:sp>
        </p:grpSp>
        <p:grpSp>
          <p:nvGrpSpPr>
            <p:cNvPr id="85028" name="Group 36"/>
            <p:cNvGrpSpPr>
              <a:grpSpLocks/>
            </p:cNvGrpSpPr>
            <p:nvPr/>
          </p:nvGrpSpPr>
          <p:grpSpPr bwMode="auto">
            <a:xfrm>
              <a:off x="1170" y="3576"/>
              <a:ext cx="270" cy="202"/>
              <a:chOff x="1170" y="3576"/>
              <a:chExt cx="270" cy="202"/>
            </a:xfrm>
          </p:grpSpPr>
          <p:sp>
            <p:nvSpPr>
              <p:cNvPr id="85029" name="Oval 37"/>
              <p:cNvSpPr>
                <a:spLocks noChangeArrowheads="1"/>
              </p:cNvSpPr>
              <p:nvPr/>
            </p:nvSpPr>
            <p:spPr bwMode="auto">
              <a:xfrm>
                <a:off x="1170" y="3576"/>
                <a:ext cx="77" cy="7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30" name="Rectangle 38"/>
              <p:cNvSpPr>
                <a:spLocks noChangeArrowheads="1"/>
              </p:cNvSpPr>
              <p:nvPr/>
            </p:nvSpPr>
            <p:spPr bwMode="auto">
              <a:xfrm>
                <a:off x="1291" y="3596"/>
                <a:ext cx="149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/>
              </a:p>
            </p:txBody>
          </p:sp>
        </p:grpSp>
        <p:grpSp>
          <p:nvGrpSpPr>
            <p:cNvPr id="85031" name="Group 39"/>
            <p:cNvGrpSpPr>
              <a:grpSpLocks/>
            </p:cNvGrpSpPr>
            <p:nvPr/>
          </p:nvGrpSpPr>
          <p:grpSpPr bwMode="auto">
            <a:xfrm>
              <a:off x="2357" y="2569"/>
              <a:ext cx="262" cy="224"/>
              <a:chOff x="2357" y="2569"/>
              <a:chExt cx="262" cy="224"/>
            </a:xfrm>
          </p:grpSpPr>
          <p:sp>
            <p:nvSpPr>
              <p:cNvPr id="85032" name="Oval 40"/>
              <p:cNvSpPr>
                <a:spLocks noChangeArrowheads="1"/>
              </p:cNvSpPr>
              <p:nvPr/>
            </p:nvSpPr>
            <p:spPr bwMode="auto">
              <a:xfrm>
                <a:off x="2357" y="2569"/>
                <a:ext cx="89" cy="7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33" name="Rectangle 41"/>
              <p:cNvSpPr>
                <a:spLocks noChangeArrowheads="1"/>
              </p:cNvSpPr>
              <p:nvPr/>
            </p:nvSpPr>
            <p:spPr bwMode="auto">
              <a:xfrm>
                <a:off x="2462" y="2611"/>
                <a:ext cx="157" cy="1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85034" name="Group 42"/>
          <p:cNvGrpSpPr>
            <a:grpSpLocks/>
          </p:cNvGrpSpPr>
          <p:nvPr/>
        </p:nvGrpSpPr>
        <p:grpSpPr bwMode="auto">
          <a:xfrm>
            <a:off x="1603375" y="4017963"/>
            <a:ext cx="2349500" cy="2454275"/>
            <a:chOff x="1010" y="2531"/>
            <a:chExt cx="1480" cy="1546"/>
          </a:xfrm>
        </p:grpSpPr>
        <p:sp>
          <p:nvSpPr>
            <p:cNvPr id="85035" name="Freeform 43"/>
            <p:cNvSpPr>
              <a:spLocks/>
            </p:cNvSpPr>
            <p:nvPr/>
          </p:nvSpPr>
          <p:spPr bwMode="auto">
            <a:xfrm>
              <a:off x="1208" y="2607"/>
              <a:ext cx="1200" cy="1262"/>
            </a:xfrm>
            <a:custGeom>
              <a:avLst/>
              <a:gdLst>
                <a:gd name="T0" fmla="*/ 0 w 1200"/>
                <a:gd name="T1" fmla="*/ 0 h 1262"/>
                <a:gd name="T2" fmla="*/ 1200 w 1200"/>
                <a:gd name="T3" fmla="*/ 0 h 1262"/>
                <a:gd name="T4" fmla="*/ 1200 w 1200"/>
                <a:gd name="T5" fmla="*/ 1262 h 1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0" h="1262">
                  <a:moveTo>
                    <a:pt x="0" y="0"/>
                  </a:moveTo>
                  <a:lnTo>
                    <a:pt x="1200" y="0"/>
                  </a:lnTo>
                  <a:lnTo>
                    <a:pt x="1200" y="1262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036" name="Rectangle 44"/>
            <p:cNvSpPr>
              <a:spLocks noChangeArrowheads="1"/>
            </p:cNvSpPr>
            <p:nvPr/>
          </p:nvSpPr>
          <p:spPr bwMode="auto">
            <a:xfrm>
              <a:off x="2335" y="3914"/>
              <a:ext cx="15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Arial" charset="0"/>
                </a:rPr>
                <a:t>Q</a:t>
              </a:r>
              <a:r>
                <a:rPr lang="en-US" sz="17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  <p:sp>
          <p:nvSpPr>
            <p:cNvPr id="85037" name="Rectangle 45"/>
            <p:cNvSpPr>
              <a:spLocks noChangeArrowheads="1"/>
            </p:cNvSpPr>
            <p:nvPr/>
          </p:nvSpPr>
          <p:spPr bwMode="auto">
            <a:xfrm>
              <a:off x="1010" y="2531"/>
              <a:ext cx="14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sz="1700" baseline="-2500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454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7602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760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Catherine’s Demand Schedule and Demand Curve</a:t>
            </a:r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1803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 i="0">
                <a:solidFill>
                  <a:schemeClr val="bg1"/>
                </a:solidFill>
              </a:rPr>
              <a:t>Copyright © 2004  South-Western</a:t>
            </a:r>
          </a:p>
        </p:txBody>
      </p:sp>
      <p:sp>
        <p:nvSpPr>
          <p:cNvPr id="537605" name="Rectangle 5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F3F6F9"/>
          </a:solidFill>
          <a:ln w="20320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606" name="Rectangle 6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F2F4F8"/>
          </a:solidFill>
          <a:ln w="18415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607" name="Rectangle 7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F1F4F7"/>
          </a:solidFill>
          <a:ln w="16668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608" name="Rectangle 8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F0F2F5"/>
          </a:solidFill>
          <a:ln w="14763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609" name="Rectangle 9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EF1F4"/>
          </a:solidFill>
          <a:ln w="1285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610" name="Rectangle 10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DEFF3"/>
          </a:solidFill>
          <a:ln w="11112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611" name="Rectangle 11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BEEF2"/>
          </a:solidFill>
          <a:ln w="920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612" name="Rectangle 12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AECF1"/>
          </a:solidFill>
          <a:ln w="7461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613" name="Rectangle 13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9EBF0"/>
          </a:solidFill>
          <a:ln w="5556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614" name="Rectangle 14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615" name="Rectangle 15"/>
          <p:cNvSpPr>
            <a:spLocks noChangeArrowheads="1"/>
          </p:cNvSpPr>
          <p:nvPr/>
        </p:nvSpPr>
        <p:spPr bwMode="auto">
          <a:xfrm>
            <a:off x="3081338" y="1376363"/>
            <a:ext cx="4968875" cy="419100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7616" name="Rectangle 16"/>
          <p:cNvSpPr>
            <a:spLocks noChangeArrowheads="1"/>
          </p:cNvSpPr>
          <p:nvPr/>
        </p:nvSpPr>
        <p:spPr bwMode="auto">
          <a:xfrm>
            <a:off x="2989263" y="1301750"/>
            <a:ext cx="4968875" cy="4192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17" name="Line 17"/>
          <p:cNvSpPr>
            <a:spLocks noChangeShapeType="1"/>
          </p:cNvSpPr>
          <p:nvPr/>
        </p:nvSpPr>
        <p:spPr bwMode="auto">
          <a:xfrm>
            <a:off x="2989263" y="2525713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18" name="Line 18"/>
          <p:cNvSpPr>
            <a:spLocks noChangeShapeType="1"/>
          </p:cNvSpPr>
          <p:nvPr/>
        </p:nvSpPr>
        <p:spPr bwMode="auto">
          <a:xfrm>
            <a:off x="2989263" y="315753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19" name="Line 19"/>
          <p:cNvSpPr>
            <a:spLocks noChangeShapeType="1"/>
          </p:cNvSpPr>
          <p:nvPr/>
        </p:nvSpPr>
        <p:spPr bwMode="auto">
          <a:xfrm>
            <a:off x="2989263" y="3713163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20" name="Line 20"/>
          <p:cNvSpPr>
            <a:spLocks noChangeShapeType="1"/>
          </p:cNvSpPr>
          <p:nvPr/>
        </p:nvSpPr>
        <p:spPr bwMode="auto">
          <a:xfrm>
            <a:off x="2989263" y="430688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21" name="Line 21"/>
          <p:cNvSpPr>
            <a:spLocks noChangeShapeType="1"/>
          </p:cNvSpPr>
          <p:nvPr/>
        </p:nvSpPr>
        <p:spPr bwMode="auto">
          <a:xfrm>
            <a:off x="2989263" y="4937125"/>
            <a:ext cx="1476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22" name="Line 22"/>
          <p:cNvSpPr>
            <a:spLocks noChangeShapeType="1"/>
          </p:cNvSpPr>
          <p:nvPr/>
        </p:nvSpPr>
        <p:spPr bwMode="auto">
          <a:xfrm>
            <a:off x="32654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23" name="Line 23"/>
          <p:cNvSpPr>
            <a:spLocks noChangeShapeType="1"/>
          </p:cNvSpPr>
          <p:nvPr/>
        </p:nvSpPr>
        <p:spPr bwMode="auto">
          <a:xfrm>
            <a:off x="357981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24" name="Line 24"/>
          <p:cNvSpPr>
            <a:spLocks noChangeShapeType="1"/>
          </p:cNvSpPr>
          <p:nvPr/>
        </p:nvSpPr>
        <p:spPr bwMode="auto">
          <a:xfrm>
            <a:off x="389413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25" name="Line 25"/>
          <p:cNvSpPr>
            <a:spLocks noChangeShapeType="1"/>
          </p:cNvSpPr>
          <p:nvPr/>
        </p:nvSpPr>
        <p:spPr bwMode="auto">
          <a:xfrm>
            <a:off x="418941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26" name="Line 26"/>
          <p:cNvSpPr>
            <a:spLocks noChangeShapeType="1"/>
          </p:cNvSpPr>
          <p:nvPr/>
        </p:nvSpPr>
        <p:spPr bwMode="auto">
          <a:xfrm>
            <a:off x="44846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27" name="Line 27"/>
          <p:cNvSpPr>
            <a:spLocks noChangeShapeType="1"/>
          </p:cNvSpPr>
          <p:nvPr/>
        </p:nvSpPr>
        <p:spPr bwMode="auto">
          <a:xfrm>
            <a:off x="47799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28" name="Line 28"/>
          <p:cNvSpPr>
            <a:spLocks noChangeShapeType="1"/>
          </p:cNvSpPr>
          <p:nvPr/>
        </p:nvSpPr>
        <p:spPr bwMode="auto">
          <a:xfrm>
            <a:off x="50942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29" name="Line 29"/>
          <p:cNvSpPr>
            <a:spLocks noChangeShapeType="1"/>
          </p:cNvSpPr>
          <p:nvPr/>
        </p:nvSpPr>
        <p:spPr bwMode="auto">
          <a:xfrm>
            <a:off x="53895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30" name="Line 30"/>
          <p:cNvSpPr>
            <a:spLocks noChangeShapeType="1"/>
          </p:cNvSpPr>
          <p:nvPr/>
        </p:nvSpPr>
        <p:spPr bwMode="auto">
          <a:xfrm>
            <a:off x="5703888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31" name="Line 31"/>
          <p:cNvSpPr>
            <a:spLocks noChangeShapeType="1"/>
          </p:cNvSpPr>
          <p:nvPr/>
        </p:nvSpPr>
        <p:spPr bwMode="auto">
          <a:xfrm>
            <a:off x="59991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32" name="Line 32"/>
          <p:cNvSpPr>
            <a:spLocks noChangeShapeType="1"/>
          </p:cNvSpPr>
          <p:nvPr/>
        </p:nvSpPr>
        <p:spPr bwMode="auto">
          <a:xfrm>
            <a:off x="6276975" y="5364163"/>
            <a:ext cx="1588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33" name="Line 33"/>
          <p:cNvSpPr>
            <a:spLocks noChangeShapeType="1"/>
          </p:cNvSpPr>
          <p:nvPr/>
        </p:nvSpPr>
        <p:spPr bwMode="auto">
          <a:xfrm>
            <a:off x="3044825" y="1951038"/>
            <a:ext cx="3516313" cy="3522662"/>
          </a:xfrm>
          <a:prstGeom prst="line">
            <a:avLst/>
          </a:prstGeom>
          <a:noFill/>
          <a:ln w="55563">
            <a:solidFill>
              <a:srgbClr val="004C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34" name="Oval 34"/>
          <p:cNvSpPr>
            <a:spLocks noChangeArrowheads="1"/>
          </p:cNvSpPr>
          <p:nvPr/>
        </p:nvSpPr>
        <p:spPr bwMode="auto">
          <a:xfrm>
            <a:off x="2951163" y="1857375"/>
            <a:ext cx="130175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35" name="Oval 35"/>
          <p:cNvSpPr>
            <a:spLocks noChangeArrowheads="1"/>
          </p:cNvSpPr>
          <p:nvPr/>
        </p:nvSpPr>
        <p:spPr bwMode="auto">
          <a:xfrm>
            <a:off x="6499225" y="5381625"/>
            <a:ext cx="128588" cy="13017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7636" name="Group 36"/>
          <p:cNvGrpSpPr>
            <a:grpSpLocks/>
          </p:cNvGrpSpPr>
          <p:nvPr/>
        </p:nvGrpSpPr>
        <p:grpSpPr bwMode="auto">
          <a:xfrm>
            <a:off x="3136900" y="2451100"/>
            <a:ext cx="517525" cy="2913063"/>
            <a:chOff x="1976" y="1544"/>
            <a:chExt cx="326" cy="1835"/>
          </a:xfrm>
        </p:grpSpPr>
        <p:sp>
          <p:nvSpPr>
            <p:cNvPr id="537637" name="Freeform 37"/>
            <p:cNvSpPr>
              <a:spLocks/>
            </p:cNvSpPr>
            <p:nvPr/>
          </p:nvSpPr>
          <p:spPr bwMode="auto">
            <a:xfrm>
              <a:off x="1976" y="1591"/>
              <a:ext cx="279" cy="1788"/>
            </a:xfrm>
            <a:custGeom>
              <a:avLst/>
              <a:gdLst>
                <a:gd name="T0" fmla="*/ 0 w 279"/>
                <a:gd name="T1" fmla="*/ 0 h 1788"/>
                <a:gd name="T2" fmla="*/ 279 w 279"/>
                <a:gd name="T3" fmla="*/ 0 h 1788"/>
                <a:gd name="T4" fmla="*/ 279 w 279"/>
                <a:gd name="T5" fmla="*/ 1788 h 1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9" h="1788">
                  <a:moveTo>
                    <a:pt x="0" y="0"/>
                  </a:moveTo>
                  <a:lnTo>
                    <a:pt x="279" y="0"/>
                  </a:lnTo>
                  <a:lnTo>
                    <a:pt x="279" y="1788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638" name="Oval 38"/>
            <p:cNvSpPr>
              <a:spLocks noChangeArrowheads="1"/>
            </p:cNvSpPr>
            <p:nvPr/>
          </p:nvSpPr>
          <p:spPr bwMode="auto">
            <a:xfrm>
              <a:off x="2232" y="1544"/>
              <a:ext cx="70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7639" name="Group 39"/>
          <p:cNvGrpSpPr>
            <a:grpSpLocks/>
          </p:cNvGrpSpPr>
          <p:nvPr/>
        </p:nvGrpSpPr>
        <p:grpSpPr bwMode="auto">
          <a:xfrm>
            <a:off x="3136900" y="3082925"/>
            <a:ext cx="1144588" cy="2281238"/>
            <a:chOff x="1976" y="1942"/>
            <a:chExt cx="721" cy="1437"/>
          </a:xfrm>
        </p:grpSpPr>
        <p:sp>
          <p:nvSpPr>
            <p:cNvPr id="537640" name="Oval 40"/>
            <p:cNvSpPr>
              <a:spLocks noChangeArrowheads="1"/>
            </p:cNvSpPr>
            <p:nvPr/>
          </p:nvSpPr>
          <p:spPr bwMode="auto">
            <a:xfrm>
              <a:off x="2627" y="1942"/>
              <a:ext cx="70" cy="8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641" name="Freeform 41"/>
            <p:cNvSpPr>
              <a:spLocks/>
            </p:cNvSpPr>
            <p:nvPr/>
          </p:nvSpPr>
          <p:spPr bwMode="auto">
            <a:xfrm>
              <a:off x="1976" y="1988"/>
              <a:ext cx="663" cy="1391"/>
            </a:xfrm>
            <a:custGeom>
              <a:avLst/>
              <a:gdLst>
                <a:gd name="T0" fmla="*/ 0 w 663"/>
                <a:gd name="T1" fmla="*/ 0 h 1391"/>
                <a:gd name="T2" fmla="*/ 663 w 663"/>
                <a:gd name="T3" fmla="*/ 0 h 1391"/>
                <a:gd name="T4" fmla="*/ 663 w 663"/>
                <a:gd name="T5" fmla="*/ 1391 h 1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3" h="1391">
                  <a:moveTo>
                    <a:pt x="0" y="0"/>
                  </a:moveTo>
                  <a:lnTo>
                    <a:pt x="663" y="0"/>
                  </a:lnTo>
                  <a:lnTo>
                    <a:pt x="663" y="1391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7642" name="Group 42"/>
          <p:cNvGrpSpPr>
            <a:grpSpLocks/>
          </p:cNvGrpSpPr>
          <p:nvPr/>
        </p:nvGrpSpPr>
        <p:grpSpPr bwMode="auto">
          <a:xfrm>
            <a:off x="3136900" y="3657600"/>
            <a:ext cx="1717675" cy="1706563"/>
            <a:chOff x="1976" y="2304"/>
            <a:chExt cx="1082" cy="1075"/>
          </a:xfrm>
        </p:grpSpPr>
        <p:sp>
          <p:nvSpPr>
            <p:cNvPr id="537643" name="Oval 43"/>
            <p:cNvSpPr>
              <a:spLocks noChangeArrowheads="1"/>
            </p:cNvSpPr>
            <p:nvPr/>
          </p:nvSpPr>
          <p:spPr bwMode="auto">
            <a:xfrm>
              <a:off x="2988" y="2304"/>
              <a:ext cx="70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644" name="Freeform 44"/>
            <p:cNvSpPr>
              <a:spLocks/>
            </p:cNvSpPr>
            <p:nvPr/>
          </p:nvSpPr>
          <p:spPr bwMode="auto">
            <a:xfrm>
              <a:off x="1976" y="2339"/>
              <a:ext cx="1035" cy="1040"/>
            </a:xfrm>
            <a:custGeom>
              <a:avLst/>
              <a:gdLst>
                <a:gd name="T0" fmla="*/ 0 w 1035"/>
                <a:gd name="T1" fmla="*/ 0 h 1040"/>
                <a:gd name="T2" fmla="*/ 1035 w 1035"/>
                <a:gd name="T3" fmla="*/ 0 h 1040"/>
                <a:gd name="T4" fmla="*/ 1035 w 1035"/>
                <a:gd name="T5" fmla="*/ 1040 h 1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5" h="1040">
                  <a:moveTo>
                    <a:pt x="0" y="0"/>
                  </a:moveTo>
                  <a:lnTo>
                    <a:pt x="1035" y="0"/>
                  </a:lnTo>
                  <a:lnTo>
                    <a:pt x="1035" y="104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7645" name="Group 45"/>
          <p:cNvGrpSpPr>
            <a:grpSpLocks/>
          </p:cNvGrpSpPr>
          <p:nvPr/>
        </p:nvGrpSpPr>
        <p:grpSpPr bwMode="auto">
          <a:xfrm>
            <a:off x="3136900" y="4213225"/>
            <a:ext cx="2308225" cy="1150938"/>
            <a:chOff x="1976" y="2654"/>
            <a:chExt cx="1454" cy="725"/>
          </a:xfrm>
        </p:grpSpPr>
        <p:sp>
          <p:nvSpPr>
            <p:cNvPr id="537646" name="Oval 46"/>
            <p:cNvSpPr>
              <a:spLocks noChangeArrowheads="1"/>
            </p:cNvSpPr>
            <p:nvPr/>
          </p:nvSpPr>
          <p:spPr bwMode="auto">
            <a:xfrm>
              <a:off x="3349" y="2654"/>
              <a:ext cx="81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647" name="Freeform 47"/>
            <p:cNvSpPr>
              <a:spLocks/>
            </p:cNvSpPr>
            <p:nvPr/>
          </p:nvSpPr>
          <p:spPr bwMode="auto">
            <a:xfrm>
              <a:off x="1976" y="2713"/>
              <a:ext cx="1419" cy="666"/>
            </a:xfrm>
            <a:custGeom>
              <a:avLst/>
              <a:gdLst>
                <a:gd name="T0" fmla="*/ 0 w 1419"/>
                <a:gd name="T1" fmla="*/ 0 h 666"/>
                <a:gd name="T2" fmla="*/ 1419 w 1419"/>
                <a:gd name="T3" fmla="*/ 0 h 666"/>
                <a:gd name="T4" fmla="*/ 1419 w 1419"/>
                <a:gd name="T5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9" h="666">
                  <a:moveTo>
                    <a:pt x="0" y="0"/>
                  </a:moveTo>
                  <a:lnTo>
                    <a:pt x="1419" y="0"/>
                  </a:lnTo>
                  <a:lnTo>
                    <a:pt x="1419" y="666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7648" name="Line 48"/>
          <p:cNvSpPr>
            <a:spLocks noChangeShapeType="1"/>
          </p:cNvSpPr>
          <p:nvPr/>
        </p:nvSpPr>
        <p:spPr bwMode="auto">
          <a:xfrm flipH="1">
            <a:off x="2989263" y="1912938"/>
            <a:ext cx="147637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49" name="Line 49"/>
          <p:cNvSpPr>
            <a:spLocks noChangeShapeType="1"/>
          </p:cNvSpPr>
          <p:nvPr/>
        </p:nvSpPr>
        <p:spPr bwMode="auto">
          <a:xfrm>
            <a:off x="6608763" y="5364163"/>
            <a:ext cx="1587" cy="1301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7650" name="Group 50"/>
          <p:cNvGrpSpPr>
            <a:grpSpLocks/>
          </p:cNvGrpSpPr>
          <p:nvPr/>
        </p:nvGrpSpPr>
        <p:grpSpPr bwMode="auto">
          <a:xfrm>
            <a:off x="3136900" y="4862513"/>
            <a:ext cx="2936875" cy="501650"/>
            <a:chOff x="1976" y="3063"/>
            <a:chExt cx="1850" cy="316"/>
          </a:xfrm>
        </p:grpSpPr>
        <p:sp>
          <p:nvSpPr>
            <p:cNvPr id="537651" name="Freeform 51"/>
            <p:cNvSpPr>
              <a:spLocks/>
            </p:cNvSpPr>
            <p:nvPr/>
          </p:nvSpPr>
          <p:spPr bwMode="auto">
            <a:xfrm>
              <a:off x="1976" y="3110"/>
              <a:ext cx="1815" cy="269"/>
            </a:xfrm>
            <a:custGeom>
              <a:avLst/>
              <a:gdLst>
                <a:gd name="T0" fmla="*/ 0 w 1815"/>
                <a:gd name="T1" fmla="*/ 0 h 269"/>
                <a:gd name="T2" fmla="*/ 1815 w 1815"/>
                <a:gd name="T3" fmla="*/ 0 h 269"/>
                <a:gd name="T4" fmla="*/ 1815 w 1815"/>
                <a:gd name="T5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15" h="269">
                  <a:moveTo>
                    <a:pt x="0" y="0"/>
                  </a:moveTo>
                  <a:lnTo>
                    <a:pt x="1815" y="0"/>
                  </a:lnTo>
                  <a:lnTo>
                    <a:pt x="1815" y="269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652" name="Oval 52"/>
            <p:cNvSpPr>
              <a:spLocks noChangeArrowheads="1"/>
            </p:cNvSpPr>
            <p:nvPr/>
          </p:nvSpPr>
          <p:spPr bwMode="auto">
            <a:xfrm>
              <a:off x="3745" y="3063"/>
              <a:ext cx="81" cy="82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7653" name="Freeform 53"/>
          <p:cNvSpPr>
            <a:spLocks/>
          </p:cNvSpPr>
          <p:nvPr/>
        </p:nvSpPr>
        <p:spPr bwMode="auto">
          <a:xfrm>
            <a:off x="2989263" y="5475288"/>
            <a:ext cx="4968875" cy="1587"/>
          </a:xfrm>
          <a:custGeom>
            <a:avLst/>
            <a:gdLst>
              <a:gd name="T0" fmla="*/ 0 w 3130"/>
              <a:gd name="T1" fmla="*/ 3130 w 3130"/>
              <a:gd name="T2" fmla="*/ 0 w 313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3130">
                <a:moveTo>
                  <a:pt x="0" y="0"/>
                </a:moveTo>
                <a:lnTo>
                  <a:pt x="31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54" name="Line 54"/>
          <p:cNvSpPr>
            <a:spLocks noChangeShapeType="1"/>
          </p:cNvSpPr>
          <p:nvPr/>
        </p:nvSpPr>
        <p:spPr bwMode="auto">
          <a:xfrm>
            <a:off x="2989263" y="5475288"/>
            <a:ext cx="496887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55" name="Freeform 55"/>
          <p:cNvSpPr>
            <a:spLocks/>
          </p:cNvSpPr>
          <p:nvPr/>
        </p:nvSpPr>
        <p:spPr bwMode="auto">
          <a:xfrm>
            <a:off x="3006725" y="1301750"/>
            <a:ext cx="1588" cy="4192588"/>
          </a:xfrm>
          <a:custGeom>
            <a:avLst/>
            <a:gdLst>
              <a:gd name="T0" fmla="*/ 0 h 2641"/>
              <a:gd name="T1" fmla="*/ 2641 h 2641"/>
              <a:gd name="T2" fmla="*/ 0 h 264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2641">
                <a:moveTo>
                  <a:pt x="0" y="0"/>
                </a:moveTo>
                <a:lnTo>
                  <a:pt x="0" y="2641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56" name="Line 56"/>
          <p:cNvSpPr>
            <a:spLocks noChangeShapeType="1"/>
          </p:cNvSpPr>
          <p:nvPr/>
        </p:nvSpPr>
        <p:spPr bwMode="auto">
          <a:xfrm>
            <a:off x="3006725" y="1301750"/>
            <a:ext cx="1588" cy="4192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57" name="Line 57"/>
          <p:cNvSpPr>
            <a:spLocks noChangeShapeType="1"/>
          </p:cNvSpPr>
          <p:nvPr/>
        </p:nvSpPr>
        <p:spPr bwMode="auto">
          <a:xfrm flipH="1">
            <a:off x="4208463" y="5772150"/>
            <a:ext cx="554037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658" name="Rectangle 58"/>
          <p:cNvSpPr>
            <a:spLocks noChangeArrowheads="1"/>
          </p:cNvSpPr>
          <p:nvPr/>
        </p:nvSpPr>
        <p:spPr bwMode="auto">
          <a:xfrm>
            <a:off x="2163763" y="1230313"/>
            <a:ext cx="831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i="0">
                <a:solidFill>
                  <a:srgbClr val="000000"/>
                </a:solidFill>
              </a:rPr>
              <a:t>Price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59" name="Rectangle 59"/>
          <p:cNvSpPr>
            <a:spLocks noChangeArrowheads="1"/>
          </p:cNvSpPr>
          <p:nvPr/>
        </p:nvSpPr>
        <p:spPr bwMode="auto">
          <a:xfrm>
            <a:off x="1387475" y="1476375"/>
            <a:ext cx="163353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i="0">
                <a:solidFill>
                  <a:srgbClr val="000000"/>
                </a:solidFill>
              </a:rPr>
              <a:t>Ice-Cream Cone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60" name="Rectangle 60"/>
          <p:cNvSpPr>
            <a:spLocks noChangeArrowheads="1"/>
          </p:cNvSpPr>
          <p:nvPr/>
        </p:nvSpPr>
        <p:spPr bwMode="auto">
          <a:xfrm>
            <a:off x="2909888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61" name="Rectangle 61"/>
          <p:cNvSpPr>
            <a:spLocks noChangeArrowheads="1"/>
          </p:cNvSpPr>
          <p:nvPr/>
        </p:nvSpPr>
        <p:spPr bwMode="auto">
          <a:xfrm>
            <a:off x="2503488" y="2411413"/>
            <a:ext cx="481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2.50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62" name="Rectangle 62"/>
          <p:cNvSpPr>
            <a:spLocks noChangeArrowheads="1"/>
          </p:cNvSpPr>
          <p:nvPr/>
        </p:nvSpPr>
        <p:spPr bwMode="auto">
          <a:xfrm>
            <a:off x="2503488" y="3027363"/>
            <a:ext cx="481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2.00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63" name="Rectangle 63"/>
          <p:cNvSpPr>
            <a:spLocks noChangeArrowheads="1"/>
          </p:cNvSpPr>
          <p:nvPr/>
        </p:nvSpPr>
        <p:spPr bwMode="auto">
          <a:xfrm>
            <a:off x="2503488" y="3600450"/>
            <a:ext cx="4810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1.50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64" name="Rectangle 64"/>
          <p:cNvSpPr>
            <a:spLocks noChangeArrowheads="1"/>
          </p:cNvSpPr>
          <p:nvPr/>
        </p:nvSpPr>
        <p:spPr bwMode="auto">
          <a:xfrm>
            <a:off x="2503488" y="4197350"/>
            <a:ext cx="4810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1.00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65" name="Rectangle 65"/>
          <p:cNvSpPr>
            <a:spLocks noChangeArrowheads="1"/>
          </p:cNvSpPr>
          <p:nvPr/>
        </p:nvSpPr>
        <p:spPr bwMode="auto">
          <a:xfrm>
            <a:off x="2503488" y="4814888"/>
            <a:ext cx="4810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0.50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66" name="Rectangle 66"/>
          <p:cNvSpPr>
            <a:spLocks noChangeArrowheads="1"/>
          </p:cNvSpPr>
          <p:nvPr/>
        </p:nvSpPr>
        <p:spPr bwMode="auto">
          <a:xfrm>
            <a:off x="3211513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1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67" name="Rectangle 67"/>
          <p:cNvSpPr>
            <a:spLocks noChangeArrowheads="1"/>
          </p:cNvSpPr>
          <p:nvPr/>
        </p:nvSpPr>
        <p:spPr bwMode="auto">
          <a:xfrm>
            <a:off x="3513138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2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68" name="Rectangle 68"/>
          <p:cNvSpPr>
            <a:spLocks noChangeArrowheads="1"/>
          </p:cNvSpPr>
          <p:nvPr/>
        </p:nvSpPr>
        <p:spPr bwMode="auto">
          <a:xfrm>
            <a:off x="3816350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3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69" name="Rectangle 69"/>
          <p:cNvSpPr>
            <a:spLocks noChangeArrowheads="1"/>
          </p:cNvSpPr>
          <p:nvPr/>
        </p:nvSpPr>
        <p:spPr bwMode="auto">
          <a:xfrm>
            <a:off x="4117975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4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70" name="Rectangle 70"/>
          <p:cNvSpPr>
            <a:spLocks noChangeArrowheads="1"/>
          </p:cNvSpPr>
          <p:nvPr/>
        </p:nvSpPr>
        <p:spPr bwMode="auto">
          <a:xfrm>
            <a:off x="4419600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5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71" name="Rectangle 71"/>
          <p:cNvSpPr>
            <a:spLocks noChangeArrowheads="1"/>
          </p:cNvSpPr>
          <p:nvPr/>
        </p:nvSpPr>
        <p:spPr bwMode="auto">
          <a:xfrm>
            <a:off x="4727575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6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72" name="Rectangle 72"/>
          <p:cNvSpPr>
            <a:spLocks noChangeArrowheads="1"/>
          </p:cNvSpPr>
          <p:nvPr/>
        </p:nvSpPr>
        <p:spPr bwMode="auto">
          <a:xfrm>
            <a:off x="5029200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7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73" name="Rectangle 73"/>
          <p:cNvSpPr>
            <a:spLocks noChangeArrowheads="1"/>
          </p:cNvSpPr>
          <p:nvPr/>
        </p:nvSpPr>
        <p:spPr bwMode="auto">
          <a:xfrm>
            <a:off x="5332413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8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74" name="Rectangle 74"/>
          <p:cNvSpPr>
            <a:spLocks noChangeArrowheads="1"/>
          </p:cNvSpPr>
          <p:nvPr/>
        </p:nvSpPr>
        <p:spPr bwMode="auto">
          <a:xfrm>
            <a:off x="5634038" y="5497513"/>
            <a:ext cx="203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9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75" name="Rectangle 75"/>
          <p:cNvSpPr>
            <a:spLocks noChangeArrowheads="1"/>
          </p:cNvSpPr>
          <p:nvPr/>
        </p:nvSpPr>
        <p:spPr bwMode="auto">
          <a:xfrm>
            <a:off x="5880100" y="5497513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10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76" name="Rectangle 76"/>
          <p:cNvSpPr>
            <a:spLocks noChangeArrowheads="1"/>
          </p:cNvSpPr>
          <p:nvPr/>
        </p:nvSpPr>
        <p:spPr bwMode="auto">
          <a:xfrm>
            <a:off x="6188075" y="5497513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11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77" name="Rectangle 77"/>
          <p:cNvSpPr>
            <a:spLocks noChangeArrowheads="1"/>
          </p:cNvSpPr>
          <p:nvPr/>
        </p:nvSpPr>
        <p:spPr bwMode="auto">
          <a:xfrm>
            <a:off x="6927850" y="5492750"/>
            <a:ext cx="11652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i="0">
                <a:solidFill>
                  <a:srgbClr val="000000"/>
                </a:solidFill>
              </a:rPr>
              <a:t>Quantity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78" name="Rectangle 78"/>
          <p:cNvSpPr>
            <a:spLocks noChangeArrowheads="1"/>
          </p:cNvSpPr>
          <p:nvPr/>
        </p:nvSpPr>
        <p:spPr bwMode="auto">
          <a:xfrm>
            <a:off x="6361113" y="5740400"/>
            <a:ext cx="17446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 i="0">
                <a:solidFill>
                  <a:srgbClr val="000000"/>
                </a:solidFill>
              </a:rPr>
              <a:t>Ice-Cream Cones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79" name="Rectangle 79"/>
          <p:cNvSpPr>
            <a:spLocks noChangeArrowheads="1"/>
          </p:cNvSpPr>
          <p:nvPr/>
        </p:nvSpPr>
        <p:spPr bwMode="auto">
          <a:xfrm>
            <a:off x="2398713" y="1789113"/>
            <a:ext cx="5921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$3.00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537680" name="Rectangle 80"/>
          <p:cNvSpPr>
            <a:spLocks noChangeArrowheads="1"/>
          </p:cNvSpPr>
          <p:nvPr/>
        </p:nvSpPr>
        <p:spPr bwMode="auto">
          <a:xfrm>
            <a:off x="6489700" y="5497513"/>
            <a:ext cx="314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i="0">
                <a:solidFill>
                  <a:srgbClr val="000000"/>
                </a:solidFill>
              </a:rPr>
              <a:t>12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537681" name="Group 81"/>
          <p:cNvGrpSpPr>
            <a:grpSpLocks/>
          </p:cNvGrpSpPr>
          <p:nvPr/>
        </p:nvGrpSpPr>
        <p:grpSpPr bwMode="auto">
          <a:xfrm>
            <a:off x="901700" y="2897188"/>
            <a:ext cx="1809750" cy="568325"/>
            <a:chOff x="568" y="1825"/>
            <a:chExt cx="1140" cy="358"/>
          </a:xfrm>
        </p:grpSpPr>
        <p:grpSp>
          <p:nvGrpSpPr>
            <p:cNvPr id="537682" name="Group 82"/>
            <p:cNvGrpSpPr>
              <a:grpSpLocks/>
            </p:cNvGrpSpPr>
            <p:nvPr/>
          </p:nvGrpSpPr>
          <p:grpSpPr bwMode="auto">
            <a:xfrm>
              <a:off x="568" y="1825"/>
              <a:ext cx="1140" cy="339"/>
              <a:chOff x="568" y="1825"/>
              <a:chExt cx="1140" cy="339"/>
            </a:xfrm>
          </p:grpSpPr>
          <p:sp>
            <p:nvSpPr>
              <p:cNvPr id="537683" name="Rectangle 83"/>
              <p:cNvSpPr>
                <a:spLocks noChangeArrowheads="1"/>
              </p:cNvSpPr>
              <p:nvPr/>
            </p:nvSpPr>
            <p:spPr bwMode="auto">
              <a:xfrm>
                <a:off x="568" y="1825"/>
                <a:ext cx="896" cy="339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684" name="Line 84"/>
              <p:cNvSpPr>
                <a:spLocks noChangeShapeType="1"/>
              </p:cNvSpPr>
              <p:nvPr/>
            </p:nvSpPr>
            <p:spPr bwMode="auto">
              <a:xfrm flipH="1" flipV="1">
                <a:off x="1464" y="2023"/>
                <a:ext cx="244" cy="9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7685" name="Rectangle 85"/>
              <p:cNvSpPr>
                <a:spLocks noChangeArrowheads="1"/>
              </p:cNvSpPr>
              <p:nvPr/>
            </p:nvSpPr>
            <p:spPr bwMode="auto">
              <a:xfrm>
                <a:off x="618" y="1833"/>
                <a:ext cx="82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i="0">
                    <a:solidFill>
                      <a:srgbClr val="000000"/>
                    </a:solidFill>
                  </a:rPr>
                  <a:t>1. A decrease </a:t>
                </a:r>
                <a:endParaRPr lang="en-US" sz="2400" i="0">
                  <a:latin typeface="Times New Roman" pitchFamily="18" charset="0"/>
                </a:endParaRPr>
              </a:p>
            </p:txBody>
          </p:sp>
          <p:sp>
            <p:nvSpPr>
              <p:cNvPr id="537686" name="Rectangle 86"/>
              <p:cNvSpPr>
                <a:spLocks noChangeArrowheads="1"/>
              </p:cNvSpPr>
              <p:nvPr/>
            </p:nvSpPr>
            <p:spPr bwMode="auto">
              <a:xfrm>
                <a:off x="618" y="1988"/>
                <a:ext cx="41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 i="0">
                    <a:solidFill>
                      <a:srgbClr val="000000"/>
                    </a:solidFill>
                  </a:rPr>
                  <a:t>in price</a:t>
                </a:r>
                <a:endParaRPr lang="en-US" sz="2400" i="0">
                  <a:latin typeface="Times New Roman" pitchFamily="18" charset="0"/>
                </a:endParaRPr>
              </a:p>
            </p:txBody>
          </p:sp>
        </p:grpSp>
        <p:sp>
          <p:nvSpPr>
            <p:cNvPr id="537687" name="Rectangle 87"/>
            <p:cNvSpPr>
              <a:spLocks noChangeArrowheads="1"/>
            </p:cNvSpPr>
            <p:nvPr/>
          </p:nvSpPr>
          <p:spPr bwMode="auto">
            <a:xfrm>
              <a:off x="1018" y="2008"/>
              <a:ext cx="198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0">
                  <a:solidFill>
                    <a:srgbClr val="000000"/>
                  </a:solidFill>
                </a:rPr>
                <a:t> ...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537688" name="Group 88"/>
          <p:cNvGrpSpPr>
            <a:grpSpLocks/>
          </p:cNvGrpSpPr>
          <p:nvPr/>
        </p:nvGrpSpPr>
        <p:grpSpPr bwMode="auto">
          <a:xfrm>
            <a:off x="3763963" y="5789613"/>
            <a:ext cx="2257425" cy="704850"/>
            <a:chOff x="2371" y="3647"/>
            <a:chExt cx="1422" cy="444"/>
          </a:xfrm>
        </p:grpSpPr>
        <p:sp>
          <p:nvSpPr>
            <p:cNvPr id="537689" name="Line 89"/>
            <p:cNvSpPr>
              <a:spLocks noChangeShapeType="1"/>
            </p:cNvSpPr>
            <p:nvPr/>
          </p:nvSpPr>
          <p:spPr bwMode="auto">
            <a:xfrm flipV="1">
              <a:off x="2465" y="3647"/>
              <a:ext cx="302" cy="11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690" name="Rectangle 90"/>
            <p:cNvSpPr>
              <a:spLocks noChangeArrowheads="1"/>
            </p:cNvSpPr>
            <p:nvPr/>
          </p:nvSpPr>
          <p:spPr bwMode="auto">
            <a:xfrm>
              <a:off x="2371" y="3764"/>
              <a:ext cx="1397" cy="327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7691" name="Rectangle 91"/>
            <p:cNvSpPr>
              <a:spLocks noChangeArrowheads="1"/>
            </p:cNvSpPr>
            <p:nvPr/>
          </p:nvSpPr>
          <p:spPr bwMode="auto">
            <a:xfrm>
              <a:off x="2408" y="3769"/>
              <a:ext cx="1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0">
                  <a:solidFill>
                    <a:srgbClr val="000000"/>
                  </a:solidFill>
                </a:rPr>
                <a:t>2. 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7692" name="Rectangle 92"/>
            <p:cNvSpPr>
              <a:spLocks noChangeArrowheads="1"/>
            </p:cNvSpPr>
            <p:nvPr/>
          </p:nvSpPr>
          <p:spPr bwMode="auto">
            <a:xfrm>
              <a:off x="2548" y="3769"/>
              <a:ext cx="10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0">
                  <a:solidFill>
                    <a:srgbClr val="000000"/>
                  </a:solidFill>
                </a:rPr>
                <a:t>...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7693" name="Rectangle 93"/>
            <p:cNvSpPr>
              <a:spLocks noChangeArrowheads="1"/>
            </p:cNvSpPr>
            <p:nvPr/>
          </p:nvSpPr>
          <p:spPr bwMode="auto">
            <a:xfrm>
              <a:off x="2726" y="3769"/>
              <a:ext cx="106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0">
                  <a:solidFill>
                    <a:srgbClr val="000000"/>
                  </a:solidFill>
                </a:rPr>
                <a:t>increases quantity 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537694" name="Rectangle 94"/>
            <p:cNvSpPr>
              <a:spLocks noChangeArrowheads="1"/>
            </p:cNvSpPr>
            <p:nvPr/>
          </p:nvSpPr>
          <p:spPr bwMode="auto">
            <a:xfrm>
              <a:off x="2408" y="3924"/>
              <a:ext cx="116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i="0">
                  <a:solidFill>
                    <a:srgbClr val="000000"/>
                  </a:solidFill>
                </a:rPr>
                <a:t>of cones demanded.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sp>
        <p:nvSpPr>
          <p:cNvPr id="537695" name="Line 95"/>
          <p:cNvSpPr>
            <a:spLocks noChangeShapeType="1"/>
          </p:cNvSpPr>
          <p:nvPr/>
        </p:nvSpPr>
        <p:spPr bwMode="auto">
          <a:xfrm rot="5400000" flipH="1">
            <a:off x="2621756" y="3447257"/>
            <a:ext cx="327025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37696" name="Picture 9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9"/>
          <a:stretch>
            <a:fillRect/>
          </a:stretch>
        </p:blipFill>
        <p:spPr bwMode="auto">
          <a:xfrm>
            <a:off x="5562600" y="923925"/>
            <a:ext cx="31242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203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53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53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3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53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53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3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537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3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53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3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3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33" grpId="0" animBg="1"/>
      <p:bldP spid="537634" grpId="0" animBg="1"/>
      <p:bldP spid="537635" grpId="0" animBg="1"/>
      <p:bldP spid="537657" grpId="0" animBg="1"/>
      <p:bldP spid="537695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How the Price Affects Producer Surplus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F3F6F9"/>
          </a:solidFill>
          <a:ln w="222250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F2F4F8"/>
          </a:solidFill>
          <a:ln w="20320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F1F4F7"/>
          </a:solidFill>
          <a:ln w="182563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F0F2F5"/>
          </a:solidFill>
          <a:ln w="161925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EF1F4"/>
          </a:solidFill>
          <a:ln w="1412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DEFF3"/>
          </a:solidFill>
          <a:ln w="1222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BEEF2"/>
          </a:solidFill>
          <a:ln w="101600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AECF1"/>
          </a:solidFill>
          <a:ln w="80963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7" name="Rectangle 13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9EBF0"/>
          </a:solidFill>
          <a:ln w="60325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2408238" y="1711325"/>
            <a:ext cx="4841875" cy="4532313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80" name="Rectangle 16"/>
          <p:cNvSpPr>
            <a:spLocks noChangeArrowheads="1"/>
          </p:cNvSpPr>
          <p:nvPr/>
        </p:nvSpPr>
        <p:spPr bwMode="auto">
          <a:xfrm>
            <a:off x="2306638" y="1609725"/>
            <a:ext cx="4841875" cy="4532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1" name="Freeform 17"/>
          <p:cNvSpPr>
            <a:spLocks/>
          </p:cNvSpPr>
          <p:nvPr/>
        </p:nvSpPr>
        <p:spPr bwMode="auto">
          <a:xfrm>
            <a:off x="2306638" y="4138613"/>
            <a:ext cx="1905000" cy="1598612"/>
          </a:xfrm>
          <a:custGeom>
            <a:avLst/>
            <a:gdLst>
              <a:gd name="T0" fmla="*/ 1200 w 1200"/>
              <a:gd name="T1" fmla="*/ 0 h 1007"/>
              <a:gd name="T2" fmla="*/ 0 w 1200"/>
              <a:gd name="T3" fmla="*/ 0 h 1007"/>
              <a:gd name="T4" fmla="*/ 0 w 1200"/>
              <a:gd name="T5" fmla="*/ 1007 h 1007"/>
              <a:gd name="T6" fmla="*/ 1200 w 1200"/>
              <a:gd name="T7" fmla="*/ 0 h 1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00" h="1007">
                <a:moveTo>
                  <a:pt x="1200" y="0"/>
                </a:moveTo>
                <a:lnTo>
                  <a:pt x="0" y="0"/>
                </a:lnTo>
                <a:lnTo>
                  <a:pt x="0" y="1007"/>
                </a:lnTo>
                <a:lnTo>
                  <a:pt x="1200" y="0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2" name="Rectangle 18"/>
          <p:cNvSpPr>
            <a:spLocks noChangeArrowheads="1"/>
          </p:cNvSpPr>
          <p:nvPr/>
        </p:nvSpPr>
        <p:spPr bwMode="auto">
          <a:xfrm>
            <a:off x="2306638" y="3349625"/>
            <a:ext cx="1905000" cy="788988"/>
          </a:xfrm>
          <a:prstGeom prst="rect">
            <a:avLst/>
          </a:prstGeom>
          <a:solidFill>
            <a:srgbClr val="E2C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3" name="Freeform 19"/>
          <p:cNvSpPr>
            <a:spLocks/>
          </p:cNvSpPr>
          <p:nvPr/>
        </p:nvSpPr>
        <p:spPr bwMode="auto">
          <a:xfrm>
            <a:off x="4211638" y="3349625"/>
            <a:ext cx="931862" cy="788988"/>
          </a:xfrm>
          <a:custGeom>
            <a:avLst/>
            <a:gdLst>
              <a:gd name="T0" fmla="*/ 0 w 587"/>
              <a:gd name="T1" fmla="*/ 497 h 497"/>
              <a:gd name="T2" fmla="*/ 0 w 587"/>
              <a:gd name="T3" fmla="*/ 0 h 497"/>
              <a:gd name="T4" fmla="*/ 587 w 587"/>
              <a:gd name="T5" fmla="*/ 0 h 497"/>
              <a:gd name="T6" fmla="*/ 0 w 587"/>
              <a:gd name="T7" fmla="*/ 497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7" h="497">
                <a:moveTo>
                  <a:pt x="0" y="497"/>
                </a:moveTo>
                <a:lnTo>
                  <a:pt x="0" y="0"/>
                </a:lnTo>
                <a:lnTo>
                  <a:pt x="587" y="0"/>
                </a:lnTo>
                <a:lnTo>
                  <a:pt x="0" y="497"/>
                </a:lnTo>
                <a:close/>
              </a:path>
            </a:pathLst>
          </a:custGeom>
          <a:solidFill>
            <a:srgbClr val="C172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4" name="Oval 20"/>
          <p:cNvSpPr>
            <a:spLocks noChangeArrowheads="1"/>
          </p:cNvSpPr>
          <p:nvPr/>
        </p:nvSpPr>
        <p:spPr bwMode="auto">
          <a:xfrm>
            <a:off x="2246313" y="4078288"/>
            <a:ext cx="141287" cy="1365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4211638" y="6142038"/>
            <a:ext cx="1587" cy="1587"/>
          </a:xfrm>
          <a:prstGeom prst="line">
            <a:avLst/>
          </a:prstGeom>
          <a:noFill/>
          <a:ln w="20638">
            <a:solidFill>
              <a:srgbClr val="60220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6" name="Line 22"/>
          <p:cNvSpPr>
            <a:spLocks noChangeShapeType="1"/>
          </p:cNvSpPr>
          <p:nvPr/>
        </p:nvSpPr>
        <p:spPr bwMode="auto">
          <a:xfrm>
            <a:off x="2306638" y="4138613"/>
            <a:ext cx="1905000" cy="1587"/>
          </a:xfrm>
          <a:prstGeom prst="line">
            <a:avLst/>
          </a:prstGeom>
          <a:noFill/>
          <a:ln w="20638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 flipV="1">
            <a:off x="2306638" y="2216150"/>
            <a:ext cx="4173537" cy="3521075"/>
          </a:xfrm>
          <a:prstGeom prst="line">
            <a:avLst/>
          </a:prstGeom>
          <a:noFill/>
          <a:ln w="60325">
            <a:solidFill>
              <a:srgbClr val="5F161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8" name="Oval 24"/>
          <p:cNvSpPr>
            <a:spLocks noChangeArrowheads="1"/>
          </p:cNvSpPr>
          <p:nvPr/>
        </p:nvSpPr>
        <p:spPr bwMode="auto">
          <a:xfrm>
            <a:off x="2246313" y="5676900"/>
            <a:ext cx="141287" cy="1365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89" name="Oval 25"/>
          <p:cNvSpPr>
            <a:spLocks noChangeArrowheads="1"/>
          </p:cNvSpPr>
          <p:nvPr/>
        </p:nvSpPr>
        <p:spPr bwMode="auto">
          <a:xfrm>
            <a:off x="4130675" y="4078288"/>
            <a:ext cx="141288" cy="136525"/>
          </a:xfrm>
          <a:prstGeom prst="ellipse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0" name="Line 26"/>
          <p:cNvSpPr>
            <a:spLocks noChangeShapeType="1"/>
          </p:cNvSpPr>
          <p:nvPr/>
        </p:nvSpPr>
        <p:spPr bwMode="auto">
          <a:xfrm>
            <a:off x="4211638" y="4148138"/>
            <a:ext cx="1587" cy="1993900"/>
          </a:xfrm>
          <a:prstGeom prst="line">
            <a:avLst/>
          </a:prstGeom>
          <a:noFill/>
          <a:ln w="20638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1" name="Freeform 27"/>
          <p:cNvSpPr>
            <a:spLocks/>
          </p:cNvSpPr>
          <p:nvPr/>
        </p:nvSpPr>
        <p:spPr bwMode="auto">
          <a:xfrm>
            <a:off x="2306638" y="1609725"/>
            <a:ext cx="4841875" cy="4532313"/>
          </a:xfrm>
          <a:custGeom>
            <a:avLst/>
            <a:gdLst>
              <a:gd name="T0" fmla="*/ 0 w 3050"/>
              <a:gd name="T1" fmla="*/ 0 h 2855"/>
              <a:gd name="T2" fmla="*/ 0 w 3050"/>
              <a:gd name="T3" fmla="*/ 2855 h 2855"/>
              <a:gd name="T4" fmla="*/ 3050 w 3050"/>
              <a:gd name="T5" fmla="*/ 2855 h 28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50" h="2855">
                <a:moveTo>
                  <a:pt x="0" y="0"/>
                </a:moveTo>
                <a:lnTo>
                  <a:pt x="0" y="2855"/>
                </a:lnTo>
                <a:lnTo>
                  <a:pt x="3050" y="2855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2" name="Rectangle 28"/>
          <p:cNvSpPr>
            <a:spLocks noChangeArrowheads="1"/>
          </p:cNvSpPr>
          <p:nvPr/>
        </p:nvSpPr>
        <p:spPr bwMode="auto">
          <a:xfrm>
            <a:off x="6288088" y="6213475"/>
            <a:ext cx="8763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sp>
        <p:nvSpPr>
          <p:cNvPr id="88093" name="Rectangle 29"/>
          <p:cNvSpPr>
            <a:spLocks noChangeArrowheads="1"/>
          </p:cNvSpPr>
          <p:nvPr/>
        </p:nvSpPr>
        <p:spPr bwMode="auto">
          <a:xfrm>
            <a:off x="3068638" y="1095375"/>
            <a:ext cx="305276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(b) Producer Surplus at Price </a:t>
            </a:r>
            <a:endParaRPr lang="en-US"/>
          </a:p>
        </p:txBody>
      </p:sp>
      <p:sp>
        <p:nvSpPr>
          <p:cNvPr id="88094" name="Rectangle 30"/>
          <p:cNvSpPr>
            <a:spLocks noChangeArrowheads="1"/>
          </p:cNvSpPr>
          <p:nvPr/>
        </p:nvSpPr>
        <p:spPr bwMode="auto">
          <a:xfrm>
            <a:off x="6113463" y="1101725"/>
            <a:ext cx="14446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1">
                <a:solidFill>
                  <a:srgbClr val="000000"/>
                </a:solidFill>
                <a:latin typeface="Arial" charset="0"/>
              </a:rPr>
              <a:t>P</a:t>
            </a:r>
            <a:endParaRPr lang="en-US"/>
          </a:p>
        </p:txBody>
      </p:sp>
      <p:sp>
        <p:nvSpPr>
          <p:cNvPr id="88095" name="Freeform 31"/>
          <p:cNvSpPr>
            <a:spLocks/>
          </p:cNvSpPr>
          <p:nvPr/>
        </p:nvSpPr>
        <p:spPr bwMode="auto">
          <a:xfrm>
            <a:off x="6261100" y="1243013"/>
            <a:ext cx="74613" cy="93662"/>
          </a:xfrm>
          <a:custGeom>
            <a:avLst/>
            <a:gdLst>
              <a:gd name="T0" fmla="*/ 17 w 47"/>
              <a:gd name="T1" fmla="*/ 47 h 59"/>
              <a:gd name="T2" fmla="*/ 22 w 47"/>
              <a:gd name="T3" fmla="*/ 47 h 59"/>
              <a:gd name="T4" fmla="*/ 30 w 47"/>
              <a:gd name="T5" fmla="*/ 38 h 59"/>
              <a:gd name="T6" fmla="*/ 39 w 47"/>
              <a:gd name="T7" fmla="*/ 30 h 59"/>
              <a:gd name="T8" fmla="*/ 43 w 47"/>
              <a:gd name="T9" fmla="*/ 21 h 59"/>
              <a:gd name="T10" fmla="*/ 47 w 47"/>
              <a:gd name="T11" fmla="*/ 17 h 59"/>
              <a:gd name="T12" fmla="*/ 43 w 47"/>
              <a:gd name="T13" fmla="*/ 9 h 59"/>
              <a:gd name="T14" fmla="*/ 39 w 47"/>
              <a:gd name="T15" fmla="*/ 4 h 59"/>
              <a:gd name="T16" fmla="*/ 30 w 47"/>
              <a:gd name="T17" fmla="*/ 0 h 59"/>
              <a:gd name="T18" fmla="*/ 22 w 47"/>
              <a:gd name="T19" fmla="*/ 0 h 59"/>
              <a:gd name="T20" fmla="*/ 9 w 47"/>
              <a:gd name="T21" fmla="*/ 4 h 59"/>
              <a:gd name="T22" fmla="*/ 0 w 47"/>
              <a:gd name="T23" fmla="*/ 9 h 59"/>
              <a:gd name="T24" fmla="*/ 0 w 47"/>
              <a:gd name="T25" fmla="*/ 17 h 59"/>
              <a:gd name="T26" fmla="*/ 13 w 47"/>
              <a:gd name="T27" fmla="*/ 17 h 59"/>
              <a:gd name="T28" fmla="*/ 17 w 47"/>
              <a:gd name="T29" fmla="*/ 9 h 59"/>
              <a:gd name="T30" fmla="*/ 22 w 47"/>
              <a:gd name="T31" fmla="*/ 9 h 59"/>
              <a:gd name="T32" fmla="*/ 30 w 47"/>
              <a:gd name="T33" fmla="*/ 9 h 59"/>
              <a:gd name="T34" fmla="*/ 30 w 47"/>
              <a:gd name="T35" fmla="*/ 17 h 59"/>
              <a:gd name="T36" fmla="*/ 30 w 47"/>
              <a:gd name="T37" fmla="*/ 26 h 59"/>
              <a:gd name="T38" fmla="*/ 17 w 47"/>
              <a:gd name="T39" fmla="*/ 34 h 59"/>
              <a:gd name="T40" fmla="*/ 5 w 47"/>
              <a:gd name="T41" fmla="*/ 47 h 59"/>
              <a:gd name="T42" fmla="*/ 0 w 47"/>
              <a:gd name="T43" fmla="*/ 59 h 59"/>
              <a:gd name="T44" fmla="*/ 47 w 47"/>
              <a:gd name="T45" fmla="*/ 59 h 59"/>
              <a:gd name="T46" fmla="*/ 47 w 47"/>
              <a:gd name="T47" fmla="*/ 47 h 59"/>
              <a:gd name="T48" fmla="*/ 22 w 47"/>
              <a:gd name="T49" fmla="*/ 47 h 59"/>
              <a:gd name="T50" fmla="*/ 17 w 47"/>
              <a:gd name="T51" fmla="*/ 47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7" h="59">
                <a:moveTo>
                  <a:pt x="17" y="47"/>
                </a:moveTo>
                <a:lnTo>
                  <a:pt x="22" y="47"/>
                </a:lnTo>
                <a:lnTo>
                  <a:pt x="30" y="38"/>
                </a:lnTo>
                <a:lnTo>
                  <a:pt x="39" y="30"/>
                </a:lnTo>
                <a:lnTo>
                  <a:pt x="43" y="21"/>
                </a:lnTo>
                <a:lnTo>
                  <a:pt x="47" y="17"/>
                </a:lnTo>
                <a:lnTo>
                  <a:pt x="43" y="9"/>
                </a:lnTo>
                <a:lnTo>
                  <a:pt x="39" y="4"/>
                </a:lnTo>
                <a:lnTo>
                  <a:pt x="30" y="0"/>
                </a:lnTo>
                <a:lnTo>
                  <a:pt x="22" y="0"/>
                </a:lnTo>
                <a:lnTo>
                  <a:pt x="9" y="4"/>
                </a:lnTo>
                <a:lnTo>
                  <a:pt x="0" y="9"/>
                </a:lnTo>
                <a:lnTo>
                  <a:pt x="0" y="17"/>
                </a:lnTo>
                <a:lnTo>
                  <a:pt x="13" y="17"/>
                </a:lnTo>
                <a:lnTo>
                  <a:pt x="17" y="9"/>
                </a:lnTo>
                <a:lnTo>
                  <a:pt x="22" y="9"/>
                </a:lnTo>
                <a:lnTo>
                  <a:pt x="30" y="9"/>
                </a:lnTo>
                <a:lnTo>
                  <a:pt x="30" y="17"/>
                </a:lnTo>
                <a:lnTo>
                  <a:pt x="30" y="26"/>
                </a:lnTo>
                <a:lnTo>
                  <a:pt x="17" y="34"/>
                </a:lnTo>
                <a:lnTo>
                  <a:pt x="5" y="47"/>
                </a:lnTo>
                <a:lnTo>
                  <a:pt x="0" y="59"/>
                </a:lnTo>
                <a:lnTo>
                  <a:pt x="47" y="59"/>
                </a:lnTo>
                <a:lnTo>
                  <a:pt x="47" y="47"/>
                </a:lnTo>
                <a:lnTo>
                  <a:pt x="22" y="47"/>
                </a:lnTo>
                <a:lnTo>
                  <a:pt x="17" y="4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96" name="Rectangle 32"/>
          <p:cNvSpPr>
            <a:spLocks noChangeArrowheads="1"/>
          </p:cNvSpPr>
          <p:nvPr/>
        </p:nvSpPr>
        <p:spPr bwMode="auto">
          <a:xfrm>
            <a:off x="6342063" y="1095375"/>
            <a:ext cx="60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 </a:t>
            </a:r>
            <a:endParaRPr lang="en-US"/>
          </a:p>
        </p:txBody>
      </p:sp>
      <p:sp>
        <p:nvSpPr>
          <p:cNvPr id="88097" name="Rectangle 33"/>
          <p:cNvSpPr>
            <a:spLocks noChangeArrowheads="1"/>
          </p:cNvSpPr>
          <p:nvPr/>
        </p:nvSpPr>
        <p:spPr bwMode="auto">
          <a:xfrm>
            <a:off x="1693863" y="1573213"/>
            <a:ext cx="5302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sp>
        <p:nvSpPr>
          <p:cNvPr id="88098" name="Rectangle 34"/>
          <p:cNvSpPr>
            <a:spLocks noChangeArrowheads="1"/>
          </p:cNvSpPr>
          <p:nvPr/>
        </p:nvSpPr>
        <p:spPr bwMode="auto">
          <a:xfrm>
            <a:off x="2098675" y="62198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88099" name="Rectangle 35"/>
          <p:cNvSpPr>
            <a:spLocks noChangeArrowheads="1"/>
          </p:cNvSpPr>
          <p:nvPr/>
        </p:nvSpPr>
        <p:spPr bwMode="auto">
          <a:xfrm>
            <a:off x="1982788" y="4017963"/>
            <a:ext cx="2222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>
                <a:solidFill>
                  <a:srgbClr val="000000"/>
                </a:solidFill>
                <a:latin typeface="Arial" charset="0"/>
              </a:rPr>
              <a:t>P</a:t>
            </a:r>
            <a:r>
              <a:rPr lang="en-US" sz="17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sp>
        <p:nvSpPr>
          <p:cNvPr id="88100" name="Rectangle 36"/>
          <p:cNvSpPr>
            <a:spLocks noChangeArrowheads="1"/>
          </p:cNvSpPr>
          <p:nvPr/>
        </p:nvSpPr>
        <p:spPr bwMode="auto">
          <a:xfrm>
            <a:off x="2428875" y="3897313"/>
            <a:ext cx="1444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B</a:t>
            </a:r>
            <a:endParaRPr lang="en-US"/>
          </a:p>
        </p:txBody>
      </p:sp>
      <p:sp>
        <p:nvSpPr>
          <p:cNvPr id="88101" name="Rectangle 37"/>
          <p:cNvSpPr>
            <a:spLocks noChangeArrowheads="1"/>
          </p:cNvSpPr>
          <p:nvPr/>
        </p:nvSpPr>
        <p:spPr bwMode="auto">
          <a:xfrm>
            <a:off x="4287838" y="41529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C</a:t>
            </a:r>
            <a:endParaRPr lang="en-US"/>
          </a:p>
        </p:txBody>
      </p:sp>
      <p:sp>
        <p:nvSpPr>
          <p:cNvPr id="88102" name="Rectangle 38"/>
          <p:cNvSpPr>
            <a:spLocks noChangeArrowheads="1"/>
          </p:cNvSpPr>
          <p:nvPr/>
        </p:nvSpPr>
        <p:spPr bwMode="auto">
          <a:xfrm>
            <a:off x="6180138" y="1909763"/>
            <a:ext cx="6619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Supply</a:t>
            </a:r>
            <a:endParaRPr lang="en-US"/>
          </a:p>
        </p:txBody>
      </p:sp>
      <p:sp>
        <p:nvSpPr>
          <p:cNvPr id="88103" name="Rectangle 39"/>
          <p:cNvSpPr>
            <a:spLocks noChangeArrowheads="1"/>
          </p:cNvSpPr>
          <p:nvPr/>
        </p:nvSpPr>
        <p:spPr bwMode="auto">
          <a:xfrm>
            <a:off x="2428875" y="5715000"/>
            <a:ext cx="1444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A</a:t>
            </a:r>
            <a:endParaRPr lang="en-US"/>
          </a:p>
        </p:txBody>
      </p:sp>
      <p:sp>
        <p:nvSpPr>
          <p:cNvPr id="88104" name="Rectangle 40"/>
          <p:cNvSpPr>
            <a:spLocks noChangeArrowheads="1"/>
          </p:cNvSpPr>
          <p:nvPr/>
        </p:nvSpPr>
        <p:spPr bwMode="auto">
          <a:xfrm>
            <a:off x="2555875" y="4233863"/>
            <a:ext cx="5048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Initial</a:t>
            </a:r>
            <a:endParaRPr lang="en-US"/>
          </a:p>
        </p:txBody>
      </p:sp>
      <p:sp>
        <p:nvSpPr>
          <p:cNvPr id="88105" name="Rectangle 41"/>
          <p:cNvSpPr>
            <a:spLocks noChangeArrowheads="1"/>
          </p:cNvSpPr>
          <p:nvPr/>
        </p:nvSpPr>
        <p:spPr bwMode="auto">
          <a:xfrm>
            <a:off x="2381250" y="4502150"/>
            <a:ext cx="8540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producer</a:t>
            </a:r>
            <a:endParaRPr lang="en-US"/>
          </a:p>
        </p:txBody>
      </p:sp>
      <p:sp>
        <p:nvSpPr>
          <p:cNvPr id="88106" name="Rectangle 42"/>
          <p:cNvSpPr>
            <a:spLocks noChangeArrowheads="1"/>
          </p:cNvSpPr>
          <p:nvPr/>
        </p:nvSpPr>
        <p:spPr bwMode="auto">
          <a:xfrm>
            <a:off x="2455863" y="4772025"/>
            <a:ext cx="696912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  <a:latin typeface="Arial" charset="0"/>
              </a:rPr>
              <a:t>surplus</a:t>
            </a:r>
            <a:endParaRPr lang="en-US"/>
          </a:p>
        </p:txBody>
      </p:sp>
      <p:sp>
        <p:nvSpPr>
          <p:cNvPr id="88107" name="Rectangle 43"/>
          <p:cNvSpPr>
            <a:spLocks noChangeArrowheads="1"/>
          </p:cNvSpPr>
          <p:nvPr/>
        </p:nvSpPr>
        <p:spPr bwMode="auto">
          <a:xfrm>
            <a:off x="4086225" y="6219825"/>
            <a:ext cx="2460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1">
                <a:solidFill>
                  <a:srgbClr val="000000"/>
                </a:solidFill>
                <a:latin typeface="Arial" charset="0"/>
              </a:rPr>
              <a:t>Q</a:t>
            </a:r>
            <a:r>
              <a:rPr lang="en-US" sz="1700" baseline="-25000">
                <a:solidFill>
                  <a:srgbClr val="000000"/>
                </a:solidFill>
                <a:latin typeface="Arial" charset="0"/>
              </a:rPr>
              <a:t>1</a:t>
            </a:r>
            <a:endParaRPr lang="en-US"/>
          </a:p>
        </p:txBody>
      </p:sp>
      <p:grpSp>
        <p:nvGrpSpPr>
          <p:cNvPr id="88108" name="Group 44"/>
          <p:cNvGrpSpPr>
            <a:grpSpLocks/>
          </p:cNvGrpSpPr>
          <p:nvPr/>
        </p:nvGrpSpPr>
        <p:grpSpPr bwMode="auto">
          <a:xfrm>
            <a:off x="1982788" y="3236913"/>
            <a:ext cx="3292475" cy="3241675"/>
            <a:chOff x="1249" y="2039"/>
            <a:chExt cx="2074" cy="2042"/>
          </a:xfrm>
        </p:grpSpPr>
        <p:sp>
          <p:nvSpPr>
            <p:cNvPr id="88109" name="Freeform 45"/>
            <p:cNvSpPr>
              <a:spLocks/>
            </p:cNvSpPr>
            <p:nvPr/>
          </p:nvSpPr>
          <p:spPr bwMode="auto">
            <a:xfrm>
              <a:off x="1453" y="2110"/>
              <a:ext cx="1787" cy="1759"/>
            </a:xfrm>
            <a:custGeom>
              <a:avLst/>
              <a:gdLst>
                <a:gd name="T0" fmla="*/ 0 w 1787"/>
                <a:gd name="T1" fmla="*/ 0 h 1759"/>
                <a:gd name="T2" fmla="*/ 1787 w 1787"/>
                <a:gd name="T3" fmla="*/ 0 h 1759"/>
                <a:gd name="T4" fmla="*/ 1787 w 1787"/>
                <a:gd name="T5" fmla="*/ 1759 h 1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87" h="1759">
                  <a:moveTo>
                    <a:pt x="0" y="0"/>
                  </a:moveTo>
                  <a:lnTo>
                    <a:pt x="1787" y="0"/>
                  </a:lnTo>
                  <a:lnTo>
                    <a:pt x="1787" y="1759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10" name="Rectangle 46"/>
            <p:cNvSpPr>
              <a:spLocks noChangeArrowheads="1"/>
            </p:cNvSpPr>
            <p:nvPr/>
          </p:nvSpPr>
          <p:spPr bwMode="auto">
            <a:xfrm>
              <a:off x="1249" y="2039"/>
              <a:ext cx="14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Arial" charset="0"/>
                </a:rPr>
                <a:t>P</a:t>
              </a:r>
              <a:r>
                <a:rPr lang="en-US" sz="17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  <p:sp>
          <p:nvSpPr>
            <p:cNvPr id="88111" name="Rectangle 47"/>
            <p:cNvSpPr>
              <a:spLocks noChangeArrowheads="1"/>
            </p:cNvSpPr>
            <p:nvPr/>
          </p:nvSpPr>
          <p:spPr bwMode="auto">
            <a:xfrm>
              <a:off x="3168" y="3918"/>
              <a:ext cx="15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1">
                  <a:solidFill>
                    <a:srgbClr val="000000"/>
                  </a:solidFill>
                  <a:latin typeface="Arial" charset="0"/>
                </a:rPr>
                <a:t>Q</a:t>
              </a:r>
              <a:r>
                <a:rPr lang="en-US" sz="1700" baseline="-2500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/>
            </a:p>
          </p:txBody>
        </p:sp>
      </p:grpSp>
      <p:grpSp>
        <p:nvGrpSpPr>
          <p:cNvPr id="88112" name="Group 48"/>
          <p:cNvGrpSpPr>
            <a:grpSpLocks/>
          </p:cNvGrpSpPr>
          <p:nvPr/>
        </p:nvGrpSpPr>
        <p:grpSpPr bwMode="auto">
          <a:xfrm>
            <a:off x="4514850" y="3633788"/>
            <a:ext cx="2552700" cy="1254125"/>
            <a:chOff x="2844" y="2289"/>
            <a:chExt cx="1608" cy="790"/>
          </a:xfrm>
        </p:grpSpPr>
        <p:sp>
          <p:nvSpPr>
            <p:cNvPr id="88113" name="Line 49"/>
            <p:cNvSpPr>
              <a:spLocks noChangeShapeType="1"/>
            </p:cNvSpPr>
            <p:nvPr/>
          </p:nvSpPr>
          <p:spPr bwMode="auto">
            <a:xfrm>
              <a:off x="2844" y="2289"/>
              <a:ext cx="498" cy="484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14" name="Rectangle 50"/>
            <p:cNvSpPr>
              <a:spLocks noChangeArrowheads="1"/>
            </p:cNvSpPr>
            <p:nvPr/>
          </p:nvSpPr>
          <p:spPr bwMode="auto">
            <a:xfrm>
              <a:off x="3329" y="2671"/>
              <a:ext cx="1123" cy="408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15" name="Rectangle 51"/>
            <p:cNvSpPr>
              <a:spLocks noChangeArrowheads="1"/>
            </p:cNvSpPr>
            <p:nvPr/>
          </p:nvSpPr>
          <p:spPr bwMode="auto">
            <a:xfrm>
              <a:off x="3384" y="2710"/>
              <a:ext cx="103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Producer surplus</a:t>
              </a:r>
              <a:endParaRPr lang="en-US"/>
            </a:p>
          </p:txBody>
        </p:sp>
        <p:sp>
          <p:nvSpPr>
            <p:cNvPr id="88116" name="Rectangle 52"/>
            <p:cNvSpPr>
              <a:spLocks noChangeArrowheads="1"/>
            </p:cNvSpPr>
            <p:nvPr/>
          </p:nvSpPr>
          <p:spPr bwMode="auto">
            <a:xfrm>
              <a:off x="3384" y="2880"/>
              <a:ext cx="104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to new producers</a:t>
              </a:r>
              <a:endParaRPr lang="en-US"/>
            </a:p>
          </p:txBody>
        </p:sp>
      </p:grpSp>
      <p:grpSp>
        <p:nvGrpSpPr>
          <p:cNvPr id="88117" name="Group 53"/>
          <p:cNvGrpSpPr>
            <a:grpSpLocks/>
          </p:cNvGrpSpPr>
          <p:nvPr/>
        </p:nvGrpSpPr>
        <p:grpSpPr bwMode="auto">
          <a:xfrm>
            <a:off x="2630488" y="1892300"/>
            <a:ext cx="2027237" cy="1701800"/>
            <a:chOff x="1657" y="1192"/>
            <a:chExt cx="1277" cy="1072"/>
          </a:xfrm>
        </p:grpSpPr>
        <p:sp>
          <p:nvSpPr>
            <p:cNvPr id="88118" name="Line 54"/>
            <p:cNvSpPr>
              <a:spLocks noChangeShapeType="1"/>
            </p:cNvSpPr>
            <p:nvPr/>
          </p:nvSpPr>
          <p:spPr bwMode="auto">
            <a:xfrm>
              <a:off x="2015" y="1728"/>
              <a:ext cx="89" cy="536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19" name="Rectangle 55"/>
            <p:cNvSpPr>
              <a:spLocks noChangeArrowheads="1"/>
            </p:cNvSpPr>
            <p:nvPr/>
          </p:nvSpPr>
          <p:spPr bwMode="auto">
            <a:xfrm>
              <a:off x="1657" y="1192"/>
              <a:ext cx="1277" cy="561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120" name="Rectangle 56"/>
            <p:cNvSpPr>
              <a:spLocks noChangeArrowheads="1"/>
            </p:cNvSpPr>
            <p:nvPr/>
          </p:nvSpPr>
          <p:spPr bwMode="auto">
            <a:xfrm>
              <a:off x="1737" y="1221"/>
              <a:ext cx="117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Additional producer</a:t>
              </a:r>
              <a:endParaRPr lang="en-US"/>
            </a:p>
          </p:txBody>
        </p:sp>
        <p:sp>
          <p:nvSpPr>
            <p:cNvPr id="88121" name="Rectangle 57"/>
            <p:cNvSpPr>
              <a:spLocks noChangeArrowheads="1"/>
            </p:cNvSpPr>
            <p:nvPr/>
          </p:nvSpPr>
          <p:spPr bwMode="auto">
            <a:xfrm>
              <a:off x="1737" y="1390"/>
              <a:ext cx="93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surplus to initial</a:t>
              </a:r>
              <a:endParaRPr lang="en-US"/>
            </a:p>
          </p:txBody>
        </p:sp>
        <p:sp>
          <p:nvSpPr>
            <p:cNvPr id="88122" name="Rectangle 58"/>
            <p:cNvSpPr>
              <a:spLocks noChangeArrowheads="1"/>
            </p:cNvSpPr>
            <p:nvPr/>
          </p:nvSpPr>
          <p:spPr bwMode="auto">
            <a:xfrm>
              <a:off x="1737" y="1560"/>
              <a:ext cx="60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>
                  <a:solidFill>
                    <a:srgbClr val="000000"/>
                  </a:solidFill>
                  <a:latin typeface="Arial" charset="0"/>
                </a:rPr>
                <a:t>producers</a:t>
              </a:r>
              <a:endParaRPr lang="en-US"/>
            </a:p>
          </p:txBody>
        </p:sp>
      </p:grpSp>
      <p:grpSp>
        <p:nvGrpSpPr>
          <p:cNvPr id="88123" name="Group 59"/>
          <p:cNvGrpSpPr>
            <a:grpSpLocks/>
          </p:cNvGrpSpPr>
          <p:nvPr/>
        </p:nvGrpSpPr>
        <p:grpSpPr bwMode="auto">
          <a:xfrm>
            <a:off x="2246313" y="3035300"/>
            <a:ext cx="3155950" cy="1114425"/>
            <a:chOff x="1415" y="1912"/>
            <a:chExt cx="1988" cy="702"/>
          </a:xfrm>
        </p:grpSpPr>
        <p:grpSp>
          <p:nvGrpSpPr>
            <p:cNvPr id="88124" name="Group 60"/>
            <p:cNvGrpSpPr>
              <a:grpSpLocks/>
            </p:cNvGrpSpPr>
            <p:nvPr/>
          </p:nvGrpSpPr>
          <p:grpSpPr bwMode="auto">
            <a:xfrm>
              <a:off x="1415" y="1912"/>
              <a:ext cx="1988" cy="319"/>
              <a:chOff x="1415" y="1912"/>
              <a:chExt cx="1988" cy="319"/>
            </a:xfrm>
          </p:grpSpPr>
          <p:sp>
            <p:nvSpPr>
              <p:cNvPr id="88125" name="Oval 61"/>
              <p:cNvSpPr>
                <a:spLocks noChangeArrowheads="1"/>
              </p:cNvSpPr>
              <p:nvPr/>
            </p:nvSpPr>
            <p:spPr bwMode="auto">
              <a:xfrm>
                <a:off x="1415" y="2072"/>
                <a:ext cx="89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6" name="Oval 62"/>
              <p:cNvSpPr>
                <a:spLocks noChangeArrowheads="1"/>
              </p:cNvSpPr>
              <p:nvPr/>
            </p:nvSpPr>
            <p:spPr bwMode="auto">
              <a:xfrm>
                <a:off x="2602" y="2072"/>
                <a:ext cx="89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7" name="Oval 63"/>
              <p:cNvSpPr>
                <a:spLocks noChangeArrowheads="1"/>
              </p:cNvSpPr>
              <p:nvPr/>
            </p:nvSpPr>
            <p:spPr bwMode="auto">
              <a:xfrm>
                <a:off x="3202" y="2072"/>
                <a:ext cx="89" cy="86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128" name="Rectangle 64"/>
              <p:cNvSpPr>
                <a:spLocks noChangeArrowheads="1"/>
              </p:cNvSpPr>
              <p:nvPr/>
            </p:nvSpPr>
            <p:spPr bwMode="auto">
              <a:xfrm>
                <a:off x="1525" y="1937"/>
                <a:ext cx="98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D</a:t>
                </a:r>
                <a:endParaRPr lang="en-US"/>
              </a:p>
            </p:txBody>
          </p:sp>
          <p:sp>
            <p:nvSpPr>
              <p:cNvPr id="88129" name="Rectangle 65"/>
              <p:cNvSpPr>
                <a:spLocks noChangeArrowheads="1"/>
              </p:cNvSpPr>
              <p:nvPr/>
            </p:nvSpPr>
            <p:spPr bwMode="auto">
              <a:xfrm>
                <a:off x="2603" y="1912"/>
                <a:ext cx="91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E</a:t>
                </a:r>
                <a:endParaRPr lang="en-US"/>
              </a:p>
            </p:txBody>
          </p:sp>
          <p:sp>
            <p:nvSpPr>
              <p:cNvPr id="88130" name="Rectangle 66"/>
              <p:cNvSpPr>
                <a:spLocks noChangeArrowheads="1"/>
              </p:cNvSpPr>
              <p:nvPr/>
            </p:nvSpPr>
            <p:spPr bwMode="auto">
              <a:xfrm>
                <a:off x="3320" y="2068"/>
                <a:ext cx="83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700">
                    <a:solidFill>
                      <a:srgbClr val="000000"/>
                    </a:solidFill>
                    <a:latin typeface="Arial" charset="0"/>
                  </a:rPr>
                  <a:t>F</a:t>
                </a:r>
                <a:endParaRPr lang="en-US"/>
              </a:p>
            </p:txBody>
          </p:sp>
        </p:grpSp>
        <p:sp>
          <p:nvSpPr>
            <p:cNvPr id="88131" name="Line 67"/>
            <p:cNvSpPr>
              <a:spLocks noChangeShapeType="1"/>
            </p:cNvSpPr>
            <p:nvPr/>
          </p:nvSpPr>
          <p:spPr bwMode="auto">
            <a:xfrm>
              <a:off x="2653" y="2113"/>
              <a:ext cx="0" cy="501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735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8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8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2" grpId="0" animBg="1"/>
      <p:bldP spid="88083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EFFICIENCY</a:t>
            </a:r>
            <a:endParaRPr lang="en-US">
              <a:latin typeface="Tahoma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Consumer surplus and producer surplus may be used to address the following question:</a:t>
            </a:r>
          </a:p>
          <a:p>
            <a:endParaRPr lang="en-US"/>
          </a:p>
          <a:p>
            <a:pPr lvl="1"/>
            <a:r>
              <a:rPr lang="en-US"/>
              <a:t>Is the allocation of resources determined by free markets in any way desirable?</a:t>
            </a:r>
          </a:p>
        </p:txBody>
      </p:sp>
    </p:spTree>
    <p:extLst>
      <p:ext uri="{BB962C8B-B14F-4D97-AF65-F5344CB8AC3E}">
        <p14:creationId xmlns:p14="http://schemas.microsoft.com/office/powerpoint/2010/main" val="224611648"/>
      </p:ext>
    </p:extLst>
  </p:cSld>
  <p:clrMapOvr>
    <a:masterClrMapping/>
  </p:clrMapOvr>
  <p:transition>
    <p:zoom/>
  </p:transition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EFFICIENCY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/>
              <a:t>Total surplus </a:t>
            </a:r>
          </a:p>
          <a:p>
            <a:pPr algn="ctr">
              <a:buFontTx/>
              <a:buNone/>
            </a:pPr>
            <a:r>
              <a:rPr lang="en-US"/>
              <a:t>= Consumer surplus + Producer surplus</a:t>
            </a:r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or</a:t>
            </a:r>
          </a:p>
          <a:p>
            <a:pPr algn="ctr"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/>
              <a:t>Total surplus </a:t>
            </a:r>
          </a:p>
          <a:p>
            <a:pPr algn="ctr">
              <a:buFontTx/>
              <a:buNone/>
            </a:pPr>
            <a:r>
              <a:rPr lang="en-US"/>
              <a:t>= Value to buyers – Cost to sellers</a:t>
            </a:r>
          </a:p>
        </p:txBody>
      </p:sp>
    </p:spTree>
    <p:extLst>
      <p:ext uri="{BB962C8B-B14F-4D97-AF65-F5344CB8AC3E}">
        <p14:creationId xmlns:p14="http://schemas.microsoft.com/office/powerpoint/2010/main" val="284120343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MARKET EFFICIENCY</a:t>
            </a:r>
            <a:endParaRPr lang="en-US">
              <a:latin typeface="Tahoma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i="1">
                <a:solidFill>
                  <a:srgbClr val="25A9A6"/>
                </a:solidFill>
              </a:rPr>
              <a:t>Efficiency</a:t>
            </a:r>
            <a:r>
              <a:rPr lang="en-US"/>
              <a:t> is the property of a resource allocation of maximizing the total surplus received by all members of society.</a:t>
            </a:r>
          </a:p>
        </p:txBody>
      </p:sp>
    </p:spTree>
    <p:extLst>
      <p:ext uri="{BB962C8B-B14F-4D97-AF65-F5344CB8AC3E}">
        <p14:creationId xmlns:p14="http://schemas.microsoft.com/office/powerpoint/2010/main" val="259762739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Consumer and Producer Surplus in the Market Equilibrium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>
                <a:solidFill>
                  <a:schemeClr val="bg1"/>
                </a:solidFill>
                <a:latin typeface="Arial" charset="0"/>
              </a:rPr>
              <a:t>Copyright©2003  Southwestern/Thomson Learning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F3F6F9"/>
          </a:solidFill>
          <a:ln w="2016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F2F4F8"/>
          </a:solidFill>
          <a:ln w="184150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F1F4F7"/>
          </a:solidFill>
          <a:ln w="165100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F0F2F5"/>
          </a:solidFill>
          <a:ln w="14605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EF1F4"/>
          </a:solidFill>
          <a:ln w="12858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DEFF3"/>
          </a:solidFill>
          <a:ln w="10953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BEEF2"/>
          </a:solidFill>
          <a:ln w="92075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AECF1"/>
          </a:solidFill>
          <a:ln w="73025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9EBF0"/>
          </a:solidFill>
          <a:ln w="5556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7EAEF"/>
          </a:solidFill>
          <a:ln w="36513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1651000" y="1135063"/>
            <a:ext cx="6315075" cy="5010150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84" name="Rectangle 16"/>
          <p:cNvSpPr>
            <a:spLocks noChangeArrowheads="1"/>
          </p:cNvSpPr>
          <p:nvPr/>
        </p:nvSpPr>
        <p:spPr bwMode="auto">
          <a:xfrm>
            <a:off x="1558925" y="1042988"/>
            <a:ext cx="6315075" cy="5010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3985" name="Group 17"/>
          <p:cNvGrpSpPr>
            <a:grpSpLocks/>
          </p:cNvGrpSpPr>
          <p:nvPr/>
        </p:nvGrpSpPr>
        <p:grpSpPr bwMode="auto">
          <a:xfrm>
            <a:off x="1558925" y="3502025"/>
            <a:ext cx="2589213" cy="2181225"/>
            <a:chOff x="982" y="2206"/>
            <a:chExt cx="1631" cy="1374"/>
          </a:xfrm>
        </p:grpSpPr>
        <p:sp>
          <p:nvSpPr>
            <p:cNvPr id="83986" name="Freeform 18"/>
            <p:cNvSpPr>
              <a:spLocks/>
            </p:cNvSpPr>
            <p:nvPr/>
          </p:nvSpPr>
          <p:spPr bwMode="auto">
            <a:xfrm>
              <a:off x="982" y="2206"/>
              <a:ext cx="1631" cy="1374"/>
            </a:xfrm>
            <a:custGeom>
              <a:avLst/>
              <a:gdLst>
                <a:gd name="T0" fmla="*/ 1631 w 1631"/>
                <a:gd name="T1" fmla="*/ 0 h 1374"/>
                <a:gd name="T2" fmla="*/ 0 w 1631"/>
                <a:gd name="T3" fmla="*/ 0 h 1374"/>
                <a:gd name="T4" fmla="*/ 0 w 1631"/>
                <a:gd name="T5" fmla="*/ 1374 h 1374"/>
                <a:gd name="T6" fmla="*/ 1631 w 1631"/>
                <a:gd name="T7" fmla="*/ 0 h 1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1" h="1374">
                  <a:moveTo>
                    <a:pt x="1631" y="0"/>
                  </a:moveTo>
                  <a:lnTo>
                    <a:pt x="0" y="0"/>
                  </a:lnTo>
                  <a:lnTo>
                    <a:pt x="0" y="1374"/>
                  </a:lnTo>
                  <a:lnTo>
                    <a:pt x="1631" y="0"/>
                  </a:lnTo>
                  <a:close/>
                </a:path>
              </a:pathLst>
            </a:custGeom>
            <a:solidFill>
              <a:srgbClr val="E2CF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87" name="Rectangle 19"/>
            <p:cNvSpPr>
              <a:spLocks noChangeArrowheads="1"/>
            </p:cNvSpPr>
            <p:nvPr/>
          </p:nvSpPr>
          <p:spPr bwMode="auto">
            <a:xfrm>
              <a:off x="1223" y="2459"/>
              <a:ext cx="56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Producer</a:t>
              </a:r>
              <a:endParaRPr lang="en-US"/>
            </a:p>
          </p:txBody>
        </p:sp>
        <p:sp>
          <p:nvSpPr>
            <p:cNvPr id="83988" name="Rectangle 20"/>
            <p:cNvSpPr>
              <a:spLocks noChangeArrowheads="1"/>
            </p:cNvSpPr>
            <p:nvPr/>
          </p:nvSpPr>
          <p:spPr bwMode="auto">
            <a:xfrm>
              <a:off x="1276" y="2614"/>
              <a:ext cx="46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surplus</a:t>
              </a:r>
              <a:endParaRPr lang="en-US"/>
            </a:p>
          </p:txBody>
        </p:sp>
      </p:grpSp>
      <p:grpSp>
        <p:nvGrpSpPr>
          <p:cNvPr id="83989" name="Group 21"/>
          <p:cNvGrpSpPr>
            <a:grpSpLocks/>
          </p:cNvGrpSpPr>
          <p:nvPr/>
        </p:nvGrpSpPr>
        <p:grpSpPr bwMode="auto">
          <a:xfrm>
            <a:off x="1558925" y="1320800"/>
            <a:ext cx="2589213" cy="2181225"/>
            <a:chOff x="982" y="832"/>
            <a:chExt cx="1631" cy="1374"/>
          </a:xfrm>
        </p:grpSpPr>
        <p:sp>
          <p:nvSpPr>
            <p:cNvPr id="83990" name="Freeform 22"/>
            <p:cNvSpPr>
              <a:spLocks/>
            </p:cNvSpPr>
            <p:nvPr/>
          </p:nvSpPr>
          <p:spPr bwMode="auto">
            <a:xfrm>
              <a:off x="982" y="832"/>
              <a:ext cx="1631" cy="1374"/>
            </a:xfrm>
            <a:custGeom>
              <a:avLst/>
              <a:gdLst>
                <a:gd name="T0" fmla="*/ 1631 w 1631"/>
                <a:gd name="T1" fmla="*/ 1374 h 1374"/>
                <a:gd name="T2" fmla="*/ 0 w 1631"/>
                <a:gd name="T3" fmla="*/ 1374 h 1374"/>
                <a:gd name="T4" fmla="*/ 0 w 1631"/>
                <a:gd name="T5" fmla="*/ 0 h 1374"/>
                <a:gd name="T6" fmla="*/ 1631 w 1631"/>
                <a:gd name="T7" fmla="*/ 1374 h 1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31" h="1374">
                  <a:moveTo>
                    <a:pt x="1631" y="1374"/>
                  </a:moveTo>
                  <a:lnTo>
                    <a:pt x="0" y="1374"/>
                  </a:lnTo>
                  <a:lnTo>
                    <a:pt x="0" y="0"/>
                  </a:lnTo>
                  <a:lnTo>
                    <a:pt x="1631" y="1374"/>
                  </a:lnTo>
                  <a:close/>
                </a:path>
              </a:pathLst>
            </a:custGeom>
            <a:solidFill>
              <a:srgbClr val="B4D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991" name="Rectangle 23"/>
            <p:cNvSpPr>
              <a:spLocks noChangeArrowheads="1"/>
            </p:cNvSpPr>
            <p:nvPr/>
          </p:nvSpPr>
          <p:spPr bwMode="auto">
            <a:xfrm>
              <a:off x="1188" y="1693"/>
              <a:ext cx="63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Consumer</a:t>
              </a:r>
              <a:endParaRPr lang="en-US"/>
            </a:p>
          </p:txBody>
        </p:sp>
        <p:sp>
          <p:nvSpPr>
            <p:cNvPr id="83992" name="Rectangle 24"/>
            <p:cNvSpPr>
              <a:spLocks noChangeArrowheads="1"/>
            </p:cNvSpPr>
            <p:nvPr/>
          </p:nvSpPr>
          <p:spPr bwMode="auto">
            <a:xfrm>
              <a:off x="1276" y="1848"/>
              <a:ext cx="46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surplus</a:t>
              </a:r>
              <a:endParaRPr lang="en-US"/>
            </a:p>
          </p:txBody>
        </p:sp>
      </p:grpSp>
      <p:sp>
        <p:nvSpPr>
          <p:cNvPr id="83993" name="Freeform 25"/>
          <p:cNvSpPr>
            <a:spLocks/>
          </p:cNvSpPr>
          <p:nvPr/>
        </p:nvSpPr>
        <p:spPr bwMode="auto">
          <a:xfrm>
            <a:off x="1558925" y="1042988"/>
            <a:ext cx="6315075" cy="5010150"/>
          </a:xfrm>
          <a:custGeom>
            <a:avLst/>
            <a:gdLst>
              <a:gd name="T0" fmla="*/ 0 w 3978"/>
              <a:gd name="T1" fmla="*/ 0 h 3156"/>
              <a:gd name="T2" fmla="*/ 0 w 3978"/>
              <a:gd name="T3" fmla="*/ 3156 h 3156"/>
              <a:gd name="T4" fmla="*/ 3978 w 3978"/>
              <a:gd name="T5" fmla="*/ 3156 h 3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78" h="3156">
                <a:moveTo>
                  <a:pt x="0" y="0"/>
                </a:moveTo>
                <a:lnTo>
                  <a:pt x="0" y="3156"/>
                </a:lnTo>
                <a:lnTo>
                  <a:pt x="3978" y="315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94" name="Rectangle 26"/>
          <p:cNvSpPr>
            <a:spLocks noChangeArrowheads="1"/>
          </p:cNvSpPr>
          <p:nvPr/>
        </p:nvSpPr>
        <p:spPr bwMode="auto">
          <a:xfrm>
            <a:off x="989013" y="1030288"/>
            <a:ext cx="5794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Price</a:t>
            </a:r>
            <a:endParaRPr lang="en-US"/>
          </a:p>
        </p:txBody>
      </p:sp>
      <p:sp>
        <p:nvSpPr>
          <p:cNvPr id="83995" name="Rectangle 27"/>
          <p:cNvSpPr>
            <a:spLocks noChangeArrowheads="1"/>
          </p:cNvSpPr>
          <p:nvPr/>
        </p:nvSpPr>
        <p:spPr bwMode="auto">
          <a:xfrm>
            <a:off x="1354138" y="6119813"/>
            <a:ext cx="2016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Arial" charset="0"/>
              </a:rPr>
              <a:t>0</a:t>
            </a:r>
            <a:endParaRPr lang="en-US"/>
          </a:p>
        </p:txBody>
      </p:sp>
      <p:sp>
        <p:nvSpPr>
          <p:cNvPr id="83996" name="Rectangle 28"/>
          <p:cNvSpPr>
            <a:spLocks noChangeArrowheads="1"/>
          </p:cNvSpPr>
          <p:nvPr/>
        </p:nvSpPr>
        <p:spPr bwMode="auto">
          <a:xfrm>
            <a:off x="7062788" y="6113463"/>
            <a:ext cx="9096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Quantity</a:t>
            </a:r>
            <a:endParaRPr lang="en-US"/>
          </a:p>
        </p:txBody>
      </p:sp>
      <p:grpSp>
        <p:nvGrpSpPr>
          <p:cNvPr id="83997" name="Group 29"/>
          <p:cNvGrpSpPr>
            <a:grpSpLocks/>
          </p:cNvGrpSpPr>
          <p:nvPr/>
        </p:nvGrpSpPr>
        <p:grpSpPr bwMode="auto">
          <a:xfrm>
            <a:off x="500063" y="3363913"/>
            <a:ext cx="4224337" cy="3278187"/>
            <a:chOff x="315" y="2119"/>
            <a:chExt cx="2661" cy="2065"/>
          </a:xfrm>
        </p:grpSpPr>
        <p:sp>
          <p:nvSpPr>
            <p:cNvPr id="83998" name="Freeform 30"/>
            <p:cNvSpPr>
              <a:spLocks/>
            </p:cNvSpPr>
            <p:nvPr/>
          </p:nvSpPr>
          <p:spPr bwMode="auto">
            <a:xfrm>
              <a:off x="994" y="2206"/>
              <a:ext cx="1619" cy="1607"/>
            </a:xfrm>
            <a:custGeom>
              <a:avLst/>
              <a:gdLst>
                <a:gd name="T0" fmla="*/ 0 w 1619"/>
                <a:gd name="T1" fmla="*/ 0 h 1607"/>
                <a:gd name="T2" fmla="*/ 1619 w 1619"/>
                <a:gd name="T3" fmla="*/ 0 h 1607"/>
                <a:gd name="T4" fmla="*/ 1619 w 1619"/>
                <a:gd name="T5" fmla="*/ 1607 h 1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19" h="1607">
                  <a:moveTo>
                    <a:pt x="0" y="0"/>
                  </a:moveTo>
                  <a:lnTo>
                    <a:pt x="1619" y="0"/>
                  </a:lnTo>
                  <a:lnTo>
                    <a:pt x="1619" y="1607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3999" name="Group 31"/>
            <p:cNvGrpSpPr>
              <a:grpSpLocks/>
            </p:cNvGrpSpPr>
            <p:nvPr/>
          </p:nvGrpSpPr>
          <p:grpSpPr bwMode="auto">
            <a:xfrm>
              <a:off x="315" y="2119"/>
              <a:ext cx="673" cy="329"/>
              <a:chOff x="315" y="2119"/>
              <a:chExt cx="673" cy="329"/>
            </a:xfrm>
          </p:grpSpPr>
          <p:sp>
            <p:nvSpPr>
              <p:cNvPr id="84000" name="Rectangle 32"/>
              <p:cNvSpPr>
                <a:spLocks noChangeArrowheads="1"/>
              </p:cNvSpPr>
              <p:nvPr/>
            </p:nvSpPr>
            <p:spPr bwMode="auto">
              <a:xfrm>
                <a:off x="315" y="2119"/>
                <a:ext cx="673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Equilibrium</a:t>
                </a:r>
                <a:endParaRPr lang="en-US"/>
              </a:p>
            </p:txBody>
          </p:sp>
          <p:sp>
            <p:nvSpPr>
              <p:cNvPr id="84001" name="Rectangle 33"/>
              <p:cNvSpPr>
                <a:spLocks noChangeArrowheads="1"/>
              </p:cNvSpPr>
              <p:nvPr/>
            </p:nvSpPr>
            <p:spPr bwMode="auto">
              <a:xfrm>
                <a:off x="657" y="2274"/>
                <a:ext cx="327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price</a:t>
                </a:r>
                <a:endParaRPr lang="en-US"/>
              </a:p>
            </p:txBody>
          </p:sp>
        </p:grpSp>
        <p:sp>
          <p:nvSpPr>
            <p:cNvPr id="84002" name="Rectangle 34"/>
            <p:cNvSpPr>
              <a:spLocks noChangeArrowheads="1"/>
            </p:cNvSpPr>
            <p:nvPr/>
          </p:nvSpPr>
          <p:spPr bwMode="auto">
            <a:xfrm>
              <a:off x="2303" y="3855"/>
              <a:ext cx="6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Equilibrium</a:t>
              </a:r>
              <a:endParaRPr lang="en-US"/>
            </a:p>
          </p:txBody>
        </p:sp>
        <p:sp>
          <p:nvSpPr>
            <p:cNvPr id="84003" name="Rectangle 35"/>
            <p:cNvSpPr>
              <a:spLocks noChangeArrowheads="1"/>
            </p:cNvSpPr>
            <p:nvPr/>
          </p:nvSpPr>
          <p:spPr bwMode="auto">
            <a:xfrm>
              <a:off x="2392" y="4010"/>
              <a:ext cx="48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quantity</a:t>
              </a:r>
              <a:endParaRPr lang="en-US"/>
            </a:p>
          </p:txBody>
        </p:sp>
      </p:grpSp>
      <p:grpSp>
        <p:nvGrpSpPr>
          <p:cNvPr id="84004" name="Group 36"/>
          <p:cNvGrpSpPr>
            <a:grpSpLocks/>
          </p:cNvGrpSpPr>
          <p:nvPr/>
        </p:nvGrpSpPr>
        <p:grpSpPr bwMode="auto">
          <a:xfrm>
            <a:off x="1558925" y="1914525"/>
            <a:ext cx="5145088" cy="3768725"/>
            <a:chOff x="982" y="1206"/>
            <a:chExt cx="3241" cy="2374"/>
          </a:xfrm>
        </p:grpSpPr>
        <p:sp>
          <p:nvSpPr>
            <p:cNvPr id="84005" name="Line 37"/>
            <p:cNvSpPr>
              <a:spLocks noChangeShapeType="1"/>
            </p:cNvSpPr>
            <p:nvPr/>
          </p:nvSpPr>
          <p:spPr bwMode="auto">
            <a:xfrm flipV="1">
              <a:off x="982" y="1263"/>
              <a:ext cx="2729" cy="2317"/>
            </a:xfrm>
            <a:prstGeom prst="line">
              <a:avLst/>
            </a:prstGeom>
            <a:noFill/>
            <a:ln w="55563">
              <a:solidFill>
                <a:srgbClr val="5F161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06" name="Rectangle 38"/>
            <p:cNvSpPr>
              <a:spLocks noChangeArrowheads="1"/>
            </p:cNvSpPr>
            <p:nvPr/>
          </p:nvSpPr>
          <p:spPr bwMode="auto">
            <a:xfrm>
              <a:off x="3788" y="1206"/>
              <a:ext cx="43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Supply</a:t>
              </a:r>
              <a:endParaRPr lang="en-US"/>
            </a:p>
          </p:txBody>
        </p:sp>
      </p:grpSp>
      <p:grpSp>
        <p:nvGrpSpPr>
          <p:cNvPr id="84007" name="Group 39"/>
          <p:cNvGrpSpPr>
            <a:grpSpLocks/>
          </p:cNvGrpSpPr>
          <p:nvPr/>
        </p:nvGrpSpPr>
        <p:grpSpPr bwMode="auto">
          <a:xfrm>
            <a:off x="1558925" y="1320800"/>
            <a:ext cx="5278438" cy="3841750"/>
            <a:chOff x="982" y="832"/>
            <a:chExt cx="3325" cy="2420"/>
          </a:xfrm>
        </p:grpSpPr>
        <p:sp>
          <p:nvSpPr>
            <p:cNvPr id="84008" name="Line 40"/>
            <p:cNvSpPr>
              <a:spLocks noChangeShapeType="1"/>
            </p:cNvSpPr>
            <p:nvPr/>
          </p:nvSpPr>
          <p:spPr bwMode="auto">
            <a:xfrm>
              <a:off x="982" y="832"/>
              <a:ext cx="2729" cy="2306"/>
            </a:xfrm>
            <a:prstGeom prst="line">
              <a:avLst/>
            </a:prstGeom>
            <a:noFill/>
            <a:ln w="55563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009" name="Rectangle 41"/>
            <p:cNvSpPr>
              <a:spLocks noChangeArrowheads="1"/>
            </p:cNvSpPr>
            <p:nvPr/>
          </p:nvSpPr>
          <p:spPr bwMode="auto">
            <a:xfrm>
              <a:off x="3784" y="3078"/>
              <a:ext cx="5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Demand</a:t>
              </a:r>
              <a:endParaRPr lang="en-US"/>
            </a:p>
          </p:txBody>
        </p:sp>
      </p:grpSp>
      <p:grpSp>
        <p:nvGrpSpPr>
          <p:cNvPr id="84010" name="Group 42"/>
          <p:cNvGrpSpPr>
            <a:grpSpLocks/>
          </p:cNvGrpSpPr>
          <p:nvPr/>
        </p:nvGrpSpPr>
        <p:grpSpPr bwMode="auto">
          <a:xfrm>
            <a:off x="1504950" y="1116013"/>
            <a:ext cx="4545013" cy="4819650"/>
            <a:chOff x="948" y="703"/>
            <a:chExt cx="2863" cy="3036"/>
          </a:xfrm>
        </p:grpSpPr>
        <p:grpSp>
          <p:nvGrpSpPr>
            <p:cNvPr id="84011" name="Group 43"/>
            <p:cNvGrpSpPr>
              <a:grpSpLocks/>
            </p:cNvGrpSpPr>
            <p:nvPr/>
          </p:nvGrpSpPr>
          <p:grpSpPr bwMode="auto">
            <a:xfrm>
              <a:off x="948" y="703"/>
              <a:ext cx="236" cy="174"/>
              <a:chOff x="948" y="703"/>
              <a:chExt cx="236" cy="174"/>
            </a:xfrm>
          </p:grpSpPr>
          <p:sp>
            <p:nvSpPr>
              <p:cNvPr id="84012" name="Oval 44"/>
              <p:cNvSpPr>
                <a:spLocks noChangeArrowheads="1"/>
              </p:cNvSpPr>
              <p:nvPr/>
            </p:nvSpPr>
            <p:spPr bwMode="auto">
              <a:xfrm>
                <a:off x="948" y="785"/>
                <a:ext cx="81" cy="82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013" name="Rectangle 45"/>
              <p:cNvSpPr>
                <a:spLocks noChangeArrowheads="1"/>
              </p:cNvSpPr>
              <p:nvPr/>
            </p:nvSpPr>
            <p:spPr bwMode="auto">
              <a:xfrm>
                <a:off x="1042" y="703"/>
                <a:ext cx="14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A</a:t>
                </a:r>
                <a:endParaRPr lang="en-US"/>
              </a:p>
            </p:txBody>
          </p:sp>
        </p:grpSp>
        <p:grpSp>
          <p:nvGrpSpPr>
            <p:cNvPr id="84014" name="Group 46"/>
            <p:cNvGrpSpPr>
              <a:grpSpLocks/>
            </p:cNvGrpSpPr>
            <p:nvPr/>
          </p:nvGrpSpPr>
          <p:grpSpPr bwMode="auto">
            <a:xfrm>
              <a:off x="948" y="1098"/>
              <a:ext cx="2863" cy="2641"/>
              <a:chOff x="948" y="1098"/>
              <a:chExt cx="2863" cy="2641"/>
            </a:xfrm>
          </p:grpSpPr>
          <p:grpSp>
            <p:nvGrpSpPr>
              <p:cNvPr id="84015" name="Group 47"/>
              <p:cNvGrpSpPr>
                <a:grpSpLocks/>
              </p:cNvGrpSpPr>
              <p:nvPr/>
            </p:nvGrpSpPr>
            <p:grpSpPr bwMode="auto">
              <a:xfrm>
                <a:off x="948" y="3534"/>
                <a:ext cx="240" cy="205"/>
                <a:chOff x="948" y="3534"/>
                <a:chExt cx="240" cy="205"/>
              </a:xfrm>
            </p:grpSpPr>
            <p:sp>
              <p:nvSpPr>
                <p:cNvPr id="84016" name="Oval 48"/>
                <p:cNvSpPr>
                  <a:spLocks noChangeArrowheads="1"/>
                </p:cNvSpPr>
                <p:nvPr/>
              </p:nvSpPr>
              <p:spPr bwMode="auto">
                <a:xfrm>
                  <a:off x="948" y="3534"/>
                  <a:ext cx="81" cy="81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17" name="Rectangle 49"/>
                <p:cNvSpPr>
                  <a:spLocks noChangeArrowheads="1"/>
                </p:cNvSpPr>
                <p:nvPr/>
              </p:nvSpPr>
              <p:spPr bwMode="auto">
                <a:xfrm>
                  <a:off x="1038" y="3565"/>
                  <a:ext cx="150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>
                      <a:solidFill>
                        <a:srgbClr val="000000"/>
                      </a:solidFill>
                      <a:latin typeface="Arial" charset="0"/>
                    </a:rPr>
                    <a:t>C</a:t>
                  </a:r>
                  <a:endParaRPr lang="en-US"/>
                </a:p>
              </p:txBody>
            </p:sp>
          </p:grpSp>
          <p:grpSp>
            <p:nvGrpSpPr>
              <p:cNvPr id="84018" name="Group 50"/>
              <p:cNvGrpSpPr>
                <a:grpSpLocks/>
              </p:cNvGrpSpPr>
              <p:nvPr/>
            </p:nvGrpSpPr>
            <p:grpSpPr bwMode="auto">
              <a:xfrm>
                <a:off x="3661" y="3103"/>
                <a:ext cx="142" cy="261"/>
                <a:chOff x="3661" y="3103"/>
                <a:chExt cx="142" cy="261"/>
              </a:xfrm>
            </p:grpSpPr>
            <p:sp>
              <p:nvSpPr>
                <p:cNvPr id="84019" name="Oval 51"/>
                <p:cNvSpPr>
                  <a:spLocks noChangeArrowheads="1"/>
                </p:cNvSpPr>
                <p:nvPr/>
              </p:nvSpPr>
              <p:spPr bwMode="auto">
                <a:xfrm>
                  <a:off x="3676" y="3103"/>
                  <a:ext cx="81" cy="7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20" name="Rectangle 52"/>
                <p:cNvSpPr>
                  <a:spLocks noChangeArrowheads="1"/>
                </p:cNvSpPr>
                <p:nvPr/>
              </p:nvSpPr>
              <p:spPr bwMode="auto">
                <a:xfrm>
                  <a:off x="3661" y="3190"/>
                  <a:ext cx="142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>
                      <a:solidFill>
                        <a:srgbClr val="000000"/>
                      </a:solidFill>
                      <a:latin typeface="Arial" charset="0"/>
                    </a:rPr>
                    <a:t>B</a:t>
                  </a:r>
                  <a:endParaRPr lang="en-US"/>
                </a:p>
              </p:txBody>
            </p:sp>
          </p:grpSp>
          <p:grpSp>
            <p:nvGrpSpPr>
              <p:cNvPr id="84021" name="Group 53"/>
              <p:cNvGrpSpPr>
                <a:grpSpLocks/>
              </p:cNvGrpSpPr>
              <p:nvPr/>
            </p:nvGrpSpPr>
            <p:grpSpPr bwMode="auto">
              <a:xfrm>
                <a:off x="3661" y="1098"/>
                <a:ext cx="150" cy="200"/>
                <a:chOff x="3661" y="1098"/>
                <a:chExt cx="150" cy="200"/>
              </a:xfrm>
            </p:grpSpPr>
            <p:sp>
              <p:nvSpPr>
                <p:cNvPr id="84022" name="Oval 54"/>
                <p:cNvSpPr>
                  <a:spLocks noChangeArrowheads="1"/>
                </p:cNvSpPr>
                <p:nvPr/>
              </p:nvSpPr>
              <p:spPr bwMode="auto">
                <a:xfrm>
                  <a:off x="3676" y="1228"/>
                  <a:ext cx="81" cy="70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23" name="Rectangle 55"/>
                <p:cNvSpPr>
                  <a:spLocks noChangeArrowheads="1"/>
                </p:cNvSpPr>
                <p:nvPr/>
              </p:nvSpPr>
              <p:spPr bwMode="auto">
                <a:xfrm>
                  <a:off x="3661" y="1098"/>
                  <a:ext cx="150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>
                      <a:solidFill>
                        <a:srgbClr val="000000"/>
                      </a:solidFill>
                      <a:latin typeface="Arial" charset="0"/>
                    </a:rPr>
                    <a:t>D</a:t>
                  </a:r>
                  <a:endParaRPr lang="en-US"/>
                </a:p>
              </p:txBody>
            </p:sp>
          </p:grpSp>
          <p:grpSp>
            <p:nvGrpSpPr>
              <p:cNvPr id="84024" name="Group 56"/>
              <p:cNvGrpSpPr>
                <a:grpSpLocks/>
              </p:cNvGrpSpPr>
              <p:nvPr/>
            </p:nvGrpSpPr>
            <p:grpSpPr bwMode="auto">
              <a:xfrm>
                <a:off x="2566" y="2150"/>
                <a:ext cx="271" cy="174"/>
                <a:chOff x="2566" y="2150"/>
                <a:chExt cx="271" cy="174"/>
              </a:xfrm>
            </p:grpSpPr>
            <p:sp>
              <p:nvSpPr>
                <p:cNvPr id="84025" name="Oval 57"/>
                <p:cNvSpPr>
                  <a:spLocks noChangeArrowheads="1"/>
                </p:cNvSpPr>
                <p:nvPr/>
              </p:nvSpPr>
              <p:spPr bwMode="auto">
                <a:xfrm>
                  <a:off x="2566" y="2160"/>
                  <a:ext cx="81" cy="81"/>
                </a:xfrm>
                <a:prstGeom prst="ellipse">
                  <a:avLst/>
                </a:pr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02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95" y="2150"/>
                  <a:ext cx="142" cy="17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 sz="1600">
                      <a:solidFill>
                        <a:srgbClr val="000000"/>
                      </a:solidFill>
                      <a:latin typeface="Arial" charset="0"/>
                    </a:rPr>
                    <a:t>E</a:t>
                  </a:r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082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4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2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21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21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2104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Supply, Demand, and Government Policies</a:t>
            </a:r>
          </a:p>
        </p:txBody>
      </p:sp>
      <p:sp>
        <p:nvSpPr>
          <p:cNvPr id="77210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 free, unregulated market system, market forces establish equilibrium prices and exchange quantities.</a:t>
            </a:r>
          </a:p>
          <a:p>
            <a:r>
              <a:rPr lang="en-US"/>
              <a:t>While equilibrium conditions may be efficient, it may be true that not everyone is satisfied.  </a:t>
            </a:r>
          </a:p>
          <a:p>
            <a:r>
              <a:rPr lang="en-US"/>
              <a:t>One of the roles of economists is to use their theories to assist in the development of policies.</a:t>
            </a:r>
          </a:p>
        </p:txBody>
      </p:sp>
    </p:spTree>
    <p:extLst>
      <p:ext uri="{BB962C8B-B14F-4D97-AF65-F5344CB8AC3E}">
        <p14:creationId xmlns:p14="http://schemas.microsoft.com/office/powerpoint/2010/main" val="177329037"/>
      </p:ext>
    </p:extLst>
  </p:cSld>
  <p:clrMapOvr>
    <a:masterClrMapping/>
  </p:clrMapOvr>
  <p:transition spd="med">
    <p:zoom/>
  </p:transition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CONTROLS ON PRICES</a:t>
            </a:r>
          </a:p>
        </p:txBody>
      </p:sp>
      <p:sp>
        <p:nvSpPr>
          <p:cNvPr id="774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Are usually enacted when policymakers believe the market price is unfair to buyers or sellers.  </a:t>
            </a:r>
          </a:p>
          <a:p>
            <a:r>
              <a:rPr lang="en-US"/>
              <a:t>Result in government-created price ceilings and floors. </a:t>
            </a:r>
          </a:p>
        </p:txBody>
      </p:sp>
    </p:spTree>
    <p:extLst>
      <p:ext uri="{BB962C8B-B14F-4D97-AF65-F5344CB8AC3E}">
        <p14:creationId xmlns:p14="http://schemas.microsoft.com/office/powerpoint/2010/main" val="1208516901"/>
      </p:ext>
    </p:extLst>
  </p:cSld>
  <p:clrMapOvr>
    <a:masterClrMapping/>
  </p:clrMapOvr>
  <p:transition spd="med">
    <p:zoom/>
  </p:transition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CONTROLS ON PRICES</a:t>
            </a:r>
          </a:p>
        </p:txBody>
      </p:sp>
      <p:sp>
        <p:nvSpPr>
          <p:cNvPr id="776197" name="Rectangle 5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</a:pPr>
            <a:r>
              <a:rPr lang="en-US" i="1">
                <a:solidFill>
                  <a:srgbClr val="25A9A6"/>
                </a:solidFill>
              </a:rPr>
              <a:t>Price Ceiling</a:t>
            </a:r>
            <a:r>
              <a:rPr lang="en-US">
                <a:solidFill>
                  <a:srgbClr val="000000"/>
                </a:solidFill>
              </a:rPr>
              <a:t> </a:t>
            </a:r>
            <a:endParaRPr lang="en-US"/>
          </a:p>
          <a:p>
            <a:pPr lvl="1"/>
            <a:r>
              <a:rPr lang="en-US"/>
              <a:t>A legal </a:t>
            </a:r>
            <a:r>
              <a:rPr lang="en-US" i="1"/>
              <a:t>maximum</a:t>
            </a:r>
            <a:r>
              <a:rPr lang="en-US"/>
              <a:t> on the price at which a good can be sold. 		</a:t>
            </a:r>
          </a:p>
          <a:p>
            <a:pPr>
              <a:buClr>
                <a:schemeClr val="tx1"/>
              </a:buClr>
            </a:pPr>
            <a:r>
              <a:rPr lang="en-US" i="1">
                <a:solidFill>
                  <a:srgbClr val="25A9A6"/>
                </a:solidFill>
              </a:rPr>
              <a:t>Price Floor</a:t>
            </a:r>
            <a:endParaRPr lang="en-US"/>
          </a:p>
          <a:p>
            <a:pPr lvl="1"/>
            <a:r>
              <a:rPr lang="en-US"/>
              <a:t>A legal </a:t>
            </a:r>
            <a:r>
              <a:rPr lang="en-US" i="1"/>
              <a:t>minimum</a:t>
            </a:r>
            <a:r>
              <a:rPr lang="en-US"/>
              <a:t> on the price at which a good can be sold.		</a:t>
            </a:r>
          </a:p>
        </p:txBody>
      </p:sp>
    </p:spTree>
    <p:extLst>
      <p:ext uri="{BB962C8B-B14F-4D97-AF65-F5344CB8AC3E}">
        <p14:creationId xmlns:p14="http://schemas.microsoft.com/office/powerpoint/2010/main" val="50122504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7266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726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A Market with a Price Ceiling</a:t>
            </a:r>
          </a:p>
        </p:txBody>
      </p:sp>
      <p:sp>
        <p:nvSpPr>
          <p:cNvPr id="907268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 i="0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907269" name="Rectangle 5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F3F6F9"/>
          </a:solidFill>
          <a:ln w="2270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7270" name="Rectangle 6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F2F4F8"/>
          </a:solidFill>
          <a:ln w="2063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7271" name="Rectangle 7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F1F4F7"/>
          </a:solidFill>
          <a:ln w="1857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7272" name="Rectangle 8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F0F2F5"/>
          </a:solidFill>
          <a:ln w="16510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7273" name="Rectangle 9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EF1F4"/>
          </a:solidFill>
          <a:ln w="14446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7274" name="Rectangle 10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DEFF3"/>
          </a:solidFill>
          <a:ln w="12382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7275" name="Rectangle 11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BEEF2"/>
          </a:solidFill>
          <a:ln w="1031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7276" name="Rectangle 12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AECF1"/>
          </a:solidFill>
          <a:ln w="825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7277" name="Rectangle 13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9EBF0"/>
          </a:solidFill>
          <a:ln w="6191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7278" name="Rectangle 14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7279" name="Rectangle 15"/>
          <p:cNvSpPr>
            <a:spLocks noChangeArrowheads="1"/>
          </p:cNvSpPr>
          <p:nvPr/>
        </p:nvSpPr>
        <p:spPr bwMode="auto">
          <a:xfrm>
            <a:off x="2466975" y="1790700"/>
            <a:ext cx="4905375" cy="4035425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7280" name="Rectangle 16"/>
          <p:cNvSpPr>
            <a:spLocks noChangeArrowheads="1"/>
          </p:cNvSpPr>
          <p:nvPr/>
        </p:nvSpPr>
        <p:spPr bwMode="auto">
          <a:xfrm>
            <a:off x="2363788" y="1708150"/>
            <a:ext cx="4905375" cy="4014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7281" name="Rectangle 17"/>
          <p:cNvSpPr>
            <a:spLocks noChangeArrowheads="1"/>
          </p:cNvSpPr>
          <p:nvPr/>
        </p:nvSpPr>
        <p:spPr bwMode="auto">
          <a:xfrm>
            <a:off x="3001963" y="1176338"/>
            <a:ext cx="3482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(b) A Price Ceiling That Is Binding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07282" name="Rectangle 18"/>
          <p:cNvSpPr>
            <a:spLocks noChangeArrowheads="1"/>
          </p:cNvSpPr>
          <p:nvPr/>
        </p:nvSpPr>
        <p:spPr bwMode="auto">
          <a:xfrm>
            <a:off x="6110288" y="5795963"/>
            <a:ext cx="11398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Quantity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07283" name="Rectangle 19"/>
          <p:cNvSpPr>
            <a:spLocks noChangeArrowheads="1"/>
          </p:cNvSpPr>
          <p:nvPr/>
        </p:nvSpPr>
        <p:spPr bwMode="auto">
          <a:xfrm>
            <a:off x="6207125" y="6070600"/>
            <a:ext cx="104616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07284" name="Rectangle 20"/>
          <p:cNvSpPr>
            <a:spLocks noChangeArrowheads="1"/>
          </p:cNvSpPr>
          <p:nvPr/>
        </p:nvSpPr>
        <p:spPr bwMode="auto">
          <a:xfrm>
            <a:off x="6597650" y="6345238"/>
            <a:ext cx="6604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Cones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07285" name="Rectangle 21"/>
          <p:cNvSpPr>
            <a:spLocks noChangeArrowheads="1"/>
          </p:cNvSpPr>
          <p:nvPr/>
        </p:nvSpPr>
        <p:spPr bwMode="auto">
          <a:xfrm>
            <a:off x="2141538" y="5802313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07286" name="Rectangle 22"/>
          <p:cNvSpPr>
            <a:spLocks noChangeArrowheads="1"/>
          </p:cNvSpPr>
          <p:nvPr/>
        </p:nvSpPr>
        <p:spPr bwMode="auto">
          <a:xfrm>
            <a:off x="1460500" y="1663700"/>
            <a:ext cx="7937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Price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07287" name="Rectangle 23"/>
          <p:cNvSpPr>
            <a:spLocks noChangeArrowheads="1"/>
          </p:cNvSpPr>
          <p:nvPr/>
        </p:nvSpPr>
        <p:spPr bwMode="auto">
          <a:xfrm>
            <a:off x="1200150" y="1938338"/>
            <a:ext cx="1046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07288" name="Rectangle 24"/>
          <p:cNvSpPr>
            <a:spLocks noChangeArrowheads="1"/>
          </p:cNvSpPr>
          <p:nvPr/>
        </p:nvSpPr>
        <p:spPr bwMode="auto">
          <a:xfrm>
            <a:off x="1716088" y="2214563"/>
            <a:ext cx="5397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Cone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907289" name="Group 25"/>
          <p:cNvGrpSpPr>
            <a:grpSpLocks/>
          </p:cNvGrpSpPr>
          <p:nvPr/>
        </p:nvGrpSpPr>
        <p:grpSpPr bwMode="auto">
          <a:xfrm>
            <a:off x="3290888" y="2681288"/>
            <a:ext cx="3692525" cy="2816225"/>
            <a:chOff x="2073" y="1689"/>
            <a:chExt cx="2326" cy="1774"/>
          </a:xfrm>
        </p:grpSpPr>
        <p:sp>
          <p:nvSpPr>
            <p:cNvPr id="907290" name="Line 26"/>
            <p:cNvSpPr>
              <a:spLocks noChangeShapeType="1"/>
            </p:cNvSpPr>
            <p:nvPr/>
          </p:nvSpPr>
          <p:spPr bwMode="auto">
            <a:xfrm>
              <a:off x="2073" y="1689"/>
              <a:ext cx="1779" cy="1668"/>
            </a:xfrm>
            <a:prstGeom prst="line">
              <a:avLst/>
            </a:prstGeom>
            <a:noFill/>
            <a:ln w="61913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291" name="Rectangle 27"/>
            <p:cNvSpPr>
              <a:spLocks noChangeArrowheads="1"/>
            </p:cNvSpPr>
            <p:nvPr/>
          </p:nvSpPr>
          <p:spPr bwMode="auto">
            <a:xfrm>
              <a:off x="3884" y="3300"/>
              <a:ext cx="5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Demand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07292" name="Group 28"/>
          <p:cNvGrpSpPr>
            <a:grpSpLocks/>
          </p:cNvGrpSpPr>
          <p:nvPr/>
        </p:nvGrpSpPr>
        <p:grpSpPr bwMode="auto">
          <a:xfrm>
            <a:off x="2982913" y="2363788"/>
            <a:ext cx="3197225" cy="2924175"/>
            <a:chOff x="1879" y="1489"/>
            <a:chExt cx="2014" cy="1842"/>
          </a:xfrm>
        </p:grpSpPr>
        <p:sp>
          <p:nvSpPr>
            <p:cNvPr id="907293" name="Line 29"/>
            <p:cNvSpPr>
              <a:spLocks noChangeShapeType="1"/>
            </p:cNvSpPr>
            <p:nvPr/>
          </p:nvSpPr>
          <p:spPr bwMode="auto">
            <a:xfrm flipV="1">
              <a:off x="1879" y="1650"/>
              <a:ext cx="1804" cy="1681"/>
            </a:xfrm>
            <a:prstGeom prst="line">
              <a:avLst/>
            </a:prstGeom>
            <a:noFill/>
            <a:ln w="61913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294" name="Rectangle 30"/>
            <p:cNvSpPr>
              <a:spLocks noChangeArrowheads="1"/>
            </p:cNvSpPr>
            <p:nvPr/>
          </p:nvSpPr>
          <p:spPr bwMode="auto">
            <a:xfrm>
              <a:off x="3476" y="1489"/>
              <a:ext cx="41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Supply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07295" name="Group 31"/>
          <p:cNvGrpSpPr>
            <a:grpSpLocks/>
          </p:cNvGrpSpPr>
          <p:nvPr/>
        </p:nvGrpSpPr>
        <p:grpSpPr bwMode="auto">
          <a:xfrm>
            <a:off x="2141538" y="4365625"/>
            <a:ext cx="4891087" cy="533400"/>
            <a:chOff x="1349" y="2750"/>
            <a:chExt cx="3081" cy="336"/>
          </a:xfrm>
        </p:grpSpPr>
        <p:sp>
          <p:nvSpPr>
            <p:cNvPr id="907296" name="Line 32"/>
            <p:cNvSpPr>
              <a:spLocks noChangeShapeType="1"/>
            </p:cNvSpPr>
            <p:nvPr/>
          </p:nvSpPr>
          <p:spPr bwMode="auto">
            <a:xfrm flipH="1">
              <a:off x="1489" y="2823"/>
              <a:ext cx="2545" cy="1"/>
            </a:xfrm>
            <a:prstGeom prst="line">
              <a:avLst/>
            </a:prstGeom>
            <a:noFill/>
            <a:ln w="61913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297" name="Rectangle 33"/>
            <p:cNvSpPr>
              <a:spLocks noChangeArrowheads="1"/>
            </p:cNvSpPr>
            <p:nvPr/>
          </p:nvSpPr>
          <p:spPr bwMode="auto">
            <a:xfrm>
              <a:off x="1349" y="2750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2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907298" name="Rectangle 34"/>
            <p:cNvSpPr>
              <a:spLocks noChangeArrowheads="1"/>
            </p:cNvSpPr>
            <p:nvPr/>
          </p:nvSpPr>
          <p:spPr bwMode="auto">
            <a:xfrm>
              <a:off x="4083" y="2750"/>
              <a:ext cx="31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Price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907299" name="Rectangle 35"/>
            <p:cNvSpPr>
              <a:spLocks noChangeArrowheads="1"/>
            </p:cNvSpPr>
            <p:nvPr/>
          </p:nvSpPr>
          <p:spPr bwMode="auto">
            <a:xfrm>
              <a:off x="4044" y="2923"/>
              <a:ext cx="38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ceiling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07300" name="Group 36"/>
          <p:cNvGrpSpPr>
            <a:grpSpLocks/>
          </p:cNvGrpSpPr>
          <p:nvPr/>
        </p:nvGrpSpPr>
        <p:grpSpPr bwMode="auto">
          <a:xfrm>
            <a:off x="3868738" y="4564063"/>
            <a:ext cx="1319212" cy="396875"/>
            <a:chOff x="2437" y="2875"/>
            <a:chExt cx="831" cy="250"/>
          </a:xfrm>
        </p:grpSpPr>
        <p:sp>
          <p:nvSpPr>
            <p:cNvPr id="907301" name="Freeform 37"/>
            <p:cNvSpPr>
              <a:spLocks/>
            </p:cNvSpPr>
            <p:nvPr/>
          </p:nvSpPr>
          <p:spPr bwMode="auto">
            <a:xfrm>
              <a:off x="2437" y="2875"/>
              <a:ext cx="831" cy="91"/>
            </a:xfrm>
            <a:custGeom>
              <a:avLst/>
              <a:gdLst>
                <a:gd name="T0" fmla="*/ 64 w 64"/>
                <a:gd name="T1" fmla="*/ 0 h 7"/>
                <a:gd name="T2" fmla="*/ 60 w 64"/>
                <a:gd name="T3" fmla="*/ 3 h 7"/>
                <a:gd name="T4" fmla="*/ 35 w 64"/>
                <a:gd name="T5" fmla="*/ 3 h 7"/>
                <a:gd name="T6" fmla="*/ 32 w 64"/>
                <a:gd name="T7" fmla="*/ 7 h 7"/>
                <a:gd name="T8" fmla="*/ 29 w 64"/>
                <a:gd name="T9" fmla="*/ 3 h 7"/>
                <a:gd name="T10" fmla="*/ 5 w 64"/>
                <a:gd name="T11" fmla="*/ 3 h 7"/>
                <a:gd name="T12" fmla="*/ 0 w 64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7">
                  <a:moveTo>
                    <a:pt x="64" y="0"/>
                  </a:moveTo>
                  <a:cubicBezTo>
                    <a:pt x="64" y="2"/>
                    <a:pt x="62" y="3"/>
                    <a:pt x="60" y="3"/>
                  </a:cubicBezTo>
                  <a:cubicBezTo>
                    <a:pt x="35" y="3"/>
                    <a:pt x="35" y="3"/>
                    <a:pt x="35" y="3"/>
                  </a:cubicBezTo>
                  <a:cubicBezTo>
                    <a:pt x="34" y="3"/>
                    <a:pt x="32" y="5"/>
                    <a:pt x="32" y="7"/>
                  </a:cubicBezTo>
                  <a:cubicBezTo>
                    <a:pt x="32" y="5"/>
                    <a:pt x="31" y="3"/>
                    <a:pt x="29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3" y="3"/>
                    <a:pt x="0" y="2"/>
                    <a:pt x="0" y="0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02" name="Rectangle 38"/>
            <p:cNvSpPr>
              <a:spLocks noChangeArrowheads="1"/>
            </p:cNvSpPr>
            <p:nvPr/>
          </p:nvSpPr>
          <p:spPr bwMode="auto">
            <a:xfrm>
              <a:off x="2567" y="2962"/>
              <a:ext cx="55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Shortage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07303" name="Group 39"/>
          <p:cNvGrpSpPr>
            <a:grpSpLocks/>
          </p:cNvGrpSpPr>
          <p:nvPr/>
        </p:nvGrpSpPr>
        <p:grpSpPr bwMode="auto">
          <a:xfrm>
            <a:off x="3757613" y="4419600"/>
            <a:ext cx="241300" cy="1635125"/>
            <a:chOff x="2367" y="2784"/>
            <a:chExt cx="152" cy="1030"/>
          </a:xfrm>
        </p:grpSpPr>
        <p:sp>
          <p:nvSpPr>
            <p:cNvPr id="907304" name="Line 40"/>
            <p:cNvSpPr>
              <a:spLocks noChangeShapeType="1"/>
            </p:cNvSpPr>
            <p:nvPr/>
          </p:nvSpPr>
          <p:spPr bwMode="auto">
            <a:xfrm flipV="1">
              <a:off x="2437" y="2823"/>
              <a:ext cx="1" cy="782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05" name="Oval 41"/>
            <p:cNvSpPr>
              <a:spLocks noChangeArrowheads="1"/>
            </p:cNvSpPr>
            <p:nvPr/>
          </p:nvSpPr>
          <p:spPr bwMode="auto">
            <a:xfrm>
              <a:off x="2385" y="2784"/>
              <a:ext cx="91" cy="9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06" name="Rectangle 42"/>
            <p:cNvSpPr>
              <a:spLocks noChangeArrowheads="1"/>
            </p:cNvSpPr>
            <p:nvPr/>
          </p:nvSpPr>
          <p:spPr bwMode="auto">
            <a:xfrm>
              <a:off x="2367" y="3651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75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07307" name="Group 43"/>
          <p:cNvGrpSpPr>
            <a:grpSpLocks/>
          </p:cNvGrpSpPr>
          <p:nvPr/>
        </p:nvGrpSpPr>
        <p:grpSpPr bwMode="auto">
          <a:xfrm>
            <a:off x="3468688" y="6132513"/>
            <a:ext cx="806450" cy="533400"/>
            <a:chOff x="2185" y="3863"/>
            <a:chExt cx="508" cy="336"/>
          </a:xfrm>
        </p:grpSpPr>
        <p:sp>
          <p:nvSpPr>
            <p:cNvPr id="907308" name="Rectangle 44"/>
            <p:cNvSpPr>
              <a:spLocks noChangeArrowheads="1"/>
            </p:cNvSpPr>
            <p:nvPr/>
          </p:nvSpPr>
          <p:spPr bwMode="auto">
            <a:xfrm>
              <a:off x="2185" y="3863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Quantity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907309" name="Rectangle 45"/>
            <p:cNvSpPr>
              <a:spLocks noChangeArrowheads="1"/>
            </p:cNvSpPr>
            <p:nvPr/>
          </p:nvSpPr>
          <p:spPr bwMode="auto">
            <a:xfrm>
              <a:off x="2185" y="4036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supplied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07310" name="Group 46"/>
          <p:cNvGrpSpPr>
            <a:grpSpLocks/>
          </p:cNvGrpSpPr>
          <p:nvPr/>
        </p:nvGrpSpPr>
        <p:grpSpPr bwMode="auto">
          <a:xfrm>
            <a:off x="5030788" y="4419600"/>
            <a:ext cx="361950" cy="1635125"/>
            <a:chOff x="3169" y="2784"/>
            <a:chExt cx="228" cy="1030"/>
          </a:xfrm>
        </p:grpSpPr>
        <p:sp>
          <p:nvSpPr>
            <p:cNvPr id="907311" name="Line 47"/>
            <p:cNvSpPr>
              <a:spLocks noChangeShapeType="1"/>
            </p:cNvSpPr>
            <p:nvPr/>
          </p:nvSpPr>
          <p:spPr bwMode="auto">
            <a:xfrm flipV="1">
              <a:off x="3294" y="2823"/>
              <a:ext cx="1" cy="782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12" name="Oval 48"/>
            <p:cNvSpPr>
              <a:spLocks noChangeArrowheads="1"/>
            </p:cNvSpPr>
            <p:nvPr/>
          </p:nvSpPr>
          <p:spPr bwMode="auto">
            <a:xfrm>
              <a:off x="3242" y="2784"/>
              <a:ext cx="91" cy="91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13" name="Rectangle 49"/>
            <p:cNvSpPr>
              <a:spLocks noChangeArrowheads="1"/>
            </p:cNvSpPr>
            <p:nvPr/>
          </p:nvSpPr>
          <p:spPr bwMode="auto">
            <a:xfrm>
              <a:off x="3169" y="3651"/>
              <a:ext cx="22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125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07314" name="Group 50"/>
          <p:cNvGrpSpPr>
            <a:grpSpLocks/>
          </p:cNvGrpSpPr>
          <p:nvPr/>
        </p:nvGrpSpPr>
        <p:grpSpPr bwMode="auto">
          <a:xfrm>
            <a:off x="4692650" y="6132513"/>
            <a:ext cx="1023938" cy="533400"/>
            <a:chOff x="2956" y="3863"/>
            <a:chExt cx="645" cy="336"/>
          </a:xfrm>
        </p:grpSpPr>
        <p:sp>
          <p:nvSpPr>
            <p:cNvPr id="907315" name="Rectangle 51"/>
            <p:cNvSpPr>
              <a:spLocks noChangeArrowheads="1"/>
            </p:cNvSpPr>
            <p:nvPr/>
          </p:nvSpPr>
          <p:spPr bwMode="auto">
            <a:xfrm>
              <a:off x="3026" y="3863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Quantity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907316" name="Rectangle 52"/>
            <p:cNvSpPr>
              <a:spLocks noChangeArrowheads="1"/>
            </p:cNvSpPr>
            <p:nvPr/>
          </p:nvSpPr>
          <p:spPr bwMode="auto">
            <a:xfrm>
              <a:off x="2956" y="4036"/>
              <a:ext cx="64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demanded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07317" name="Group 53"/>
          <p:cNvGrpSpPr>
            <a:grpSpLocks/>
          </p:cNvGrpSpPr>
          <p:nvPr/>
        </p:nvGrpSpPr>
        <p:grpSpPr bwMode="auto">
          <a:xfrm>
            <a:off x="1185863" y="2900363"/>
            <a:ext cx="1068387" cy="793750"/>
            <a:chOff x="747" y="1827"/>
            <a:chExt cx="673" cy="500"/>
          </a:xfrm>
        </p:grpSpPr>
        <p:sp>
          <p:nvSpPr>
            <p:cNvPr id="907318" name="Line 54"/>
            <p:cNvSpPr>
              <a:spLocks noChangeShapeType="1"/>
            </p:cNvSpPr>
            <p:nvPr/>
          </p:nvSpPr>
          <p:spPr bwMode="auto">
            <a:xfrm flipH="1" flipV="1">
              <a:off x="1139" y="2158"/>
              <a:ext cx="143" cy="16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7319" name="Rectangle 55"/>
            <p:cNvSpPr>
              <a:spLocks noChangeArrowheads="1"/>
            </p:cNvSpPr>
            <p:nvPr/>
          </p:nvSpPr>
          <p:spPr bwMode="auto">
            <a:xfrm>
              <a:off x="747" y="1827"/>
              <a:ext cx="67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Equilibrium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907320" name="Rectangle 56"/>
            <p:cNvSpPr>
              <a:spLocks noChangeArrowheads="1"/>
            </p:cNvSpPr>
            <p:nvPr/>
          </p:nvSpPr>
          <p:spPr bwMode="auto">
            <a:xfrm>
              <a:off x="938" y="2001"/>
              <a:ext cx="29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price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07321" name="Group 57"/>
          <p:cNvGrpSpPr>
            <a:grpSpLocks/>
          </p:cNvGrpSpPr>
          <p:nvPr/>
        </p:nvGrpSpPr>
        <p:grpSpPr bwMode="auto">
          <a:xfrm>
            <a:off x="2017713" y="3732213"/>
            <a:ext cx="2592387" cy="258762"/>
            <a:chOff x="1271" y="2351"/>
            <a:chExt cx="1633" cy="163"/>
          </a:xfrm>
        </p:grpSpPr>
        <p:grpSp>
          <p:nvGrpSpPr>
            <p:cNvPr id="907322" name="Group 58"/>
            <p:cNvGrpSpPr>
              <a:grpSpLocks/>
            </p:cNvGrpSpPr>
            <p:nvPr/>
          </p:nvGrpSpPr>
          <p:grpSpPr bwMode="auto">
            <a:xfrm>
              <a:off x="1489" y="2380"/>
              <a:ext cx="1415" cy="91"/>
              <a:chOff x="1489" y="2380"/>
              <a:chExt cx="1415" cy="91"/>
            </a:xfrm>
          </p:grpSpPr>
          <p:sp>
            <p:nvSpPr>
              <p:cNvPr id="907323" name="Line 59"/>
              <p:cNvSpPr>
                <a:spLocks noChangeShapeType="1"/>
              </p:cNvSpPr>
              <p:nvPr/>
            </p:nvSpPr>
            <p:spPr bwMode="auto">
              <a:xfrm flipH="1">
                <a:off x="1489" y="2432"/>
                <a:ext cx="1376" cy="1"/>
              </a:xfrm>
              <a:prstGeom prst="line">
                <a:avLst/>
              </a:prstGeom>
              <a:noFill/>
              <a:ln w="20638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7324" name="Oval 60"/>
              <p:cNvSpPr>
                <a:spLocks noChangeArrowheads="1"/>
              </p:cNvSpPr>
              <p:nvPr/>
            </p:nvSpPr>
            <p:spPr bwMode="auto">
              <a:xfrm>
                <a:off x="2813" y="2380"/>
                <a:ext cx="91" cy="91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07325" name="Rectangle 61"/>
            <p:cNvSpPr>
              <a:spLocks noChangeArrowheads="1"/>
            </p:cNvSpPr>
            <p:nvPr/>
          </p:nvSpPr>
          <p:spPr bwMode="auto">
            <a:xfrm>
              <a:off x="1271" y="2351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$3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sp>
        <p:nvSpPr>
          <p:cNvPr id="907326" name="Freeform 62"/>
          <p:cNvSpPr>
            <a:spLocks/>
          </p:cNvSpPr>
          <p:nvPr/>
        </p:nvSpPr>
        <p:spPr bwMode="auto">
          <a:xfrm>
            <a:off x="2357438" y="1708150"/>
            <a:ext cx="4905375" cy="4014788"/>
          </a:xfrm>
          <a:custGeom>
            <a:avLst/>
            <a:gdLst>
              <a:gd name="T0" fmla="*/ 0 w 3090"/>
              <a:gd name="T1" fmla="*/ 0 h 2529"/>
              <a:gd name="T2" fmla="*/ 0 w 3090"/>
              <a:gd name="T3" fmla="*/ 2529 h 2529"/>
              <a:gd name="T4" fmla="*/ 3090 w 3090"/>
              <a:gd name="T5" fmla="*/ 2529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90" h="2529">
                <a:moveTo>
                  <a:pt x="0" y="0"/>
                </a:moveTo>
                <a:lnTo>
                  <a:pt x="0" y="2529"/>
                </a:lnTo>
                <a:lnTo>
                  <a:pt x="3090" y="252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9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0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0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0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0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0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07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7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0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07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07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62" name="Picture 2" descr="E:\Mankiw\Mankiw PPT\narrow aqua button bckg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50800"/>
            <a:ext cx="8229600" cy="68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bg1"/>
                </a:solidFill>
              </a:rPr>
              <a:t>A Market with a Price Floor</a:t>
            </a:r>
          </a:p>
        </p:txBody>
      </p:sp>
      <p:sp>
        <p:nvSpPr>
          <p:cNvPr id="911364" name="Text Box 4"/>
          <p:cNvSpPr txBox="1">
            <a:spLocks noChangeArrowheads="1"/>
          </p:cNvSpPr>
          <p:nvPr/>
        </p:nvSpPr>
        <p:spPr bwMode="auto">
          <a:xfrm rot="-21600000">
            <a:off x="6564313" y="6680200"/>
            <a:ext cx="2641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 b="1" i="0">
                <a:solidFill>
                  <a:schemeClr val="bg1"/>
                </a:solidFill>
              </a:rPr>
              <a:t>Copyright©2003  Southwestern/Thomson Learning</a:t>
            </a:r>
          </a:p>
        </p:txBody>
      </p:sp>
      <p:sp>
        <p:nvSpPr>
          <p:cNvPr id="911365" name="Rectangle 5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F3F6F9"/>
          </a:solidFill>
          <a:ln w="227013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366" name="Rectangle 6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F2F4F8"/>
          </a:solidFill>
          <a:ln w="2063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367" name="Rectangle 7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F1F4F7"/>
          </a:solidFill>
          <a:ln w="1857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368" name="Rectangle 8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F0F2F5"/>
          </a:solidFill>
          <a:ln w="165100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369" name="Rectangle 9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EF1F4"/>
          </a:solidFill>
          <a:ln w="144463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370" name="Rectangle 10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DEFF3"/>
          </a:solidFill>
          <a:ln w="123825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371" name="Rectangle 11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BEEF2"/>
          </a:solidFill>
          <a:ln w="10318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372" name="Rectangle 12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AECF1"/>
          </a:solidFill>
          <a:ln w="82550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373" name="Rectangle 13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9EBF0"/>
          </a:solidFill>
          <a:ln w="61913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374" name="Rectangle 14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7EAEF"/>
          </a:solidFill>
          <a:ln w="41275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375" name="Rectangle 15"/>
          <p:cNvSpPr>
            <a:spLocks noChangeArrowheads="1"/>
          </p:cNvSpPr>
          <p:nvPr/>
        </p:nvSpPr>
        <p:spPr bwMode="auto">
          <a:xfrm>
            <a:off x="2582863" y="1782763"/>
            <a:ext cx="4902200" cy="3992562"/>
          </a:xfrm>
          <a:prstGeom prst="rect">
            <a:avLst/>
          </a:prstGeom>
          <a:solidFill>
            <a:srgbClr val="E6E9EF"/>
          </a:solidFill>
          <a:ln w="20638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1376" name="Rectangle 16"/>
          <p:cNvSpPr>
            <a:spLocks noChangeArrowheads="1"/>
          </p:cNvSpPr>
          <p:nvPr/>
        </p:nvSpPr>
        <p:spPr bwMode="auto">
          <a:xfrm>
            <a:off x="2479675" y="1679575"/>
            <a:ext cx="4902200" cy="4014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77" name="Rectangle 17"/>
          <p:cNvSpPr>
            <a:spLocks noChangeArrowheads="1"/>
          </p:cNvSpPr>
          <p:nvPr/>
        </p:nvSpPr>
        <p:spPr bwMode="auto">
          <a:xfrm>
            <a:off x="3209925" y="1141413"/>
            <a:ext cx="33020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(b) A Price Floor That Is Binding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11378" name="Rectangle 18"/>
          <p:cNvSpPr>
            <a:spLocks noChangeArrowheads="1"/>
          </p:cNvSpPr>
          <p:nvPr/>
        </p:nvSpPr>
        <p:spPr bwMode="auto">
          <a:xfrm>
            <a:off x="6226175" y="5753100"/>
            <a:ext cx="11398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Quantity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11379" name="Rectangle 19"/>
          <p:cNvSpPr>
            <a:spLocks noChangeArrowheads="1"/>
          </p:cNvSpPr>
          <p:nvPr/>
        </p:nvSpPr>
        <p:spPr bwMode="auto">
          <a:xfrm>
            <a:off x="6323013" y="6027738"/>
            <a:ext cx="10461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11380" name="Rectangle 20"/>
          <p:cNvSpPr>
            <a:spLocks noChangeArrowheads="1"/>
          </p:cNvSpPr>
          <p:nvPr/>
        </p:nvSpPr>
        <p:spPr bwMode="auto">
          <a:xfrm>
            <a:off x="6715125" y="6302375"/>
            <a:ext cx="6604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Cones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11381" name="Rectangle 21"/>
          <p:cNvSpPr>
            <a:spLocks noChangeArrowheads="1"/>
          </p:cNvSpPr>
          <p:nvPr/>
        </p:nvSpPr>
        <p:spPr bwMode="auto">
          <a:xfrm>
            <a:off x="2260600" y="57594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i="0">
                <a:solidFill>
                  <a:srgbClr val="000000"/>
                </a:solidFill>
              </a:rPr>
              <a:t>0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11382" name="Rectangle 22"/>
          <p:cNvSpPr>
            <a:spLocks noChangeArrowheads="1"/>
          </p:cNvSpPr>
          <p:nvPr/>
        </p:nvSpPr>
        <p:spPr bwMode="auto">
          <a:xfrm>
            <a:off x="1581150" y="1628775"/>
            <a:ext cx="7937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Price of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11383" name="Rectangle 23"/>
          <p:cNvSpPr>
            <a:spLocks noChangeArrowheads="1"/>
          </p:cNvSpPr>
          <p:nvPr/>
        </p:nvSpPr>
        <p:spPr bwMode="auto">
          <a:xfrm>
            <a:off x="1319213" y="1903413"/>
            <a:ext cx="1046162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Ice-Cream</a:t>
            </a:r>
            <a:endParaRPr lang="en-US" sz="2400" i="0">
              <a:latin typeface="Times New Roman" pitchFamily="18" charset="0"/>
            </a:endParaRPr>
          </a:p>
        </p:txBody>
      </p:sp>
      <p:sp>
        <p:nvSpPr>
          <p:cNvPr id="911384" name="Rectangle 24"/>
          <p:cNvSpPr>
            <a:spLocks noChangeArrowheads="1"/>
          </p:cNvSpPr>
          <p:nvPr/>
        </p:nvSpPr>
        <p:spPr bwMode="auto">
          <a:xfrm>
            <a:off x="1835150" y="2179638"/>
            <a:ext cx="5397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 b="1" i="0">
                <a:solidFill>
                  <a:srgbClr val="000000"/>
                </a:solidFill>
              </a:rPr>
              <a:t>Cone</a:t>
            </a:r>
            <a:endParaRPr lang="en-US" sz="2400" i="0">
              <a:latin typeface="Times New Roman" pitchFamily="18" charset="0"/>
            </a:endParaRPr>
          </a:p>
        </p:txBody>
      </p:sp>
      <p:grpSp>
        <p:nvGrpSpPr>
          <p:cNvPr id="911385" name="Group 25"/>
          <p:cNvGrpSpPr>
            <a:grpSpLocks/>
          </p:cNvGrpSpPr>
          <p:nvPr/>
        </p:nvGrpSpPr>
        <p:grpSpPr bwMode="auto">
          <a:xfrm>
            <a:off x="4003675" y="2420938"/>
            <a:ext cx="3328988" cy="3005137"/>
            <a:chOff x="2522" y="1525"/>
            <a:chExt cx="2097" cy="1893"/>
          </a:xfrm>
        </p:grpSpPr>
        <p:sp>
          <p:nvSpPr>
            <p:cNvPr id="911386" name="Line 26"/>
            <p:cNvSpPr>
              <a:spLocks noChangeShapeType="1"/>
            </p:cNvSpPr>
            <p:nvPr/>
          </p:nvSpPr>
          <p:spPr bwMode="auto">
            <a:xfrm>
              <a:off x="2522" y="1525"/>
              <a:ext cx="1622" cy="1893"/>
            </a:xfrm>
            <a:prstGeom prst="line">
              <a:avLst/>
            </a:prstGeom>
            <a:noFill/>
            <a:ln w="61913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387" name="Rectangle 27"/>
            <p:cNvSpPr>
              <a:spLocks noChangeArrowheads="1"/>
            </p:cNvSpPr>
            <p:nvPr/>
          </p:nvSpPr>
          <p:spPr bwMode="auto">
            <a:xfrm>
              <a:off x="4104" y="3190"/>
              <a:ext cx="51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Demand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11388" name="Group 28"/>
          <p:cNvGrpSpPr>
            <a:grpSpLocks/>
          </p:cNvGrpSpPr>
          <p:nvPr/>
        </p:nvGrpSpPr>
        <p:grpSpPr bwMode="auto">
          <a:xfrm>
            <a:off x="3819525" y="2103438"/>
            <a:ext cx="2986088" cy="3302000"/>
            <a:chOff x="2406" y="1325"/>
            <a:chExt cx="1881" cy="2080"/>
          </a:xfrm>
        </p:grpSpPr>
        <p:sp>
          <p:nvSpPr>
            <p:cNvPr id="911389" name="Line 29"/>
            <p:cNvSpPr>
              <a:spLocks noChangeShapeType="1"/>
            </p:cNvSpPr>
            <p:nvPr/>
          </p:nvSpPr>
          <p:spPr bwMode="auto">
            <a:xfrm flipV="1">
              <a:off x="2406" y="1512"/>
              <a:ext cx="1647" cy="1893"/>
            </a:xfrm>
            <a:prstGeom prst="line">
              <a:avLst/>
            </a:prstGeom>
            <a:noFill/>
            <a:ln w="61913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390" name="Rectangle 30"/>
            <p:cNvSpPr>
              <a:spLocks noChangeArrowheads="1"/>
            </p:cNvSpPr>
            <p:nvPr/>
          </p:nvSpPr>
          <p:spPr bwMode="auto">
            <a:xfrm>
              <a:off x="3870" y="1325"/>
              <a:ext cx="41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Supply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11391" name="Group 31"/>
          <p:cNvGrpSpPr>
            <a:grpSpLocks/>
          </p:cNvGrpSpPr>
          <p:nvPr/>
        </p:nvGrpSpPr>
        <p:grpSpPr bwMode="auto">
          <a:xfrm>
            <a:off x="2136775" y="3044825"/>
            <a:ext cx="4953000" cy="739775"/>
            <a:chOff x="1346" y="1918"/>
            <a:chExt cx="3120" cy="466"/>
          </a:xfrm>
        </p:grpSpPr>
        <p:sp>
          <p:nvSpPr>
            <p:cNvPr id="911392" name="Line 32"/>
            <p:cNvSpPr>
              <a:spLocks noChangeShapeType="1"/>
            </p:cNvSpPr>
            <p:nvPr/>
          </p:nvSpPr>
          <p:spPr bwMode="auto">
            <a:xfrm flipH="1">
              <a:off x="1562" y="2005"/>
              <a:ext cx="2880" cy="1"/>
            </a:xfrm>
            <a:prstGeom prst="line">
              <a:avLst/>
            </a:prstGeom>
            <a:noFill/>
            <a:ln w="61913">
              <a:solidFill>
                <a:srgbClr val="E17E2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393" name="Rectangle 33"/>
            <p:cNvSpPr>
              <a:spLocks noChangeArrowheads="1"/>
            </p:cNvSpPr>
            <p:nvPr/>
          </p:nvSpPr>
          <p:spPr bwMode="auto">
            <a:xfrm>
              <a:off x="1346" y="1918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$4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911394" name="Rectangle 34"/>
            <p:cNvSpPr>
              <a:spLocks noChangeArrowheads="1"/>
            </p:cNvSpPr>
            <p:nvPr/>
          </p:nvSpPr>
          <p:spPr bwMode="auto">
            <a:xfrm>
              <a:off x="4156" y="2048"/>
              <a:ext cx="31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Price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911395" name="Rectangle 35"/>
            <p:cNvSpPr>
              <a:spLocks noChangeArrowheads="1"/>
            </p:cNvSpPr>
            <p:nvPr/>
          </p:nvSpPr>
          <p:spPr bwMode="auto">
            <a:xfrm>
              <a:off x="4178" y="2221"/>
              <a:ext cx="26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floor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11396" name="Group 36"/>
          <p:cNvGrpSpPr>
            <a:grpSpLocks/>
          </p:cNvGrpSpPr>
          <p:nvPr/>
        </p:nvGrpSpPr>
        <p:grpSpPr bwMode="auto">
          <a:xfrm>
            <a:off x="4541838" y="3121025"/>
            <a:ext cx="241300" cy="2897188"/>
            <a:chOff x="2861" y="1966"/>
            <a:chExt cx="152" cy="1825"/>
          </a:xfrm>
        </p:grpSpPr>
        <p:sp>
          <p:nvSpPr>
            <p:cNvPr id="911397" name="Line 37"/>
            <p:cNvSpPr>
              <a:spLocks noChangeShapeType="1"/>
            </p:cNvSpPr>
            <p:nvPr/>
          </p:nvSpPr>
          <p:spPr bwMode="auto">
            <a:xfrm flipV="1">
              <a:off x="2937" y="2005"/>
              <a:ext cx="1" cy="1569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398" name="Oval 38"/>
            <p:cNvSpPr>
              <a:spLocks noChangeArrowheads="1"/>
            </p:cNvSpPr>
            <p:nvPr/>
          </p:nvSpPr>
          <p:spPr bwMode="auto">
            <a:xfrm>
              <a:off x="2899" y="1966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399" name="Rectangle 39"/>
            <p:cNvSpPr>
              <a:spLocks noChangeArrowheads="1"/>
            </p:cNvSpPr>
            <p:nvPr/>
          </p:nvSpPr>
          <p:spPr bwMode="auto">
            <a:xfrm>
              <a:off x="2861" y="3628"/>
              <a:ext cx="15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80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11400" name="Group 40"/>
          <p:cNvGrpSpPr>
            <a:grpSpLocks/>
          </p:cNvGrpSpPr>
          <p:nvPr/>
        </p:nvGrpSpPr>
        <p:grpSpPr bwMode="auto">
          <a:xfrm>
            <a:off x="4130675" y="6089650"/>
            <a:ext cx="1023938" cy="533400"/>
            <a:chOff x="2602" y="3836"/>
            <a:chExt cx="645" cy="336"/>
          </a:xfrm>
        </p:grpSpPr>
        <p:sp>
          <p:nvSpPr>
            <p:cNvPr id="911401" name="Rectangle 41"/>
            <p:cNvSpPr>
              <a:spLocks noChangeArrowheads="1"/>
            </p:cNvSpPr>
            <p:nvPr/>
          </p:nvSpPr>
          <p:spPr bwMode="auto">
            <a:xfrm>
              <a:off x="2671" y="3836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Quantity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911402" name="Rectangle 42"/>
            <p:cNvSpPr>
              <a:spLocks noChangeArrowheads="1"/>
            </p:cNvSpPr>
            <p:nvPr/>
          </p:nvSpPr>
          <p:spPr bwMode="auto">
            <a:xfrm>
              <a:off x="2602" y="4009"/>
              <a:ext cx="64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demanded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11403" name="Group 43"/>
          <p:cNvGrpSpPr>
            <a:grpSpLocks/>
          </p:cNvGrpSpPr>
          <p:nvPr/>
        </p:nvGrpSpPr>
        <p:grpSpPr bwMode="auto">
          <a:xfrm>
            <a:off x="5573713" y="3121025"/>
            <a:ext cx="361950" cy="2897188"/>
            <a:chOff x="3511" y="1966"/>
            <a:chExt cx="228" cy="1825"/>
          </a:xfrm>
        </p:grpSpPr>
        <p:sp>
          <p:nvSpPr>
            <p:cNvPr id="911404" name="Line 44"/>
            <p:cNvSpPr>
              <a:spLocks noChangeShapeType="1"/>
            </p:cNvSpPr>
            <p:nvPr/>
          </p:nvSpPr>
          <p:spPr bwMode="auto">
            <a:xfrm flipV="1">
              <a:off x="3625" y="2005"/>
              <a:ext cx="1" cy="1569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05" name="Oval 45"/>
            <p:cNvSpPr>
              <a:spLocks noChangeArrowheads="1"/>
            </p:cNvSpPr>
            <p:nvPr/>
          </p:nvSpPr>
          <p:spPr bwMode="auto">
            <a:xfrm>
              <a:off x="3573" y="1966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06" name="Rectangle 46"/>
            <p:cNvSpPr>
              <a:spLocks noChangeArrowheads="1"/>
            </p:cNvSpPr>
            <p:nvPr/>
          </p:nvSpPr>
          <p:spPr bwMode="auto">
            <a:xfrm>
              <a:off x="3511" y="3628"/>
              <a:ext cx="22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120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11407" name="Group 47"/>
          <p:cNvGrpSpPr>
            <a:grpSpLocks/>
          </p:cNvGrpSpPr>
          <p:nvPr/>
        </p:nvGrpSpPr>
        <p:grpSpPr bwMode="auto">
          <a:xfrm>
            <a:off x="5353050" y="6089650"/>
            <a:ext cx="806450" cy="533400"/>
            <a:chOff x="3372" y="3836"/>
            <a:chExt cx="508" cy="336"/>
          </a:xfrm>
        </p:grpSpPr>
        <p:sp>
          <p:nvSpPr>
            <p:cNvPr id="911408" name="Rectangle 48"/>
            <p:cNvSpPr>
              <a:spLocks noChangeArrowheads="1"/>
            </p:cNvSpPr>
            <p:nvPr/>
          </p:nvSpPr>
          <p:spPr bwMode="auto">
            <a:xfrm>
              <a:off x="3372" y="3836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Quantity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911409" name="Rectangle 49"/>
            <p:cNvSpPr>
              <a:spLocks noChangeArrowheads="1"/>
            </p:cNvSpPr>
            <p:nvPr/>
          </p:nvSpPr>
          <p:spPr bwMode="auto">
            <a:xfrm>
              <a:off x="3372" y="4009"/>
              <a:ext cx="50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supplied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11410" name="Group 50"/>
          <p:cNvGrpSpPr>
            <a:grpSpLocks/>
          </p:cNvGrpSpPr>
          <p:nvPr/>
        </p:nvGrpSpPr>
        <p:grpSpPr bwMode="auto">
          <a:xfrm>
            <a:off x="1304925" y="3922713"/>
            <a:ext cx="1068388" cy="892175"/>
            <a:chOff x="822" y="2471"/>
            <a:chExt cx="673" cy="562"/>
          </a:xfrm>
        </p:grpSpPr>
        <p:sp>
          <p:nvSpPr>
            <p:cNvPr id="911411" name="Line 51"/>
            <p:cNvSpPr>
              <a:spLocks noChangeShapeType="1"/>
            </p:cNvSpPr>
            <p:nvPr/>
          </p:nvSpPr>
          <p:spPr bwMode="auto">
            <a:xfrm flipH="1">
              <a:off x="1212" y="2471"/>
              <a:ext cx="208" cy="19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12" name="Rectangle 52"/>
            <p:cNvSpPr>
              <a:spLocks noChangeArrowheads="1"/>
            </p:cNvSpPr>
            <p:nvPr/>
          </p:nvSpPr>
          <p:spPr bwMode="auto">
            <a:xfrm>
              <a:off x="822" y="2697"/>
              <a:ext cx="67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Equilibrium</a:t>
              </a:r>
              <a:endParaRPr lang="en-US" sz="2400" i="0">
                <a:latin typeface="Times New Roman" pitchFamily="18" charset="0"/>
              </a:endParaRPr>
            </a:p>
          </p:txBody>
        </p:sp>
        <p:sp>
          <p:nvSpPr>
            <p:cNvPr id="911413" name="Rectangle 53"/>
            <p:cNvSpPr>
              <a:spLocks noChangeArrowheads="1"/>
            </p:cNvSpPr>
            <p:nvPr/>
          </p:nvSpPr>
          <p:spPr bwMode="auto">
            <a:xfrm>
              <a:off x="1013" y="2870"/>
              <a:ext cx="29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price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grpSp>
        <p:nvGrpSpPr>
          <p:cNvPr id="911414" name="Group 54"/>
          <p:cNvGrpSpPr>
            <a:grpSpLocks/>
          </p:cNvGrpSpPr>
          <p:nvPr/>
        </p:nvGrpSpPr>
        <p:grpSpPr bwMode="auto">
          <a:xfrm>
            <a:off x="4683125" y="2652713"/>
            <a:ext cx="1030288" cy="427037"/>
            <a:chOff x="2950" y="1671"/>
            <a:chExt cx="649" cy="269"/>
          </a:xfrm>
        </p:grpSpPr>
        <p:sp>
          <p:nvSpPr>
            <p:cNvPr id="911415" name="Freeform 55"/>
            <p:cNvSpPr>
              <a:spLocks/>
            </p:cNvSpPr>
            <p:nvPr/>
          </p:nvSpPr>
          <p:spPr bwMode="auto">
            <a:xfrm>
              <a:off x="2950" y="1862"/>
              <a:ext cx="649" cy="78"/>
            </a:xfrm>
            <a:custGeom>
              <a:avLst/>
              <a:gdLst>
                <a:gd name="T0" fmla="*/ 50 w 50"/>
                <a:gd name="T1" fmla="*/ 6 h 6"/>
                <a:gd name="T2" fmla="*/ 46 w 50"/>
                <a:gd name="T3" fmla="*/ 3 h 6"/>
                <a:gd name="T4" fmla="*/ 28 w 50"/>
                <a:gd name="T5" fmla="*/ 3 h 6"/>
                <a:gd name="T6" fmla="*/ 25 w 50"/>
                <a:gd name="T7" fmla="*/ 0 h 6"/>
                <a:gd name="T8" fmla="*/ 22 w 50"/>
                <a:gd name="T9" fmla="*/ 3 h 6"/>
                <a:gd name="T10" fmla="*/ 4 w 50"/>
                <a:gd name="T11" fmla="*/ 3 h 6"/>
                <a:gd name="T12" fmla="*/ 0 w 5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6">
                  <a:moveTo>
                    <a:pt x="50" y="6"/>
                  </a:moveTo>
                  <a:cubicBezTo>
                    <a:pt x="50" y="4"/>
                    <a:pt x="47" y="3"/>
                    <a:pt x="46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6" y="3"/>
                    <a:pt x="25" y="1"/>
                    <a:pt x="25" y="0"/>
                  </a:cubicBezTo>
                  <a:cubicBezTo>
                    <a:pt x="25" y="1"/>
                    <a:pt x="23" y="3"/>
                    <a:pt x="22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2" y="3"/>
                    <a:pt x="0" y="4"/>
                    <a:pt x="0" y="6"/>
                  </a:cubicBezTo>
                </a:path>
              </a:pathLst>
            </a:cu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16" name="Rectangle 56"/>
            <p:cNvSpPr>
              <a:spLocks noChangeArrowheads="1"/>
            </p:cNvSpPr>
            <p:nvPr/>
          </p:nvSpPr>
          <p:spPr bwMode="auto">
            <a:xfrm>
              <a:off x="3035" y="1671"/>
              <a:ext cx="46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Surplus</a:t>
              </a:r>
              <a:endParaRPr lang="en-US" sz="2400" i="0">
                <a:latin typeface="Times New Roman" pitchFamily="18" charset="0"/>
              </a:endParaRPr>
            </a:p>
          </p:txBody>
        </p:sp>
      </p:grpSp>
      <p:sp>
        <p:nvSpPr>
          <p:cNvPr id="911417" name="Freeform 57"/>
          <p:cNvSpPr>
            <a:spLocks/>
          </p:cNvSpPr>
          <p:nvPr/>
        </p:nvSpPr>
        <p:spPr bwMode="auto">
          <a:xfrm>
            <a:off x="2473325" y="1679575"/>
            <a:ext cx="4902200" cy="4014788"/>
          </a:xfrm>
          <a:custGeom>
            <a:avLst/>
            <a:gdLst>
              <a:gd name="T0" fmla="*/ 0 w 3088"/>
              <a:gd name="T1" fmla="*/ 0 h 2529"/>
              <a:gd name="T2" fmla="*/ 0 w 3088"/>
              <a:gd name="T3" fmla="*/ 2529 h 2529"/>
              <a:gd name="T4" fmla="*/ 3088 w 3088"/>
              <a:gd name="T5" fmla="*/ 2529 h 2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88" h="2529">
                <a:moveTo>
                  <a:pt x="0" y="0"/>
                </a:moveTo>
                <a:lnTo>
                  <a:pt x="0" y="2529"/>
                </a:lnTo>
                <a:lnTo>
                  <a:pt x="3088" y="2529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11418" name="Group 58"/>
          <p:cNvGrpSpPr>
            <a:grpSpLocks/>
          </p:cNvGrpSpPr>
          <p:nvPr/>
        </p:nvGrpSpPr>
        <p:grpSpPr bwMode="auto">
          <a:xfrm>
            <a:off x="2260600" y="3697288"/>
            <a:ext cx="3013075" cy="258762"/>
            <a:chOff x="1424" y="2329"/>
            <a:chExt cx="1898" cy="163"/>
          </a:xfrm>
        </p:grpSpPr>
        <p:sp>
          <p:nvSpPr>
            <p:cNvPr id="911419" name="Line 59"/>
            <p:cNvSpPr>
              <a:spLocks noChangeShapeType="1"/>
            </p:cNvSpPr>
            <p:nvPr/>
          </p:nvSpPr>
          <p:spPr bwMode="auto">
            <a:xfrm flipH="1">
              <a:off x="1562" y="2407"/>
              <a:ext cx="1713" cy="1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20" name="Oval 60"/>
            <p:cNvSpPr>
              <a:spLocks noChangeArrowheads="1"/>
            </p:cNvSpPr>
            <p:nvPr/>
          </p:nvSpPr>
          <p:spPr bwMode="auto">
            <a:xfrm>
              <a:off x="3236" y="2355"/>
              <a:ext cx="86" cy="8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421" name="Rectangle 61"/>
            <p:cNvSpPr>
              <a:spLocks noChangeArrowheads="1"/>
            </p:cNvSpPr>
            <p:nvPr/>
          </p:nvSpPr>
          <p:spPr bwMode="auto">
            <a:xfrm>
              <a:off x="1424" y="2329"/>
              <a:ext cx="7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700" i="0">
                  <a:solidFill>
                    <a:srgbClr val="000000"/>
                  </a:solidFill>
                </a:rPr>
                <a:t>3</a:t>
              </a:r>
              <a:endParaRPr lang="en-US" sz="2400" i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7051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1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1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1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1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1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1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1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1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1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3200" dirty="0"/>
              <a:t>Market Demand versus Individual Demand</a:t>
            </a:r>
            <a:endParaRPr lang="en-US" altLang="en-US" dirty="0"/>
          </a:p>
        </p:txBody>
      </p:sp>
      <p:sp>
        <p:nvSpPr>
          <p:cNvPr id="4280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Market demand refers to the sum of all individual demands for a particular good or service.</a:t>
            </a:r>
          </a:p>
          <a:p>
            <a:pPr lvl="1"/>
            <a:r>
              <a:rPr lang="en-US" altLang="en-US" dirty="0"/>
              <a:t>How do we find the market? </a:t>
            </a:r>
          </a:p>
          <a:p>
            <a:pPr lvl="2"/>
            <a:r>
              <a:rPr lang="en-US" altLang="en-US" dirty="0"/>
              <a:t>Add all the individuals!</a:t>
            </a:r>
          </a:p>
        </p:txBody>
      </p:sp>
    </p:spTree>
    <p:extLst>
      <p:ext uri="{BB962C8B-B14F-4D97-AF65-F5344CB8AC3E}">
        <p14:creationId xmlns:p14="http://schemas.microsoft.com/office/powerpoint/2010/main" val="103561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14616</TotalTime>
  <Words>3387</Words>
  <Application>Microsoft Office PowerPoint</Application>
  <PresentationFormat>On-screen Show (4:3)</PresentationFormat>
  <Paragraphs>867</Paragraphs>
  <Slides>89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89</vt:i4>
      </vt:variant>
    </vt:vector>
  </HeadingPairs>
  <TitlesOfParts>
    <vt:vector size="98" baseType="lpstr">
      <vt:lpstr>Arial</vt:lpstr>
      <vt:lpstr>Calibri</vt:lpstr>
      <vt:lpstr>Tahoma</vt:lpstr>
      <vt:lpstr>Times New Roman</vt:lpstr>
      <vt:lpstr>Office Theme</vt:lpstr>
      <vt:lpstr>iRespondQuestionMaster</vt:lpstr>
      <vt:lpstr>iRespondGraphMaster</vt:lpstr>
      <vt:lpstr>Clip</vt:lpstr>
      <vt:lpstr>Equation</vt:lpstr>
      <vt:lpstr>Unit 2 S/D</vt:lpstr>
      <vt:lpstr>MARKETS AND COMPETITION </vt:lpstr>
      <vt:lpstr>MARKETS AND COMPETITION </vt:lpstr>
      <vt:lpstr>DEMAND</vt:lpstr>
      <vt:lpstr>The Demand Curve: The Relationship between Price and Quantity Demanded</vt:lpstr>
      <vt:lpstr>Catherine’s Demand Schedule</vt:lpstr>
      <vt:lpstr>The Demand Curve: The Relationship between Price and Quantity Demanded</vt:lpstr>
      <vt:lpstr>Catherine’s Demand Schedule and Demand Curve</vt:lpstr>
      <vt:lpstr>Market Demand versus Individual Demand</vt:lpstr>
      <vt:lpstr>Shifts in the Demand Curve</vt:lpstr>
      <vt:lpstr>Changes in Quantity Demanded</vt:lpstr>
      <vt:lpstr>Shifts in the Demand Curve</vt:lpstr>
      <vt:lpstr>Shifts in the Demand Curve</vt:lpstr>
      <vt:lpstr>Shifts in the Demand Curve</vt:lpstr>
      <vt:lpstr>Shifts and Changes in Demand cont.</vt:lpstr>
      <vt:lpstr>PowerPoint Presentation</vt:lpstr>
      <vt:lpstr>PowerPoint Presentation</vt:lpstr>
      <vt:lpstr>SUPPLY</vt:lpstr>
      <vt:lpstr>The Supply Curve: The Relationship between Price and Quantity Supplied</vt:lpstr>
      <vt:lpstr>Ben’s Supply Schedule</vt:lpstr>
      <vt:lpstr>The Supply Curve: The Relationship between Price and Quantity Supplied </vt:lpstr>
      <vt:lpstr>Ben’s Supply Schedule and Supply Curve</vt:lpstr>
      <vt:lpstr>Market Supply versus Individual Supply</vt:lpstr>
      <vt:lpstr>Shifts in the Supply Curve</vt:lpstr>
      <vt:lpstr>Change in Quantity Supplied</vt:lpstr>
      <vt:lpstr>Shifts in the Supply Curve</vt:lpstr>
      <vt:lpstr>Shifts in the Supply Curve </vt:lpstr>
      <vt:lpstr>Shifts in the Supply Curve</vt:lpstr>
      <vt:lpstr>SUPPLY AND DEMAND TOGETHER</vt:lpstr>
      <vt:lpstr>SUPPLY AND DEMAND TOGETHER</vt:lpstr>
      <vt:lpstr>The Equilibrium of Supply and Demand</vt:lpstr>
      <vt:lpstr>Equilibrium</vt:lpstr>
      <vt:lpstr>Markets Not in Equilibrium</vt:lpstr>
      <vt:lpstr>Equilibrium</vt:lpstr>
      <vt:lpstr>Markets Not in Equilibrium</vt:lpstr>
      <vt:lpstr>Equilibrium</vt:lpstr>
      <vt:lpstr>How an Increase in Demand Affects the Equilibrium</vt:lpstr>
      <vt:lpstr>How a Decrease in Supply Affects the Equilibrium</vt:lpstr>
      <vt:lpstr>Elasticity . . . </vt:lpstr>
      <vt:lpstr>THE ELASTICITY OF DEMAND</vt:lpstr>
      <vt:lpstr>The Price Elasticity of Demand and Its Determinants</vt:lpstr>
      <vt:lpstr>Computing the Price Elasticity of Demand</vt:lpstr>
      <vt:lpstr>The Midpoint Method: A Better Way to Calculate Percentage Changes and Elasticities</vt:lpstr>
      <vt:lpstr>The Midpoint Method: A Better Way to Calculate Percentage Changes and Elasticities</vt:lpstr>
      <vt:lpstr>The Variety of Demand Curves</vt:lpstr>
      <vt:lpstr>The Variety of Demand Curves</vt:lpstr>
      <vt:lpstr>The Variety of Demand Curves</vt:lpstr>
      <vt:lpstr>The Price Elasticity of Demand</vt:lpstr>
      <vt:lpstr>The Price Elasticity of Demand</vt:lpstr>
      <vt:lpstr>Total Revenue and the Price Elasticity of Demand</vt:lpstr>
      <vt:lpstr>Total Revenue</vt:lpstr>
      <vt:lpstr>Elasticity and Total Revenue along a Linear Demand Curve</vt:lpstr>
      <vt:lpstr>Figure 3 How Total Revenue Changes When Price Changes: Inelastic Demand</vt:lpstr>
      <vt:lpstr>Elasticity and Total Revenue along a Linear Demand Curve</vt:lpstr>
      <vt:lpstr>How Total Revenue Changes When Price Changes: Elastic Demand</vt:lpstr>
      <vt:lpstr>Elasticity of a Linear Demand Curve</vt:lpstr>
      <vt:lpstr>Income Elasticity of Demand</vt:lpstr>
      <vt:lpstr> Computing Income Elasticity</vt:lpstr>
      <vt:lpstr>Income Elasticity</vt:lpstr>
      <vt:lpstr>Income Elasticity</vt:lpstr>
      <vt:lpstr>THE ELASTICITY OF SUPPLY</vt:lpstr>
      <vt:lpstr>The Price Elasticity of Supply</vt:lpstr>
      <vt:lpstr>The Price Elasticity of Supply</vt:lpstr>
      <vt:lpstr>Determinants of Elasticity of Supply</vt:lpstr>
      <vt:lpstr>Computing the Price Elasticity of Supply</vt:lpstr>
      <vt:lpstr>Cross Elasticity of Demand</vt:lpstr>
      <vt:lpstr>Cross Elasticity of Demand</vt:lpstr>
      <vt:lpstr>REVISITING THE MARKET EQUILIBRIUM</vt:lpstr>
      <vt:lpstr>Welfare Economics</vt:lpstr>
      <vt:lpstr>Welfare Economics</vt:lpstr>
      <vt:lpstr>CONSUMER SURPLUS</vt:lpstr>
      <vt:lpstr>CONSUMER SURPLUS</vt:lpstr>
      <vt:lpstr>Using the Demand Curve to Measure Consumer Surplus</vt:lpstr>
      <vt:lpstr>How the Price Affects Consumer Surplus</vt:lpstr>
      <vt:lpstr>How the Price Affects Consumer Surplus</vt:lpstr>
      <vt:lpstr>What Does Consumer Surplus Measure?</vt:lpstr>
      <vt:lpstr>PRODUCER SURPLUS</vt:lpstr>
      <vt:lpstr>Using the Supply Curve to Measure Producer Surplus</vt:lpstr>
      <vt:lpstr>How the Price Affects Producer Surplus</vt:lpstr>
      <vt:lpstr>How the Price Affects Producer Surplus</vt:lpstr>
      <vt:lpstr>MARKET EFFICIENCY</vt:lpstr>
      <vt:lpstr>MARKET EFFICIENCY</vt:lpstr>
      <vt:lpstr>MARKET EFFICIENCY</vt:lpstr>
      <vt:lpstr>Consumer and Producer Surplus in the Market Equilibrium</vt:lpstr>
      <vt:lpstr>Supply, Demand, and Government Policies</vt:lpstr>
      <vt:lpstr>CONTROLS ON PRICES</vt:lpstr>
      <vt:lpstr>CONTROLS ON PRICES</vt:lpstr>
      <vt:lpstr>A Market with a Price Ceiling</vt:lpstr>
      <vt:lpstr>A Market with a Price Floor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</dc:title>
  <dc:creator>Charles Green</dc:creator>
  <cp:lastModifiedBy>Charles Green</cp:lastModifiedBy>
  <cp:revision>44</cp:revision>
  <dcterms:created xsi:type="dcterms:W3CDTF">2011-08-12T13:06:07Z</dcterms:created>
  <dcterms:modified xsi:type="dcterms:W3CDTF">2019-08-23T22:39:31Z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