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82"/>
  </p:notesMasterIdLst>
  <p:handoutMasterIdLst>
    <p:handoutMasterId r:id="rId83"/>
  </p:handoutMasterIdLst>
  <p:sldIdLst>
    <p:sldId id="256" r:id="rId4"/>
    <p:sldId id="258" r:id="rId5"/>
    <p:sldId id="259" r:id="rId6"/>
    <p:sldId id="261" r:id="rId7"/>
    <p:sldId id="262" r:id="rId8"/>
    <p:sldId id="438" r:id="rId9"/>
    <p:sldId id="263" r:id="rId10"/>
    <p:sldId id="266" r:id="rId11"/>
    <p:sldId id="269" r:id="rId12"/>
    <p:sldId id="404" r:id="rId13"/>
    <p:sldId id="405" r:id="rId14"/>
    <p:sldId id="406" r:id="rId15"/>
    <p:sldId id="423" r:id="rId16"/>
    <p:sldId id="424" r:id="rId17"/>
    <p:sldId id="426" r:id="rId18"/>
    <p:sldId id="425" r:id="rId19"/>
    <p:sldId id="427" r:id="rId20"/>
    <p:sldId id="428" r:id="rId21"/>
    <p:sldId id="429" r:id="rId22"/>
    <p:sldId id="430" r:id="rId23"/>
    <p:sldId id="431" r:id="rId24"/>
    <p:sldId id="455" r:id="rId25"/>
    <p:sldId id="456" r:id="rId26"/>
    <p:sldId id="457" r:id="rId27"/>
    <p:sldId id="458" r:id="rId28"/>
    <p:sldId id="434" r:id="rId29"/>
    <p:sldId id="432" r:id="rId30"/>
    <p:sldId id="433" r:id="rId31"/>
    <p:sldId id="435" r:id="rId32"/>
    <p:sldId id="436" r:id="rId33"/>
    <p:sldId id="437" r:id="rId34"/>
    <p:sldId id="439" r:id="rId35"/>
    <p:sldId id="440" r:id="rId36"/>
    <p:sldId id="441" r:id="rId37"/>
    <p:sldId id="442" r:id="rId38"/>
    <p:sldId id="443" r:id="rId39"/>
    <p:sldId id="444" r:id="rId40"/>
    <p:sldId id="445" r:id="rId41"/>
    <p:sldId id="446" r:id="rId42"/>
    <p:sldId id="447" r:id="rId43"/>
    <p:sldId id="448" r:id="rId44"/>
    <p:sldId id="449" r:id="rId45"/>
    <p:sldId id="450" r:id="rId46"/>
    <p:sldId id="451" r:id="rId47"/>
    <p:sldId id="459" r:id="rId48"/>
    <p:sldId id="452" r:id="rId49"/>
    <p:sldId id="453" r:id="rId50"/>
    <p:sldId id="454" r:id="rId51"/>
    <p:sldId id="407" r:id="rId52"/>
    <p:sldId id="408" r:id="rId53"/>
    <p:sldId id="409" r:id="rId54"/>
    <p:sldId id="410" r:id="rId55"/>
    <p:sldId id="412" r:id="rId56"/>
    <p:sldId id="413" r:id="rId57"/>
    <p:sldId id="417" r:id="rId58"/>
    <p:sldId id="419" r:id="rId59"/>
    <p:sldId id="420" r:id="rId60"/>
    <p:sldId id="421" r:id="rId61"/>
    <p:sldId id="422" r:id="rId62"/>
    <p:sldId id="275" r:id="rId63"/>
    <p:sldId id="277" r:id="rId64"/>
    <p:sldId id="278" r:id="rId65"/>
    <p:sldId id="280" r:id="rId66"/>
    <p:sldId id="282" r:id="rId67"/>
    <p:sldId id="283" r:id="rId68"/>
    <p:sldId id="285" r:id="rId69"/>
    <p:sldId id="286" r:id="rId70"/>
    <p:sldId id="287" r:id="rId71"/>
    <p:sldId id="288" r:id="rId72"/>
    <p:sldId id="289" r:id="rId73"/>
    <p:sldId id="290" r:id="rId74"/>
    <p:sldId id="291" r:id="rId75"/>
    <p:sldId id="293" r:id="rId76"/>
    <p:sldId id="294" r:id="rId77"/>
    <p:sldId id="295" r:id="rId78"/>
    <p:sldId id="297" r:id="rId79"/>
    <p:sldId id="298" r:id="rId80"/>
    <p:sldId id="299" r:id="rId81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84" Type="http://schemas.openxmlformats.org/officeDocument/2006/relationships/presProps" Target="presProps.xml"/><Relationship Id="rId16" Type="http://schemas.openxmlformats.org/officeDocument/2006/relationships/slide" Target="slides/slide13.xml"/><Relationship Id="rId11" Type="http://schemas.openxmlformats.org/officeDocument/2006/relationships/slide" Target="slides/slide8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74" Type="http://schemas.openxmlformats.org/officeDocument/2006/relationships/slide" Target="slides/slide71.xml"/><Relationship Id="rId79" Type="http://schemas.openxmlformats.org/officeDocument/2006/relationships/slide" Target="slides/slide76.xml"/><Relationship Id="rId5" Type="http://schemas.openxmlformats.org/officeDocument/2006/relationships/slide" Target="slides/slide2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slide" Target="slides/slide74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80" Type="http://schemas.openxmlformats.org/officeDocument/2006/relationships/slide" Target="slides/slide77.xml"/><Relationship Id="rId85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83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slide" Target="slides/slide75.xml"/><Relationship Id="rId81" Type="http://schemas.openxmlformats.org/officeDocument/2006/relationships/slide" Target="slides/slide78.xml"/><Relationship Id="rId86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6" Type="http://schemas.openxmlformats.org/officeDocument/2006/relationships/slide" Target="slides/slide73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6.xml"/><Relationship Id="rId24" Type="http://schemas.openxmlformats.org/officeDocument/2006/relationships/slide" Target="slides/slide21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66" Type="http://schemas.openxmlformats.org/officeDocument/2006/relationships/slide" Target="slides/slide63.xml"/><Relationship Id="rId87" Type="http://schemas.openxmlformats.org/officeDocument/2006/relationships/tableStyles" Target="tableStyles.xml"/><Relationship Id="rId61" Type="http://schemas.openxmlformats.org/officeDocument/2006/relationships/slide" Target="slides/slide58.xml"/><Relationship Id="rId8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00C39-F7A7-47FF-A4AF-FBB4A93FE9D3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60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60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F1306-D6E2-48E2-BF94-7A4464134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9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A17A7D9-7169-4F3A-BBE8-9492A848A784}" type="datetimeFigureOut">
              <a:rPr lang="en-US"/>
              <a:pPr>
                <a:defRPr/>
              </a:pPr>
              <a:t>6/14/2018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69793"/>
            <a:ext cx="5486400" cy="413980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01CA6C2-829C-4AD7-AD23-B81A3F86FB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251AF8-101A-4CC8-A1C5-C6B6BD6E2967}" type="slidenum">
              <a:rPr lang="en-US" altLang="en-US" smtClean="0"/>
              <a:pPr>
                <a:spcBef>
                  <a:spcPct val="0"/>
                </a:spcBef>
              </a:pPr>
              <a:t>49</a:t>
            </a:fld>
            <a:endParaRPr lang="en-US" alt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F61B0-FBA1-4A73-AD33-7640B3B6F641}" type="slidenum">
              <a:rPr lang="en-US" altLang="en-US" smtClean="0"/>
              <a:pPr>
                <a:spcBef>
                  <a:spcPct val="0"/>
                </a:spcBef>
              </a:pPr>
              <a:t>58</a:t>
            </a:fld>
            <a:endParaRPr lang="en-US" alt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5DD289-22B7-42C3-AF0F-100D7418428A}" type="slidenum">
              <a:rPr lang="en-US" altLang="en-US" smtClean="0"/>
              <a:pPr>
                <a:spcBef>
                  <a:spcPct val="0"/>
                </a:spcBef>
              </a:pPr>
              <a:t>50</a:t>
            </a:fld>
            <a:endParaRPr lang="en-US" alt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Bullet 2:  Mankiw has removed the word, “directly”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DB2925-9D10-412A-BF03-84C17D0B2FB2}" type="slidenum">
              <a:rPr lang="en-US" altLang="en-US" smtClean="0"/>
              <a:pPr>
                <a:spcBef>
                  <a:spcPct val="0"/>
                </a:spcBef>
              </a:pPr>
              <a:t>51</a:t>
            </a:fld>
            <a:endParaRPr lang="en-US" alt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3C52E6-F8DD-4F45-BAF1-CE82962C5E3F}" type="slidenum">
              <a:rPr lang="en-US" altLang="en-US" smtClean="0"/>
              <a:pPr>
                <a:spcBef>
                  <a:spcPct val="0"/>
                </a:spcBef>
              </a:pPr>
              <a:t>52</a:t>
            </a:fld>
            <a:endParaRPr lang="en-US" alt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CD62C6-87F8-4DE7-8644-46DBB7496EE6}" type="slidenum">
              <a:rPr lang="en-US" altLang="en-US" smtClean="0"/>
              <a:pPr>
                <a:spcBef>
                  <a:spcPct val="0"/>
                </a:spcBef>
              </a:pPr>
              <a:t>53</a:t>
            </a:fld>
            <a:endParaRPr lang="en-US" alt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721B3A-3D90-464E-B05E-5DD33052CBF8}" type="slidenum">
              <a:rPr lang="en-US" altLang="en-US" smtClean="0"/>
              <a:pPr>
                <a:spcBef>
                  <a:spcPct val="0"/>
                </a:spcBef>
              </a:pPr>
              <a:t>54</a:t>
            </a:fld>
            <a:endParaRPr lang="en-US" alt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A3BB4C-9F60-45BD-8F41-C173F8253B68}" type="slidenum">
              <a:rPr lang="en-US" altLang="en-US" smtClean="0"/>
              <a:pPr>
                <a:spcBef>
                  <a:spcPct val="0"/>
                </a:spcBef>
              </a:pPr>
              <a:t>55</a:t>
            </a:fld>
            <a:endParaRPr lang="en-US" alt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ACA240-CC32-494B-BB6D-48CF7E8F5233}" type="slidenum">
              <a:rPr lang="en-US" altLang="en-US" smtClean="0"/>
              <a:pPr>
                <a:spcBef>
                  <a:spcPct val="0"/>
                </a:spcBef>
              </a:pPr>
              <a:t>56</a:t>
            </a:fld>
            <a:endParaRPr lang="en-US" alt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3BF3C8-FF00-45DC-B3AE-12826B92BAB0}" type="slidenum">
              <a:rPr lang="en-US" altLang="en-US" smtClean="0"/>
              <a:pPr>
                <a:spcBef>
                  <a:spcPct val="0"/>
                </a:spcBef>
              </a:pPr>
              <a:t>57</a:t>
            </a:fld>
            <a:endParaRPr lang="en-US" alt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21C1E-638E-47E0-8373-F3E40105A70D}" type="datetimeFigureOut">
              <a:rPr lang="en-US"/>
              <a:pPr>
                <a:defRPr/>
              </a:pPr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7B27E-403F-44EE-A443-17EF92DE4D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0245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8AE02-584C-4FC7-94C6-AF9EFBB823AC}" type="datetimeFigureOut">
              <a:rPr lang="en-US"/>
              <a:pPr>
                <a:defRPr/>
              </a:pPr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8D5F1-F7C2-4A39-92A6-08738A7435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363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77F5D-8808-42F5-8751-4D91B224EC0A}" type="datetimeFigureOut">
              <a:rPr lang="en-US"/>
              <a:pPr>
                <a:defRPr/>
              </a:pPr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A1AED-726D-495F-A45E-E4D5170684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92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703F375-B2DB-4B8B-91F3-456517E676EF}" type="datetimeFigureOut">
              <a:rPr lang="en-US"/>
              <a:pPr>
                <a:defRPr/>
              </a:pPr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0E65F27-C4DB-4C5E-A7BC-A8DDACDBD5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4618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89C66B0-3E17-4CA3-B9EE-E80BB1433B56}" type="datetimeFigureOut">
              <a:rPr lang="en-US"/>
              <a:pPr>
                <a:defRPr/>
              </a:pPr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139D565-3380-4011-8B5B-4720F66615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2850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64A05FC-3882-4C7D-B406-7E67DCBA144E}" type="datetimeFigureOut">
              <a:rPr lang="en-US"/>
              <a:pPr>
                <a:defRPr/>
              </a:pPr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1E3E6BA-36DB-4842-A51E-74AD7825A4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0696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AE87256-0878-42A2-8E6B-9690F4CEE147}" type="datetimeFigureOut">
              <a:rPr lang="en-US"/>
              <a:pPr>
                <a:defRPr/>
              </a:pPr>
              <a:t>6/14/2018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97273F8-BCEC-428F-99AC-5ACD3329CF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5961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8445869-4F10-45D1-81EB-C940AA2FA7C6}" type="datetimeFigureOut">
              <a:rPr lang="en-US"/>
              <a:pPr>
                <a:defRPr/>
              </a:pPr>
              <a:t>6/14/2018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B004732-88C2-4F7B-B787-6EFC8BDD4B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14076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885F271-71EF-43F8-8EF8-17693C5854D4}" type="datetimeFigureOut">
              <a:rPr lang="en-US"/>
              <a:pPr>
                <a:defRPr/>
              </a:pPr>
              <a:t>6/14/2018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C2F00BD-13DB-46A1-8DAA-2CD9A24D85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5036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34CD0E7-FBC5-4571-A622-80705373D60A}" type="datetimeFigureOut">
              <a:rPr lang="en-US"/>
              <a:pPr>
                <a:defRPr/>
              </a:pPr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C7718CA-72A3-4A43-A3AF-7D195CB2B5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33538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F9AA886-E81C-40FE-ACD1-7B151C402804}" type="datetimeFigureOut">
              <a:rPr lang="en-US"/>
              <a:pPr>
                <a:defRPr/>
              </a:pPr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54B8F72-EEB5-4DEA-B36C-BAA847A783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9008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4AE99-F4AA-4B0A-8284-D22CC9ADCEC2}" type="datetimeFigureOut">
              <a:rPr lang="en-US"/>
              <a:pPr>
                <a:defRPr/>
              </a:pPr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E2C24-B933-499E-86E5-10649814C8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15404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D2324C-E058-44DF-A189-C236345DDDAD}" type="datetimeFigureOut">
              <a:rPr lang="en-US"/>
              <a:pPr>
                <a:defRPr/>
              </a:pPr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9F2A350-0EB7-4519-81DD-4793F1543E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17251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9E56C9A-F6B9-4BD7-B72A-49D4531A6102}" type="datetimeFigureOut">
              <a:rPr lang="en-US"/>
              <a:pPr>
                <a:defRPr/>
              </a:pPr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4818296-EFF4-44F3-9A5B-1D5EC344A2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32737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5158A3-D42D-4DD5-8358-C6EDD4E7D361}" type="datetimeFigureOut">
              <a:rPr lang="en-US"/>
              <a:pPr>
                <a:defRPr/>
              </a:pPr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696A602-F77E-47B0-B1FE-891778AEF2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35529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2F0C5B-1E27-4F5F-9DD3-DFA7FEF4266D}" type="datetimeFigureOut">
              <a:rPr lang="en-US"/>
              <a:pPr>
                <a:defRPr/>
              </a:pPr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EB4146C-75BA-4379-9A70-12004E1C10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2646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A0A69E7-B52C-4F70-8AC7-4044D023814C}" type="datetimeFigureOut">
              <a:rPr lang="en-US"/>
              <a:pPr>
                <a:defRPr/>
              </a:pPr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EF51833-B21C-4D72-8D82-86BD984053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58733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9C8E4B7-5111-4029-8784-3D4B11E486A3}" type="datetimeFigureOut">
              <a:rPr lang="en-US"/>
              <a:pPr>
                <a:defRPr/>
              </a:pPr>
              <a:t>6/14/2018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6001EED-53BA-4B99-8622-63CE747248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26487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CF717A1-A358-4606-B2B9-AE55166B8968}" type="datetimeFigureOut">
              <a:rPr lang="en-US"/>
              <a:pPr>
                <a:defRPr/>
              </a:pPr>
              <a:t>6/14/2018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ECEDAF6-B6FB-41B0-A649-E247470C65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42876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3D17A44-CAE2-458C-9DD9-F47504A60FE4}" type="datetimeFigureOut">
              <a:rPr lang="en-US"/>
              <a:pPr>
                <a:defRPr/>
              </a:pPr>
              <a:t>6/14/2018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94264BA-84CD-48CB-A7AE-8F6A01B685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2701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D6B01DB-CBFA-404E-ABE8-D511DD7BC57C}" type="datetimeFigureOut">
              <a:rPr lang="en-US"/>
              <a:pPr>
                <a:defRPr/>
              </a:pPr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0B4A8D6-BBB0-41A8-A750-AD882F7A2B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96233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9CE4BC4-3E3F-406C-961B-34CB0FA20930}" type="datetimeFigureOut">
              <a:rPr lang="en-US"/>
              <a:pPr>
                <a:defRPr/>
              </a:pPr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C776C08-3630-492E-ADF2-D8B610CA78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0140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79242-DEA0-4BF3-9A99-CEF4FBCD59F3}" type="datetimeFigureOut">
              <a:rPr lang="en-US"/>
              <a:pPr>
                <a:defRPr/>
              </a:pPr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EE773-55C5-439C-8877-C360BD815E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3415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6E09720-6FB5-405E-8550-6E964D43A984}" type="datetimeFigureOut">
              <a:rPr lang="en-US"/>
              <a:pPr>
                <a:defRPr/>
              </a:pPr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797500C-BD6C-40C8-ACBA-54C9709E94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21463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4AC7A4A-4D96-4945-8231-5E57BB077E7F}" type="datetimeFigureOut">
              <a:rPr lang="en-US"/>
              <a:pPr>
                <a:defRPr/>
              </a:pPr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574ECE8-F386-4325-83A8-8D6E776DCE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7338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7A635-812C-4314-88B0-6E36D817CF67}" type="datetimeFigureOut">
              <a:rPr lang="en-US"/>
              <a:pPr>
                <a:defRPr/>
              </a:pPr>
              <a:t>6/14/2018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8A55E-3A08-4850-8ADA-32D122CBF8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3760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6EEBB-48CF-4F7A-ADDD-BDCCDFAC6AC1}" type="datetimeFigureOut">
              <a:rPr lang="en-US"/>
              <a:pPr>
                <a:defRPr/>
              </a:pPr>
              <a:t>6/14/2018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963F1-9449-48A8-9DC1-2CAAF870D8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1678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3B776-7C05-4841-A960-8FDF7629503B}" type="datetimeFigureOut">
              <a:rPr lang="en-US"/>
              <a:pPr>
                <a:defRPr/>
              </a:pPr>
              <a:t>6/14/2018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06AFD-9947-4DD9-B01E-521F168F2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0903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A0C2E-70D6-4841-8E92-64BC96C2292E}" type="datetimeFigureOut">
              <a:rPr lang="en-US"/>
              <a:pPr>
                <a:defRPr/>
              </a:pPr>
              <a:t>6/14/2018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B6DAD-233F-4C36-B4E5-EC5BEEDB8A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2829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0B69E-BDAA-431F-8566-FB27ED57FFA5}" type="datetimeFigureOut">
              <a:rPr lang="en-US"/>
              <a:pPr>
                <a:defRPr/>
              </a:pPr>
              <a:t>6/14/2018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16215-C8DB-41B5-9A1B-A0D82E2588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276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22B8B-AA8E-421D-892D-E80877598242}" type="datetimeFigureOut">
              <a:rPr lang="en-US"/>
              <a:pPr>
                <a:defRPr/>
              </a:pPr>
              <a:t>6/14/2018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77872-5A1B-4EED-B2D8-10606A5469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9057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12A4E3-F04A-4F3F-9DE8-4961D10FCABA}" type="datetimeFigureOut">
              <a:rPr lang="en-US"/>
              <a:pPr>
                <a:defRPr/>
              </a:pPr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44FA422-6A94-406A-AAE8-B505F1F0BF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4" r:id="rId1"/>
    <p:sldLayoutId id="2147484725" r:id="rId2"/>
    <p:sldLayoutId id="2147484726" r:id="rId3"/>
    <p:sldLayoutId id="2147484727" r:id="rId4"/>
    <p:sldLayoutId id="2147484728" r:id="rId5"/>
    <p:sldLayoutId id="2147484729" r:id="rId6"/>
    <p:sldLayoutId id="2147484730" r:id="rId7"/>
    <p:sldLayoutId id="2147484731" r:id="rId8"/>
    <p:sldLayoutId id="2147484732" r:id="rId9"/>
    <p:sldLayoutId id="2147484733" r:id="rId10"/>
    <p:sldLayoutId id="214748473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QuestionShape"/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4400" smtClean="0">
                <a:cs typeface="Arial" charset="0"/>
              </a:rPr>
              <a:t>iRespond Question Master</a:t>
            </a:r>
          </a:p>
        </p:txBody>
      </p:sp>
      <p:sp>
        <p:nvSpPr>
          <p:cNvPr id="2051" name="AShape"/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en-US" altLang="en-US" sz="3200" smtClean="0">
                <a:cs typeface="Arial" charset="0"/>
              </a:rPr>
              <a:t>A.) Response A</a:t>
            </a:r>
          </a:p>
        </p:txBody>
      </p:sp>
      <p:sp>
        <p:nvSpPr>
          <p:cNvPr id="2052" name="BShape"/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en-US" altLang="en-US" sz="3200" smtClean="0">
                <a:cs typeface="Arial" charset="0"/>
              </a:rPr>
              <a:t>B.) Response B</a:t>
            </a:r>
          </a:p>
        </p:txBody>
      </p:sp>
      <p:sp>
        <p:nvSpPr>
          <p:cNvPr id="2053" name="CShape"/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en-US" altLang="en-US" sz="3200" smtClean="0">
                <a:cs typeface="Arial" charset="0"/>
              </a:rPr>
              <a:t>C.) Response C</a:t>
            </a:r>
          </a:p>
        </p:txBody>
      </p:sp>
      <p:sp>
        <p:nvSpPr>
          <p:cNvPr id="2054" name="DShape"/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en-US" altLang="en-US" sz="3200" smtClean="0">
                <a:cs typeface="Arial" charset="0"/>
              </a:rPr>
              <a:t>D.) Response D</a:t>
            </a:r>
          </a:p>
        </p:txBody>
      </p:sp>
      <p:sp>
        <p:nvSpPr>
          <p:cNvPr id="2055" name="EShape"/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en-US" altLang="en-US" sz="3200" smtClean="0">
                <a:cs typeface="Arial" charset="0"/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35" r:id="rId1"/>
    <p:sldLayoutId id="2147484736" r:id="rId2"/>
    <p:sldLayoutId id="2147484737" r:id="rId3"/>
    <p:sldLayoutId id="2147484738" r:id="rId4"/>
    <p:sldLayoutId id="2147484739" r:id="rId5"/>
    <p:sldLayoutId id="2147484740" r:id="rId6"/>
    <p:sldLayoutId id="2147484741" r:id="rId7"/>
    <p:sldLayoutId id="2147484742" r:id="rId8"/>
    <p:sldLayoutId id="2147484743" r:id="rId9"/>
    <p:sldLayoutId id="2147484744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iRespond Graph</a:t>
            </a:r>
          </a:p>
        </p:txBody>
      </p:sp>
      <p:grpSp>
        <p:nvGrpSpPr>
          <p:cNvPr id="3075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076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77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078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79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0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5" r:id="rId1"/>
    <p:sldLayoutId id="2147484746" r:id="rId2"/>
    <p:sldLayoutId id="2147484747" r:id="rId3"/>
    <p:sldLayoutId id="2147484748" r:id="rId4"/>
    <p:sldLayoutId id="2147484749" r:id="rId5"/>
    <p:sldLayoutId id="2147484750" r:id="rId6"/>
    <p:sldLayoutId id="2147484751" r:id="rId7"/>
    <p:sldLayoutId id="2147484752" r:id="rId8"/>
    <p:sldLayoutId id="2147484753" r:id="rId9"/>
    <p:sldLayoutId id="2147484754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2.jpeg"/><Relationship Id="rId7" Type="http://schemas.openxmlformats.org/officeDocument/2006/relationships/hyperlink" Target="//upload.wikimedia.org/wikipedia/commons/5/5d/%22WIN%22_earrings.JPG" TargetMode="External"/><Relationship Id="rId2" Type="http://schemas.openxmlformats.org/officeDocument/2006/relationships/hyperlink" Target="http://en.wikipedia.org/wiki/File:Plastic_%22WIN%22_sign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hyperlink" Target="//upload.wikimedia.org/wikipedia/commons/b/b8/%22WIN%22_patterned_sweater.JPG" TargetMode="External"/><Relationship Id="rId10" Type="http://schemas.openxmlformats.org/officeDocument/2006/relationships/image" Target="../media/image16.jpeg"/><Relationship Id="rId4" Type="http://schemas.openxmlformats.org/officeDocument/2006/relationships/image" Target="../media/image13.jpeg"/><Relationship Id="rId9" Type="http://schemas.openxmlformats.org/officeDocument/2006/relationships/hyperlink" Target="//upload.wikimedia.org/wikipedia/commons/3/36/%22Plant_a_WIN_garden%22_button.JP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Financial System and the Federal Reserve Bank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Chapters 12, 13, and 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Future VS Present Value of Money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Time value of money</a:t>
            </a:r>
          </a:p>
          <a:p>
            <a:pPr lvl="1" eaLnBrk="1" hangingPunct="1"/>
            <a:r>
              <a:rPr lang="en-US" altLang="en-US" dirty="0" smtClean="0"/>
              <a:t>Money loses value over time due to inflation</a:t>
            </a:r>
          </a:p>
          <a:p>
            <a:pPr lvl="2" eaLnBrk="1" hangingPunct="1"/>
            <a:r>
              <a:rPr lang="en-US" altLang="en-US" dirty="0" smtClean="0"/>
              <a:t>This means that when you loan out money, you want to get paid back a real value, at minimum, equal to the real value of the loan</a:t>
            </a:r>
          </a:p>
          <a:p>
            <a:pPr lvl="1" eaLnBrk="1" hangingPunct="1"/>
            <a:r>
              <a:rPr lang="en-US" altLang="en-US" i="1" dirty="0" smtClean="0">
                <a:solidFill>
                  <a:srgbClr val="25A9A6"/>
                </a:solidFill>
              </a:rPr>
              <a:t>Present value </a:t>
            </a:r>
            <a:r>
              <a:rPr lang="en-US" altLang="en-US" dirty="0" smtClean="0"/>
              <a:t>refers to the amount of money </a:t>
            </a:r>
            <a:r>
              <a:rPr lang="en-US" altLang="en-US" i="1" dirty="0" smtClean="0"/>
              <a:t>today</a:t>
            </a:r>
            <a:r>
              <a:rPr lang="en-US" altLang="en-US" dirty="0" smtClean="0"/>
              <a:t> that you would need to save, given current interest rates, to get a given future amount of money.</a:t>
            </a:r>
          </a:p>
          <a:p>
            <a:pPr lvl="1"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PRESENT VALUE: MEASURING THE TIME VALUE OF MONEY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The concept of </a:t>
            </a:r>
            <a:r>
              <a:rPr lang="en-US" i="1" dirty="0"/>
              <a:t>present value</a:t>
            </a:r>
            <a:r>
              <a:rPr lang="en-US" dirty="0"/>
              <a:t> demonstrates the following: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Receiving a given sum of money in the present is preferred to receiving the same </a:t>
            </a:r>
            <a:r>
              <a:rPr lang="en-US" dirty="0" smtClean="0"/>
              <a:t>sum </a:t>
            </a:r>
            <a:r>
              <a:rPr lang="en-US" dirty="0"/>
              <a:t>in the future</a:t>
            </a:r>
            <a:r>
              <a:rPr lang="en-US" dirty="0" smtClean="0"/>
              <a:t>.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Why? Would you rather have $100 today or $100 in ten years?</a:t>
            </a:r>
            <a:endParaRPr lang="en-US" dirty="0"/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/>
              <a:t>In order to compare values at different points in time, compare their present values.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Firms undertake investment projects if the present </a:t>
            </a:r>
            <a:r>
              <a:rPr lang="en-US" dirty="0" smtClean="0"/>
              <a:t>value of some future benefit of a </a:t>
            </a:r>
            <a:r>
              <a:rPr lang="en-US" dirty="0"/>
              <a:t>project exceeds the </a:t>
            </a:r>
            <a:r>
              <a:rPr lang="en-US" dirty="0" smtClean="0"/>
              <a:t>present cost</a:t>
            </a:r>
            <a:r>
              <a:rPr lang="en-US" dirty="0"/>
              <a:t>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Future VS Present Value of Money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Interest paid on savings and interest charged on borrowing is designed to equate the value of dollars today with the value of future dollars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FV = PV x (1 + r)</a:t>
            </a:r>
            <a:r>
              <a:rPr lang="en-US" baseline="30000" dirty="0" smtClean="0"/>
              <a:t>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future value one year from now of $1 saved today is $1 x (1 + r)</a:t>
            </a:r>
            <a:r>
              <a:rPr lang="en-US" baseline="30000" dirty="0" smtClean="0"/>
              <a:t>1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PV = FV / (1 + r)</a:t>
            </a:r>
            <a:r>
              <a:rPr lang="en-US" baseline="30000" dirty="0" smtClean="0"/>
              <a:t>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present value of $1 you will receive one year from now is $1 / (1 + r)</a:t>
            </a:r>
            <a:r>
              <a:rPr lang="en-US" baseline="30000" dirty="0" smtClean="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MEANING OF MONEY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000000"/>
              </a:buClr>
            </a:pPr>
            <a:r>
              <a:rPr lang="en-US" altLang="en-US" i="1" smtClean="0">
                <a:solidFill>
                  <a:srgbClr val="25A9A6"/>
                </a:solidFill>
              </a:rPr>
              <a:t>Money </a:t>
            </a:r>
            <a:r>
              <a:rPr lang="en-US" altLang="en-US" smtClean="0"/>
              <a:t>is the set of assets in an economy that people regularly use to buy goods and services from other people.</a:t>
            </a:r>
          </a:p>
          <a:p>
            <a:pPr eaLnBrk="1" hangingPunct="1">
              <a:buClr>
                <a:srgbClr val="000000"/>
              </a:buClr>
            </a:pPr>
            <a:r>
              <a:rPr lang="en-US" altLang="en-US" smtClean="0"/>
              <a:t>Barter Economy</a:t>
            </a:r>
          </a:p>
          <a:p>
            <a:pPr lvl="1" eaLnBrk="1" hangingPunct="1">
              <a:buClr>
                <a:srgbClr val="000000"/>
              </a:buClr>
            </a:pPr>
            <a:r>
              <a:rPr lang="en-US" altLang="en-US" smtClean="0"/>
              <a:t>Moneyless economy</a:t>
            </a:r>
          </a:p>
          <a:p>
            <a:pPr lvl="2" eaLnBrk="1" hangingPunct="1">
              <a:buClr>
                <a:srgbClr val="000000"/>
              </a:buClr>
            </a:pPr>
            <a:r>
              <a:rPr lang="en-US" altLang="en-US" smtClean="0"/>
              <a:t>Higher transaction costs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The Functions of Money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3 Functions of Money</a:t>
            </a:r>
            <a:endParaRPr lang="en-US" dirty="0"/>
          </a:p>
          <a:p>
            <a:pPr lvl="1" eaLnBrk="1" fontAlgn="auto" hangingPunct="1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dirty="0"/>
              <a:t>A </a:t>
            </a:r>
            <a:r>
              <a:rPr lang="en-US" i="1" dirty="0">
                <a:solidFill>
                  <a:srgbClr val="25A9A6"/>
                </a:solidFill>
              </a:rPr>
              <a:t>medium of exchange </a:t>
            </a:r>
            <a:r>
              <a:rPr lang="en-US" dirty="0"/>
              <a:t>is an item that buyers give to sellers when they want to purchase goods and services.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/>
              <a:t>A medium of exchange is anything that is readily acceptable as payment</a:t>
            </a:r>
            <a:r>
              <a:rPr lang="en-US" dirty="0" smtClean="0"/>
              <a:t>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A </a:t>
            </a:r>
            <a:r>
              <a:rPr lang="en-US" i="1" dirty="0">
                <a:solidFill>
                  <a:srgbClr val="25A9A6"/>
                </a:solidFill>
              </a:rPr>
              <a:t>store of value </a:t>
            </a:r>
            <a:r>
              <a:rPr lang="en-US" dirty="0"/>
              <a:t>is an item that people can use to transfer purchasing power from the present to the future</a:t>
            </a:r>
            <a:r>
              <a:rPr lang="en-US" dirty="0" smtClean="0"/>
              <a:t>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A </a:t>
            </a:r>
            <a:r>
              <a:rPr lang="en-US" i="1" dirty="0">
                <a:solidFill>
                  <a:srgbClr val="25A9A6"/>
                </a:solidFill>
              </a:rPr>
              <a:t>unit of account </a:t>
            </a:r>
            <a:r>
              <a:rPr lang="en-US" dirty="0"/>
              <a:t>is the yardstick people use to post prices and record debts</a:t>
            </a:r>
            <a:r>
              <a:rPr lang="en-US" dirty="0" smtClean="0"/>
              <a:t>.</a:t>
            </a:r>
            <a:endParaRPr lang="en-US" dirty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The Kinds of Money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000000"/>
              </a:buClr>
            </a:pPr>
            <a:r>
              <a:rPr lang="en-US" altLang="en-US" i="1" smtClean="0">
                <a:solidFill>
                  <a:srgbClr val="25A9A6"/>
                </a:solidFill>
              </a:rPr>
              <a:t>Commodity money </a:t>
            </a:r>
            <a:r>
              <a:rPr lang="en-US" altLang="en-US" smtClean="0"/>
              <a:t>takes the form of a commodity with intrinsic value.</a:t>
            </a:r>
          </a:p>
          <a:p>
            <a:pPr lvl="1" eaLnBrk="1" hangingPunct="1"/>
            <a:r>
              <a:rPr lang="en-US" altLang="en-US" smtClean="0"/>
              <a:t>Examples: Gold, silver, cigarettes.</a:t>
            </a:r>
          </a:p>
          <a:p>
            <a:pPr eaLnBrk="1" hangingPunct="1">
              <a:buClr>
                <a:srgbClr val="000000"/>
              </a:buClr>
            </a:pPr>
            <a:r>
              <a:rPr lang="en-US" altLang="en-US" i="1" smtClean="0">
                <a:solidFill>
                  <a:srgbClr val="25A9A6"/>
                </a:solidFill>
              </a:rPr>
              <a:t>Fiat money </a:t>
            </a:r>
            <a:r>
              <a:rPr lang="en-US" altLang="en-US" smtClean="0"/>
              <a:t>is used as money because of government decree.</a:t>
            </a:r>
          </a:p>
          <a:p>
            <a:pPr lvl="1" eaLnBrk="1" hangingPunct="1"/>
            <a:r>
              <a:rPr lang="en-US" altLang="en-US" smtClean="0"/>
              <a:t>It does not have intrinsic value.</a:t>
            </a:r>
          </a:p>
          <a:p>
            <a:pPr lvl="1" eaLnBrk="1" hangingPunct="1"/>
            <a:r>
              <a:rPr lang="en-US" altLang="en-US" smtClean="0"/>
              <a:t>Examples: Coins, currency, check deposits.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Liquidity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Liquidity</a:t>
            </a:r>
          </a:p>
          <a:p>
            <a:pPr lvl="1" eaLnBrk="1" hangingPunct="1">
              <a:buClr>
                <a:srgbClr val="000000"/>
              </a:buClr>
            </a:pPr>
            <a:r>
              <a:rPr lang="en-US" altLang="en-US" i="1" smtClean="0">
                <a:solidFill>
                  <a:srgbClr val="25A9A6"/>
                </a:solidFill>
              </a:rPr>
              <a:t>Liquidity </a:t>
            </a:r>
            <a:r>
              <a:rPr lang="en-US" altLang="en-US" smtClean="0"/>
              <a:t>is the ease with which an asset can be converted into the economy’s medium of exchange.</a:t>
            </a:r>
          </a:p>
          <a:p>
            <a:pPr lvl="2" eaLnBrk="1" hangingPunct="1">
              <a:buClr>
                <a:srgbClr val="000000"/>
              </a:buClr>
            </a:pPr>
            <a:r>
              <a:rPr lang="en-US" altLang="en-US" smtClean="0"/>
              <a:t>In others words, how likely is it that something will be accepted as payment?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Money in the U.S. Economy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dirty="0" smtClean="0"/>
              <a:t>M0</a:t>
            </a:r>
            <a:endParaRPr lang="en-US" dirty="0"/>
          </a:p>
          <a:p>
            <a:pPr lvl="1" eaLnBrk="1" fontAlgn="auto" hangingPunct="1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i="1" dirty="0" smtClean="0">
                <a:solidFill>
                  <a:srgbClr val="25A9A6"/>
                </a:solidFill>
              </a:rPr>
              <a:t>Currency </a:t>
            </a:r>
            <a:r>
              <a:rPr lang="en-US" dirty="0"/>
              <a:t>is the paper bills and coins in the hands of the public.</a:t>
            </a:r>
          </a:p>
          <a:p>
            <a:pPr eaLnBrk="1" fontAlgn="auto" hangingPunct="1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dirty="0" smtClean="0"/>
              <a:t>M1</a:t>
            </a:r>
          </a:p>
          <a:p>
            <a:pPr lvl="1" eaLnBrk="1" fontAlgn="auto" hangingPunct="1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dirty="0" smtClean="0"/>
              <a:t>M0 + Demand Deposits, and traveler’s checks</a:t>
            </a:r>
          </a:p>
          <a:p>
            <a:pPr lvl="1" eaLnBrk="1" fontAlgn="auto" hangingPunct="1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i="1" dirty="0" smtClean="0">
                <a:solidFill>
                  <a:srgbClr val="25A9A6"/>
                </a:solidFill>
              </a:rPr>
              <a:t>Demand </a:t>
            </a:r>
            <a:r>
              <a:rPr lang="en-US" i="1" dirty="0">
                <a:solidFill>
                  <a:srgbClr val="25A9A6"/>
                </a:solidFill>
              </a:rPr>
              <a:t>deposits </a:t>
            </a:r>
            <a:r>
              <a:rPr lang="en-US" dirty="0"/>
              <a:t>are balances in bank accounts that depositors can access on demand by writing a check</a:t>
            </a:r>
            <a:r>
              <a:rPr lang="en-US" dirty="0" smtClean="0"/>
              <a:t>.</a:t>
            </a:r>
          </a:p>
          <a:p>
            <a:pPr lvl="1" eaLnBrk="1" fontAlgn="auto" hangingPunct="1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dirty="0" smtClean="0"/>
              <a:t>Everything in this category is considered a medium of exchange (checks, debit cards linked to your checking account, cash, </a:t>
            </a:r>
            <a:r>
              <a:rPr lang="en-US" smtClean="0"/>
              <a:t>traveler’s checks)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dirty="0" smtClean="0"/>
              <a:t>M2</a:t>
            </a:r>
          </a:p>
          <a:p>
            <a:pPr lvl="1" eaLnBrk="1" fontAlgn="auto" hangingPunct="1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dirty="0" smtClean="0"/>
              <a:t>M1 + Small time savings deposits and money market shares</a:t>
            </a:r>
          </a:p>
          <a:p>
            <a:pPr eaLnBrk="1" fontAlgn="auto" hangingPunct="1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dirty="0" smtClean="0"/>
              <a:t>M3</a:t>
            </a:r>
          </a:p>
          <a:p>
            <a:pPr lvl="1" eaLnBrk="1" fontAlgn="auto" hangingPunct="1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dirty="0" smtClean="0"/>
              <a:t>M2 + Large time deposits (over $100,000)</a:t>
            </a:r>
          </a:p>
          <a:p>
            <a:pPr eaLnBrk="1" fontAlgn="auto" hangingPunct="1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dirty="0" smtClean="0"/>
              <a:t>As you go down the list, the money becomes less liquid, so it is harder to convert to access/spend/be accepted as payment.</a:t>
            </a:r>
          </a:p>
          <a:p>
            <a:pPr eaLnBrk="1" fontAlgn="auto" hangingPunct="1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dirty="0" smtClean="0"/>
              <a:t>We cannot account for all the money in the economy</a:t>
            </a:r>
          </a:p>
          <a:p>
            <a:pPr lvl="1" eaLnBrk="1" fontAlgn="auto" hangingPunct="1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dirty="0" smtClean="0"/>
              <a:t>Illegal activities, foreign markets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Money in the U.S. Economy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6564313" y="6680200"/>
            <a:ext cx="26416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b="1">
                <a:solidFill>
                  <a:schemeClr val="bg1"/>
                </a:solidFill>
                <a:latin typeface="Arial" panose="020B0604020202020204" pitchFamily="34" charset="0"/>
              </a:rPr>
              <a:t>Copyright©2003  Southwestern/Thomson Learning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1436688" y="1452563"/>
            <a:ext cx="6978650" cy="4737100"/>
          </a:xfrm>
          <a:prstGeom prst="rect">
            <a:avLst/>
          </a:prstGeom>
          <a:solidFill>
            <a:srgbClr val="F3F6F9"/>
          </a:solidFill>
          <a:ln w="217488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1436688" y="1452563"/>
            <a:ext cx="6978650" cy="4737100"/>
          </a:xfrm>
          <a:prstGeom prst="rect">
            <a:avLst/>
          </a:prstGeom>
          <a:solidFill>
            <a:srgbClr val="F2F4F8"/>
          </a:solidFill>
          <a:ln w="196850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1436688" y="1452563"/>
            <a:ext cx="6978650" cy="4737100"/>
          </a:xfrm>
          <a:prstGeom prst="rect">
            <a:avLst/>
          </a:prstGeom>
          <a:solidFill>
            <a:srgbClr val="F1F4F7"/>
          </a:solidFill>
          <a:ln w="177800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1436688" y="1452563"/>
            <a:ext cx="6978650" cy="4737100"/>
          </a:xfrm>
          <a:prstGeom prst="rect">
            <a:avLst/>
          </a:prstGeom>
          <a:solidFill>
            <a:srgbClr val="F0F2F5"/>
          </a:solidFill>
          <a:ln w="157163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1436688" y="1452563"/>
            <a:ext cx="6978650" cy="4737100"/>
          </a:xfrm>
          <a:prstGeom prst="rect">
            <a:avLst/>
          </a:prstGeom>
          <a:solidFill>
            <a:srgbClr val="EEF1F4"/>
          </a:solidFill>
          <a:ln w="138113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1436688" y="1452563"/>
            <a:ext cx="6978650" cy="4737100"/>
          </a:xfrm>
          <a:prstGeom prst="rect">
            <a:avLst/>
          </a:prstGeom>
          <a:solidFill>
            <a:srgbClr val="EDEFF3"/>
          </a:solidFill>
          <a:ln w="11906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1436688" y="1452563"/>
            <a:ext cx="6978650" cy="4737100"/>
          </a:xfrm>
          <a:prstGeom prst="rect">
            <a:avLst/>
          </a:prstGeom>
          <a:solidFill>
            <a:srgbClr val="EBEEF2"/>
          </a:solidFill>
          <a:ln w="98425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1436688" y="1452563"/>
            <a:ext cx="6978650" cy="4737100"/>
          </a:xfrm>
          <a:prstGeom prst="rect">
            <a:avLst/>
          </a:prstGeom>
          <a:solidFill>
            <a:srgbClr val="EAECF1"/>
          </a:solidFill>
          <a:ln w="79375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3021" name="Rectangle 13"/>
          <p:cNvSpPr>
            <a:spLocks noChangeArrowheads="1"/>
          </p:cNvSpPr>
          <p:nvPr/>
        </p:nvSpPr>
        <p:spPr bwMode="auto">
          <a:xfrm>
            <a:off x="1436688" y="1452563"/>
            <a:ext cx="6978650" cy="4737100"/>
          </a:xfrm>
          <a:prstGeom prst="rect">
            <a:avLst/>
          </a:prstGeom>
          <a:solidFill>
            <a:srgbClr val="E9EBF0"/>
          </a:solidFill>
          <a:ln w="58738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1436688" y="1452563"/>
            <a:ext cx="6978650" cy="4737100"/>
          </a:xfrm>
          <a:prstGeom prst="rect">
            <a:avLst/>
          </a:prstGeom>
          <a:solidFill>
            <a:srgbClr val="E7EAEF"/>
          </a:solidFill>
          <a:ln w="39688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3023" name="Rectangle 15"/>
          <p:cNvSpPr>
            <a:spLocks noChangeArrowheads="1"/>
          </p:cNvSpPr>
          <p:nvPr/>
        </p:nvSpPr>
        <p:spPr bwMode="auto">
          <a:xfrm>
            <a:off x="1436688" y="1452563"/>
            <a:ext cx="6978650" cy="4737100"/>
          </a:xfrm>
          <a:prstGeom prst="rect">
            <a:avLst/>
          </a:prstGeom>
          <a:solidFill>
            <a:srgbClr val="E6E9EF"/>
          </a:solidFill>
          <a:ln w="19050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3024" name="Rectangle 16"/>
          <p:cNvSpPr>
            <a:spLocks noChangeArrowheads="1"/>
          </p:cNvSpPr>
          <p:nvPr/>
        </p:nvSpPr>
        <p:spPr bwMode="auto">
          <a:xfrm>
            <a:off x="1277938" y="1335088"/>
            <a:ext cx="7099300" cy="47958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3025" name="Freeform 17"/>
          <p:cNvSpPr>
            <a:spLocks/>
          </p:cNvSpPr>
          <p:nvPr/>
        </p:nvSpPr>
        <p:spPr bwMode="auto">
          <a:xfrm>
            <a:off x="1277938" y="1335088"/>
            <a:ext cx="7099300" cy="4795837"/>
          </a:xfrm>
          <a:custGeom>
            <a:avLst/>
            <a:gdLst>
              <a:gd name="T0" fmla="*/ 0 w 4472"/>
              <a:gd name="T1" fmla="*/ 0 h 3021"/>
              <a:gd name="T2" fmla="*/ 0 w 4472"/>
              <a:gd name="T3" fmla="*/ 2147483646 h 3021"/>
              <a:gd name="T4" fmla="*/ 2147483646 w 4472"/>
              <a:gd name="T5" fmla="*/ 2147483646 h 302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472" h="3021">
                <a:moveTo>
                  <a:pt x="0" y="0"/>
                </a:moveTo>
                <a:lnTo>
                  <a:pt x="0" y="3021"/>
                </a:lnTo>
                <a:lnTo>
                  <a:pt x="4472" y="3021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>
            <a:off x="1277938" y="4492625"/>
            <a:ext cx="15875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7" name="Line 19"/>
          <p:cNvSpPr>
            <a:spLocks noChangeShapeType="1"/>
          </p:cNvSpPr>
          <p:nvPr/>
        </p:nvSpPr>
        <p:spPr bwMode="auto">
          <a:xfrm>
            <a:off x="1277938" y="2084388"/>
            <a:ext cx="15875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8" name="Rectangle 20"/>
          <p:cNvSpPr>
            <a:spLocks noChangeArrowheads="1"/>
          </p:cNvSpPr>
          <p:nvPr/>
        </p:nvSpPr>
        <p:spPr bwMode="auto">
          <a:xfrm>
            <a:off x="368300" y="1212850"/>
            <a:ext cx="893763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700" b="1">
                <a:solidFill>
                  <a:srgbClr val="000000"/>
                </a:solidFill>
                <a:latin typeface="Arial" panose="020B0604020202020204" pitchFamily="34" charset="0"/>
              </a:rPr>
              <a:t>Billions</a:t>
            </a:r>
            <a:endParaRPr lang="en-US" altLang="en-US" sz="1800"/>
          </a:p>
        </p:txBody>
      </p:sp>
      <p:sp>
        <p:nvSpPr>
          <p:cNvPr id="43029" name="Rectangle 21"/>
          <p:cNvSpPr>
            <a:spLocks noChangeArrowheads="1"/>
          </p:cNvSpPr>
          <p:nvPr/>
        </p:nvSpPr>
        <p:spPr bwMode="auto">
          <a:xfrm>
            <a:off x="152400" y="1481138"/>
            <a:ext cx="1109663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700" b="1">
                <a:solidFill>
                  <a:srgbClr val="000000"/>
                </a:solidFill>
                <a:latin typeface="Arial" panose="020B0604020202020204" pitchFamily="34" charset="0"/>
              </a:rPr>
              <a:t>of Dollars</a:t>
            </a:r>
            <a:endParaRPr lang="en-US" altLang="en-US" sz="1800"/>
          </a:p>
        </p:txBody>
      </p:sp>
      <p:grpSp>
        <p:nvGrpSpPr>
          <p:cNvPr id="97302" name="Group 22"/>
          <p:cNvGrpSpPr>
            <a:grpSpLocks/>
          </p:cNvGrpSpPr>
          <p:nvPr/>
        </p:nvGrpSpPr>
        <p:grpSpPr bwMode="auto">
          <a:xfrm>
            <a:off x="1652588" y="4471988"/>
            <a:ext cx="2781300" cy="1684337"/>
            <a:chOff x="1041" y="2817"/>
            <a:chExt cx="1752" cy="1061"/>
          </a:xfrm>
        </p:grpSpPr>
        <p:sp>
          <p:nvSpPr>
            <p:cNvPr id="43055" name="Rectangle 23"/>
            <p:cNvSpPr>
              <a:spLocks noChangeArrowheads="1"/>
            </p:cNvSpPr>
            <p:nvPr/>
          </p:nvSpPr>
          <p:spPr bwMode="auto">
            <a:xfrm>
              <a:off x="1041" y="2817"/>
              <a:ext cx="1752" cy="1045"/>
            </a:xfrm>
            <a:prstGeom prst="rect">
              <a:avLst/>
            </a:prstGeom>
            <a:solidFill>
              <a:srgbClr val="C7EDF7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3056" name="Freeform 24"/>
            <p:cNvSpPr>
              <a:spLocks/>
            </p:cNvSpPr>
            <p:nvPr/>
          </p:nvSpPr>
          <p:spPr bwMode="auto">
            <a:xfrm>
              <a:off x="1041" y="3514"/>
              <a:ext cx="1752" cy="1"/>
            </a:xfrm>
            <a:custGeom>
              <a:avLst/>
              <a:gdLst>
                <a:gd name="T0" fmla="*/ 0 w 1752"/>
                <a:gd name="T1" fmla="*/ 0 h 1"/>
                <a:gd name="T2" fmla="*/ 1752 w 1752"/>
                <a:gd name="T3" fmla="*/ 0 h 1"/>
                <a:gd name="T4" fmla="*/ 0 w 1752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52" h="1">
                  <a:moveTo>
                    <a:pt x="0" y="0"/>
                  </a:moveTo>
                  <a:lnTo>
                    <a:pt x="175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7ED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7" name="Rectangle 25"/>
            <p:cNvSpPr>
              <a:spLocks noChangeArrowheads="1"/>
            </p:cNvSpPr>
            <p:nvPr/>
          </p:nvSpPr>
          <p:spPr bwMode="auto">
            <a:xfrm>
              <a:off x="1096" y="3704"/>
              <a:ext cx="3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en-US" altLang="en-US" sz="1800"/>
            </a:p>
          </p:txBody>
        </p:sp>
        <p:grpSp>
          <p:nvGrpSpPr>
            <p:cNvPr id="43058" name="Group 26"/>
            <p:cNvGrpSpPr>
              <a:grpSpLocks/>
            </p:cNvGrpSpPr>
            <p:nvPr/>
          </p:nvGrpSpPr>
          <p:grpSpPr bwMode="auto">
            <a:xfrm>
              <a:off x="1041" y="2839"/>
              <a:ext cx="1752" cy="1039"/>
              <a:chOff x="1041" y="2839"/>
              <a:chExt cx="1752" cy="1039"/>
            </a:xfrm>
          </p:grpSpPr>
          <p:sp>
            <p:nvSpPr>
              <p:cNvPr id="43059" name="Line 27"/>
              <p:cNvSpPr>
                <a:spLocks noChangeShapeType="1"/>
              </p:cNvSpPr>
              <p:nvPr/>
            </p:nvSpPr>
            <p:spPr bwMode="auto">
              <a:xfrm>
                <a:off x="1041" y="3514"/>
                <a:ext cx="1752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60" name="Rectangle 28"/>
              <p:cNvSpPr>
                <a:spLocks noChangeArrowheads="1"/>
              </p:cNvSpPr>
              <p:nvPr/>
            </p:nvSpPr>
            <p:spPr bwMode="auto">
              <a:xfrm>
                <a:off x="1096" y="3534"/>
                <a:ext cx="48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700">
                    <a:solidFill>
                      <a:srgbClr val="000000"/>
                    </a:solidFill>
                    <a:latin typeface="Arial" panose="020B0604020202020204" pitchFamily="34" charset="0"/>
                  </a:rPr>
                  <a:t>•</a:t>
                </a:r>
                <a:endParaRPr lang="en-US" altLang="en-US" sz="1800"/>
              </a:p>
            </p:txBody>
          </p:sp>
          <p:sp>
            <p:nvSpPr>
              <p:cNvPr id="43061" name="Rectangle 29"/>
              <p:cNvSpPr>
                <a:spLocks noChangeArrowheads="1"/>
              </p:cNvSpPr>
              <p:nvPr/>
            </p:nvSpPr>
            <p:spPr bwMode="auto">
              <a:xfrm>
                <a:off x="1142" y="3534"/>
                <a:ext cx="916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700">
                    <a:solidFill>
                      <a:srgbClr val="000000"/>
                    </a:solidFill>
                    <a:latin typeface="Arial" panose="020B0604020202020204" pitchFamily="34" charset="0"/>
                  </a:rPr>
                  <a:t> Currency (M0)</a:t>
                </a:r>
                <a:endParaRPr lang="en-US" altLang="en-US" sz="1800"/>
              </a:p>
            </p:txBody>
          </p:sp>
          <p:sp>
            <p:nvSpPr>
              <p:cNvPr id="43062" name="Rectangle 30"/>
              <p:cNvSpPr>
                <a:spLocks noChangeArrowheads="1"/>
              </p:cNvSpPr>
              <p:nvPr/>
            </p:nvSpPr>
            <p:spPr bwMode="auto">
              <a:xfrm>
                <a:off x="1168" y="3704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43063" name="Group 31"/>
              <p:cNvGrpSpPr>
                <a:grpSpLocks/>
              </p:cNvGrpSpPr>
              <p:nvPr/>
            </p:nvGrpSpPr>
            <p:grpSpPr bwMode="auto">
              <a:xfrm>
                <a:off x="1096" y="2839"/>
                <a:ext cx="1647" cy="691"/>
                <a:chOff x="1096" y="2839"/>
                <a:chExt cx="1647" cy="691"/>
              </a:xfrm>
            </p:grpSpPr>
            <p:sp>
              <p:nvSpPr>
                <p:cNvPr id="43064" name="Rectangle 32"/>
                <p:cNvSpPr>
                  <a:spLocks noChangeArrowheads="1"/>
                </p:cNvSpPr>
                <p:nvPr/>
              </p:nvSpPr>
              <p:spPr bwMode="auto">
                <a:xfrm>
                  <a:off x="1096" y="2839"/>
                  <a:ext cx="106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70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•</a:t>
                  </a:r>
                  <a:endParaRPr lang="en-US" altLang="en-US" sz="1800"/>
                </a:p>
              </p:txBody>
            </p:sp>
            <p:sp>
              <p:nvSpPr>
                <p:cNvPr id="43065" name="Rectangle 33"/>
                <p:cNvSpPr>
                  <a:spLocks noChangeArrowheads="1"/>
                </p:cNvSpPr>
                <p:nvPr/>
              </p:nvSpPr>
              <p:spPr bwMode="auto">
                <a:xfrm>
                  <a:off x="1142" y="2839"/>
                  <a:ext cx="1131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70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 Demand deposits</a:t>
                  </a:r>
                  <a:endParaRPr lang="en-US" altLang="en-US" sz="1800"/>
                </a:p>
              </p:txBody>
            </p:sp>
            <p:sp>
              <p:nvSpPr>
                <p:cNvPr id="43066" name="Rectangle 34"/>
                <p:cNvSpPr>
                  <a:spLocks noChangeArrowheads="1"/>
                </p:cNvSpPr>
                <p:nvPr/>
              </p:nvSpPr>
              <p:spPr bwMode="auto">
                <a:xfrm>
                  <a:off x="1096" y="3009"/>
                  <a:ext cx="106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70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•</a:t>
                  </a:r>
                  <a:endParaRPr lang="en-US" altLang="en-US" sz="1800"/>
                </a:p>
              </p:txBody>
            </p:sp>
            <p:sp>
              <p:nvSpPr>
                <p:cNvPr id="43067" name="Rectangle 35"/>
                <p:cNvSpPr>
                  <a:spLocks noChangeArrowheads="1"/>
                </p:cNvSpPr>
                <p:nvPr/>
              </p:nvSpPr>
              <p:spPr bwMode="auto">
                <a:xfrm>
                  <a:off x="1142" y="3009"/>
                  <a:ext cx="580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70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 Traveler</a:t>
                  </a:r>
                  <a:endParaRPr lang="en-US" altLang="en-US" sz="1800"/>
                </a:p>
              </p:txBody>
            </p:sp>
            <p:sp>
              <p:nvSpPr>
                <p:cNvPr id="43068" name="Rectangle 36"/>
                <p:cNvSpPr>
                  <a:spLocks noChangeArrowheads="1"/>
                </p:cNvSpPr>
                <p:nvPr/>
              </p:nvSpPr>
              <p:spPr bwMode="auto">
                <a:xfrm>
                  <a:off x="1676" y="3009"/>
                  <a:ext cx="89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70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’</a:t>
                  </a:r>
                  <a:endParaRPr lang="en-US" altLang="en-US" sz="1800"/>
                </a:p>
              </p:txBody>
            </p:sp>
            <p:sp>
              <p:nvSpPr>
                <p:cNvPr id="43069" name="Rectangle 37"/>
                <p:cNvSpPr>
                  <a:spLocks noChangeArrowheads="1"/>
                </p:cNvSpPr>
                <p:nvPr/>
              </p:nvSpPr>
              <p:spPr bwMode="auto">
                <a:xfrm>
                  <a:off x="1705" y="3009"/>
                  <a:ext cx="584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70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s checks</a:t>
                  </a:r>
                  <a:endParaRPr lang="en-US" altLang="en-US" sz="1800"/>
                </a:p>
              </p:txBody>
            </p:sp>
            <p:sp>
              <p:nvSpPr>
                <p:cNvPr id="43070" name="Rectangle 38"/>
                <p:cNvSpPr>
                  <a:spLocks noChangeArrowheads="1"/>
                </p:cNvSpPr>
                <p:nvPr/>
              </p:nvSpPr>
              <p:spPr bwMode="auto">
                <a:xfrm>
                  <a:off x="1096" y="3178"/>
                  <a:ext cx="106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70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•</a:t>
                  </a:r>
                  <a:endParaRPr lang="en-US" altLang="en-US" sz="1800"/>
                </a:p>
              </p:txBody>
            </p:sp>
            <p:sp>
              <p:nvSpPr>
                <p:cNvPr id="43071" name="Rectangle 39"/>
                <p:cNvSpPr>
                  <a:spLocks noChangeArrowheads="1"/>
                </p:cNvSpPr>
                <p:nvPr/>
              </p:nvSpPr>
              <p:spPr bwMode="auto">
                <a:xfrm>
                  <a:off x="1142" y="3178"/>
                  <a:ext cx="1601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70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 Other checkable deposits</a:t>
                  </a:r>
                  <a:endParaRPr lang="en-US" altLang="en-US" sz="1800"/>
                </a:p>
              </p:txBody>
            </p:sp>
            <p:sp>
              <p:nvSpPr>
                <p:cNvPr id="43072" name="Rectangle 40"/>
                <p:cNvSpPr>
                  <a:spLocks noChangeArrowheads="1"/>
                </p:cNvSpPr>
                <p:nvPr/>
              </p:nvSpPr>
              <p:spPr bwMode="auto">
                <a:xfrm>
                  <a:off x="1096" y="3348"/>
                  <a:ext cx="97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70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 </a:t>
                  </a:r>
                  <a:endParaRPr lang="en-US" altLang="en-US" sz="1800"/>
                </a:p>
              </p:txBody>
            </p:sp>
            <p:sp>
              <p:nvSpPr>
                <p:cNvPr id="43073" name="Rectangle 41"/>
                <p:cNvSpPr>
                  <a:spLocks noChangeArrowheads="1"/>
                </p:cNvSpPr>
                <p:nvPr/>
              </p:nvSpPr>
              <p:spPr bwMode="auto">
                <a:xfrm>
                  <a:off x="1168" y="3348"/>
                  <a:ext cx="0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</p:grpSp>
      </p:grpSp>
      <p:sp>
        <p:nvSpPr>
          <p:cNvPr id="43031" name="Rectangle 42"/>
          <p:cNvSpPr>
            <a:spLocks noChangeArrowheads="1"/>
          </p:cNvSpPr>
          <p:nvPr/>
        </p:nvSpPr>
        <p:spPr bwMode="auto">
          <a:xfrm>
            <a:off x="5087938" y="4770438"/>
            <a:ext cx="6032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altLang="en-US" sz="1800"/>
          </a:p>
        </p:txBody>
      </p:sp>
      <p:grpSp>
        <p:nvGrpSpPr>
          <p:cNvPr id="97323" name="Group 43"/>
          <p:cNvGrpSpPr>
            <a:grpSpLocks/>
          </p:cNvGrpSpPr>
          <p:nvPr/>
        </p:nvGrpSpPr>
        <p:grpSpPr bwMode="auto">
          <a:xfrm>
            <a:off x="4926013" y="4471988"/>
            <a:ext cx="2779712" cy="1658937"/>
            <a:chOff x="3103" y="2817"/>
            <a:chExt cx="1751" cy="1045"/>
          </a:xfrm>
        </p:grpSpPr>
        <p:sp>
          <p:nvSpPr>
            <p:cNvPr id="43050" name="Rectangle 44"/>
            <p:cNvSpPr>
              <a:spLocks noChangeArrowheads="1"/>
            </p:cNvSpPr>
            <p:nvPr/>
          </p:nvSpPr>
          <p:spPr bwMode="auto">
            <a:xfrm>
              <a:off x="3103" y="2817"/>
              <a:ext cx="1751" cy="1045"/>
            </a:xfrm>
            <a:prstGeom prst="rect">
              <a:avLst/>
            </a:prstGeom>
            <a:solidFill>
              <a:srgbClr val="C7EDF7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43051" name="Group 45"/>
            <p:cNvGrpSpPr>
              <a:grpSpLocks/>
            </p:cNvGrpSpPr>
            <p:nvPr/>
          </p:nvGrpSpPr>
          <p:grpSpPr bwMode="auto">
            <a:xfrm>
              <a:off x="3205" y="2929"/>
              <a:ext cx="1088" cy="346"/>
              <a:chOff x="3205" y="2929"/>
              <a:chExt cx="1088" cy="346"/>
            </a:xfrm>
          </p:grpSpPr>
          <p:sp>
            <p:nvSpPr>
              <p:cNvPr id="43052" name="Rectangle 46"/>
              <p:cNvSpPr>
                <a:spLocks noChangeArrowheads="1"/>
              </p:cNvSpPr>
              <p:nvPr/>
            </p:nvSpPr>
            <p:spPr bwMode="auto">
              <a:xfrm>
                <a:off x="3205" y="2929"/>
                <a:ext cx="48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700">
                    <a:solidFill>
                      <a:srgbClr val="000000"/>
                    </a:solidFill>
                    <a:latin typeface="Arial" panose="020B0604020202020204" pitchFamily="34" charset="0"/>
                  </a:rPr>
                  <a:t>•</a:t>
                </a:r>
                <a:endParaRPr lang="en-US" altLang="en-US" sz="1800"/>
              </a:p>
            </p:txBody>
          </p:sp>
          <p:sp>
            <p:nvSpPr>
              <p:cNvPr id="43053" name="Rectangle 47"/>
              <p:cNvSpPr>
                <a:spLocks noChangeArrowheads="1"/>
              </p:cNvSpPr>
              <p:nvPr/>
            </p:nvSpPr>
            <p:spPr bwMode="auto">
              <a:xfrm>
                <a:off x="3240" y="2931"/>
                <a:ext cx="1053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700">
                    <a:solidFill>
                      <a:srgbClr val="000000"/>
                    </a:solidFill>
                    <a:latin typeface="Arial" panose="020B0604020202020204" pitchFamily="34" charset="0"/>
                  </a:rPr>
                  <a:t> Everything in M1</a:t>
                </a:r>
                <a:endParaRPr lang="en-US" altLang="en-US" sz="1800"/>
              </a:p>
            </p:txBody>
          </p:sp>
          <p:sp>
            <p:nvSpPr>
              <p:cNvPr id="43054" name="Rectangle 48"/>
              <p:cNvSpPr>
                <a:spLocks noChangeArrowheads="1"/>
              </p:cNvSpPr>
              <p:nvPr/>
            </p:nvSpPr>
            <p:spPr bwMode="auto">
              <a:xfrm>
                <a:off x="3240" y="3101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</p:grpSp>
      <p:grpSp>
        <p:nvGrpSpPr>
          <p:cNvPr id="97329" name="Group 49"/>
          <p:cNvGrpSpPr>
            <a:grpSpLocks/>
          </p:cNvGrpSpPr>
          <p:nvPr/>
        </p:nvGrpSpPr>
        <p:grpSpPr bwMode="auto">
          <a:xfrm>
            <a:off x="4926013" y="2084388"/>
            <a:ext cx="2779712" cy="2395537"/>
            <a:chOff x="3103" y="1313"/>
            <a:chExt cx="1751" cy="1542"/>
          </a:xfrm>
        </p:grpSpPr>
        <p:sp>
          <p:nvSpPr>
            <p:cNvPr id="43037" name="Rectangle 50"/>
            <p:cNvSpPr>
              <a:spLocks noChangeArrowheads="1"/>
            </p:cNvSpPr>
            <p:nvPr/>
          </p:nvSpPr>
          <p:spPr bwMode="auto">
            <a:xfrm>
              <a:off x="3103" y="1313"/>
              <a:ext cx="1751" cy="1542"/>
            </a:xfrm>
            <a:prstGeom prst="rect">
              <a:avLst/>
            </a:prstGeom>
            <a:solidFill>
              <a:srgbClr val="6CCEE6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3038" name="Rectangle 51"/>
            <p:cNvSpPr>
              <a:spLocks noChangeArrowheads="1"/>
            </p:cNvSpPr>
            <p:nvPr/>
          </p:nvSpPr>
          <p:spPr bwMode="auto">
            <a:xfrm>
              <a:off x="3205" y="1370"/>
              <a:ext cx="48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•</a:t>
              </a:r>
              <a:endParaRPr lang="en-US" altLang="en-US" sz="1800"/>
            </a:p>
          </p:txBody>
        </p:sp>
        <p:sp>
          <p:nvSpPr>
            <p:cNvPr id="43039" name="Rectangle 52"/>
            <p:cNvSpPr>
              <a:spLocks noChangeArrowheads="1"/>
            </p:cNvSpPr>
            <p:nvPr/>
          </p:nvSpPr>
          <p:spPr bwMode="auto">
            <a:xfrm>
              <a:off x="3240" y="1370"/>
              <a:ext cx="1069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 Savings deposits</a:t>
              </a:r>
              <a:endParaRPr lang="en-US" altLang="en-US" sz="1800"/>
            </a:p>
          </p:txBody>
        </p:sp>
        <p:sp>
          <p:nvSpPr>
            <p:cNvPr id="43040" name="Rectangle 53"/>
            <p:cNvSpPr>
              <a:spLocks noChangeArrowheads="1"/>
            </p:cNvSpPr>
            <p:nvPr/>
          </p:nvSpPr>
          <p:spPr bwMode="auto">
            <a:xfrm>
              <a:off x="3205" y="1539"/>
              <a:ext cx="48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•</a:t>
              </a:r>
              <a:endParaRPr lang="en-US" altLang="en-US" sz="1800"/>
            </a:p>
          </p:txBody>
        </p:sp>
        <p:sp>
          <p:nvSpPr>
            <p:cNvPr id="43041" name="Rectangle 54"/>
            <p:cNvSpPr>
              <a:spLocks noChangeArrowheads="1"/>
            </p:cNvSpPr>
            <p:nvPr/>
          </p:nvSpPr>
          <p:spPr bwMode="auto">
            <a:xfrm>
              <a:off x="3240" y="1539"/>
              <a:ext cx="121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 Small time deposits</a:t>
              </a:r>
              <a:endParaRPr lang="en-US" altLang="en-US" sz="1800"/>
            </a:p>
          </p:txBody>
        </p:sp>
        <p:sp>
          <p:nvSpPr>
            <p:cNvPr id="43042" name="Rectangle 55"/>
            <p:cNvSpPr>
              <a:spLocks noChangeArrowheads="1"/>
            </p:cNvSpPr>
            <p:nvPr/>
          </p:nvSpPr>
          <p:spPr bwMode="auto">
            <a:xfrm>
              <a:off x="3205" y="1709"/>
              <a:ext cx="48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•</a:t>
              </a:r>
              <a:endParaRPr lang="en-US" altLang="en-US" sz="1800"/>
            </a:p>
          </p:txBody>
        </p:sp>
        <p:sp>
          <p:nvSpPr>
            <p:cNvPr id="43043" name="Rectangle 56"/>
            <p:cNvSpPr>
              <a:spLocks noChangeArrowheads="1"/>
            </p:cNvSpPr>
            <p:nvPr/>
          </p:nvSpPr>
          <p:spPr bwMode="auto">
            <a:xfrm>
              <a:off x="3240" y="1709"/>
              <a:ext cx="901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 Money market</a:t>
              </a:r>
              <a:endParaRPr lang="en-US" altLang="en-US" sz="1800"/>
            </a:p>
          </p:txBody>
        </p:sp>
        <p:sp>
          <p:nvSpPr>
            <p:cNvPr id="43044" name="Rectangle 57"/>
            <p:cNvSpPr>
              <a:spLocks noChangeArrowheads="1"/>
            </p:cNvSpPr>
            <p:nvPr/>
          </p:nvSpPr>
          <p:spPr bwMode="auto">
            <a:xfrm>
              <a:off x="3205" y="1878"/>
              <a:ext cx="38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en-US" altLang="en-US" sz="1800"/>
            </a:p>
          </p:txBody>
        </p:sp>
        <p:sp>
          <p:nvSpPr>
            <p:cNvPr id="43045" name="Rectangle 58"/>
            <p:cNvSpPr>
              <a:spLocks noChangeArrowheads="1"/>
            </p:cNvSpPr>
            <p:nvPr/>
          </p:nvSpPr>
          <p:spPr bwMode="auto">
            <a:xfrm>
              <a:off x="3240" y="1878"/>
              <a:ext cx="781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mutual funds</a:t>
              </a:r>
              <a:endParaRPr lang="en-US" altLang="en-US" sz="1800"/>
            </a:p>
          </p:txBody>
        </p:sp>
        <p:sp>
          <p:nvSpPr>
            <p:cNvPr id="43046" name="Rectangle 59"/>
            <p:cNvSpPr>
              <a:spLocks noChangeArrowheads="1"/>
            </p:cNvSpPr>
            <p:nvPr/>
          </p:nvSpPr>
          <p:spPr bwMode="auto">
            <a:xfrm>
              <a:off x="3205" y="2047"/>
              <a:ext cx="48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•</a:t>
              </a:r>
              <a:endParaRPr lang="en-US" altLang="en-US" sz="1800"/>
            </a:p>
          </p:txBody>
        </p:sp>
        <p:sp>
          <p:nvSpPr>
            <p:cNvPr id="43047" name="Rectangle 60"/>
            <p:cNvSpPr>
              <a:spLocks noChangeArrowheads="1"/>
            </p:cNvSpPr>
            <p:nvPr/>
          </p:nvSpPr>
          <p:spPr bwMode="auto">
            <a:xfrm>
              <a:off x="3240" y="2047"/>
              <a:ext cx="1424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 A few minor categories</a:t>
              </a:r>
              <a:endParaRPr lang="en-US" altLang="en-US" sz="1800"/>
            </a:p>
          </p:txBody>
        </p:sp>
        <p:sp>
          <p:nvSpPr>
            <p:cNvPr id="43048" name="Rectangle 61"/>
            <p:cNvSpPr>
              <a:spLocks noChangeArrowheads="1"/>
            </p:cNvSpPr>
            <p:nvPr/>
          </p:nvSpPr>
          <p:spPr bwMode="auto">
            <a:xfrm>
              <a:off x="3205" y="2217"/>
              <a:ext cx="38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en-US" altLang="en-US" sz="1800"/>
            </a:p>
          </p:txBody>
        </p:sp>
        <p:sp>
          <p:nvSpPr>
            <p:cNvPr id="43049" name="Rectangle 62"/>
            <p:cNvSpPr>
              <a:spLocks noChangeArrowheads="1"/>
            </p:cNvSpPr>
            <p:nvPr/>
          </p:nvSpPr>
          <p:spPr bwMode="auto">
            <a:xfrm>
              <a:off x="3240" y="2217"/>
              <a:ext cx="0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43034" name="Rectangle 63"/>
          <p:cNvSpPr>
            <a:spLocks noChangeArrowheads="1"/>
          </p:cNvSpPr>
          <p:nvPr/>
        </p:nvSpPr>
        <p:spPr bwMode="auto">
          <a:xfrm>
            <a:off x="1012825" y="6040438"/>
            <a:ext cx="2159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en-US" altLang="en-US" sz="1800"/>
          </a:p>
        </p:txBody>
      </p:sp>
      <p:sp>
        <p:nvSpPr>
          <p:cNvPr id="43035" name="Rectangle 65"/>
          <p:cNvSpPr>
            <a:spLocks noChangeArrowheads="1"/>
          </p:cNvSpPr>
          <p:nvPr/>
        </p:nvSpPr>
        <p:spPr bwMode="auto">
          <a:xfrm>
            <a:off x="2889250" y="4157663"/>
            <a:ext cx="3968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M1</a:t>
            </a:r>
            <a:endParaRPr lang="en-US" altLang="en-US" sz="1800"/>
          </a:p>
        </p:txBody>
      </p:sp>
      <p:sp>
        <p:nvSpPr>
          <p:cNvPr id="43036" name="Rectangle 68"/>
          <p:cNvSpPr>
            <a:spLocks noChangeArrowheads="1"/>
          </p:cNvSpPr>
          <p:nvPr/>
        </p:nvSpPr>
        <p:spPr bwMode="auto">
          <a:xfrm>
            <a:off x="6249988" y="1724025"/>
            <a:ext cx="3968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M2</a:t>
            </a: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7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7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BANKS AND THE MONEY SUPPLY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Banks can influence the quantity of demand deposits in the economy and the money supply.</a:t>
            </a:r>
          </a:p>
        </p:txBody>
      </p:sp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267200"/>
            <a:ext cx="3829050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Financial System</a:t>
            </a:r>
            <a:r>
              <a:rPr lang="en-US" altLang="en-US" smtClean="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The 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financial system</a:t>
            </a:r>
            <a:r>
              <a:rPr lang="en-US" dirty="0"/>
              <a:t> </a:t>
            </a:r>
            <a:r>
              <a:rPr lang="en-US" dirty="0" smtClean="0"/>
              <a:t>matches one </a:t>
            </a:r>
            <a:r>
              <a:rPr lang="en-US" dirty="0"/>
              <a:t>person’s saving with another person’s investment.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It moves the economy’s scarce resources from savers to borrowers</a:t>
            </a:r>
            <a:r>
              <a:rPr lang="en-US" dirty="0" smtClean="0"/>
              <a:t>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We must have savers in order to borrow</a:t>
            </a:r>
            <a:endParaRPr lang="en-US" dirty="0"/>
          </a:p>
        </p:txBody>
      </p:sp>
      <p:pic>
        <p:nvPicPr>
          <p:cNvPr id="26628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9F275"/>
              </a:clrFrom>
              <a:clrTo>
                <a:srgbClr val="F9F27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998" t="-9998" r="-9998" b="-14998"/>
          <a:stretch>
            <a:fillRect/>
          </a:stretch>
        </p:blipFill>
        <p:spPr bwMode="auto">
          <a:xfrm>
            <a:off x="6705600" y="46482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BANKS AND THE MONEY SUPPLY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000000"/>
              </a:buClr>
            </a:pPr>
            <a:r>
              <a:rPr lang="en-US" altLang="en-US" i="1" smtClean="0">
                <a:solidFill>
                  <a:srgbClr val="25A9A6"/>
                </a:solidFill>
              </a:rPr>
              <a:t>Reserves </a:t>
            </a:r>
            <a:r>
              <a:rPr lang="en-US" altLang="en-US" smtClean="0"/>
              <a:t>are deposits that banks have received but have not loaned out.</a:t>
            </a:r>
          </a:p>
          <a:p>
            <a:pPr eaLnBrk="1" hangingPunct="1">
              <a:buClr>
                <a:srgbClr val="000000"/>
              </a:buClr>
            </a:pPr>
            <a:r>
              <a:rPr lang="en-US" altLang="en-US" smtClean="0"/>
              <a:t>In a </a:t>
            </a:r>
            <a:r>
              <a:rPr lang="en-US" altLang="en-US" i="1" smtClean="0">
                <a:solidFill>
                  <a:srgbClr val="25A9A6"/>
                </a:solidFill>
              </a:rPr>
              <a:t>fractional-reserve banking </a:t>
            </a:r>
            <a:r>
              <a:rPr lang="en-US" altLang="en-US" smtClean="0"/>
              <a:t>system, banks hold a fraction of the money deposited as reserves and lend out the rest.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BANKS AND THE MONEY SUPPLY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Reserve Ratio</a:t>
            </a:r>
          </a:p>
          <a:p>
            <a:pPr lvl="1" eaLnBrk="1" fontAlgn="auto" hangingPunct="1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dirty="0"/>
              <a:t>The </a:t>
            </a:r>
            <a:r>
              <a:rPr lang="en-US" i="1" dirty="0">
                <a:solidFill>
                  <a:srgbClr val="25A9A6"/>
                </a:solidFill>
              </a:rPr>
              <a:t>reserve ratio </a:t>
            </a:r>
            <a:r>
              <a:rPr lang="en-US" dirty="0"/>
              <a:t>is the fraction of deposits that banks hold as reserves</a:t>
            </a:r>
            <a:r>
              <a:rPr lang="en-US" dirty="0" smtClean="0"/>
              <a:t>.</a:t>
            </a:r>
          </a:p>
          <a:p>
            <a:pPr lvl="2" eaLnBrk="1" fontAlgn="auto" hangingPunct="1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dirty="0" smtClean="0"/>
              <a:t>Banks keep reserves as vault cash and on deposit at the Federal Reserve Bank (Fed)</a:t>
            </a:r>
          </a:p>
          <a:p>
            <a:pPr eaLnBrk="1" fontAlgn="auto" hangingPunct="1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dirty="0" smtClean="0"/>
              <a:t>Reserve Requirement or Required Reserve Ratio</a:t>
            </a:r>
          </a:p>
          <a:p>
            <a:pPr lvl="1" eaLnBrk="1" fontAlgn="auto" hangingPunct="1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dirty="0" smtClean="0"/>
              <a:t>% set by the Fed that all banks must meet.</a:t>
            </a:r>
          </a:p>
          <a:p>
            <a:pPr lvl="2" eaLnBrk="1" fontAlgn="auto" hangingPunct="1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dirty="0"/>
              <a:t>Started as a reaction to the Great </a:t>
            </a:r>
            <a:r>
              <a:rPr lang="en-US" dirty="0" smtClean="0"/>
              <a:t>Depression</a:t>
            </a:r>
          </a:p>
          <a:p>
            <a:pPr lvl="2" eaLnBrk="1" fontAlgn="auto" hangingPunct="1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dirty="0" smtClean="0"/>
              <a:t>Excess Reserves VS Required Reserves</a:t>
            </a:r>
          </a:p>
          <a:p>
            <a:pPr lvl="3" eaLnBrk="1" fontAlgn="auto" hangingPunct="1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dirty="0" smtClean="0"/>
              <a:t>Actual </a:t>
            </a:r>
            <a:r>
              <a:rPr lang="en-US" dirty="0" smtClean="0"/>
              <a:t>Reserves </a:t>
            </a:r>
            <a:r>
              <a:rPr lang="en-US" dirty="0" smtClean="0"/>
              <a:t>– Required Reserves = Excess Reserves</a:t>
            </a:r>
          </a:p>
          <a:p>
            <a:pPr eaLnBrk="1" fontAlgn="auto" hangingPunct="1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dirty="0" smtClean="0"/>
              <a:t>Paying Interest on Reserves</a:t>
            </a:r>
          </a:p>
          <a:p>
            <a:pPr lvl="1" eaLnBrk="1" fontAlgn="auto" hangingPunct="1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dirty="0" smtClean="0"/>
              <a:t>New policy began in during the financial crisis of 2008</a:t>
            </a:r>
          </a:p>
          <a:p>
            <a:pPr lvl="2" eaLnBrk="1" fontAlgn="auto" hangingPunct="1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dirty="0" smtClean="0"/>
              <a:t>Fed pays interest on Reserves held by banks at the Fed</a:t>
            </a:r>
          </a:p>
          <a:p>
            <a:pPr lvl="3" eaLnBrk="1" fontAlgn="auto" hangingPunct="1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dirty="0" smtClean="0"/>
              <a:t>Raise Rate would raise reserve ratio</a:t>
            </a:r>
          </a:p>
          <a:p>
            <a:pPr lvl="3" eaLnBrk="1" fontAlgn="auto" hangingPunct="1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dirty="0" smtClean="0"/>
              <a:t>Lower Rate would lower reserve ratio</a:t>
            </a:r>
          </a:p>
          <a:p>
            <a:pPr lvl="2" eaLnBrk="1" fontAlgn="auto" hangingPunct="1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dirty="0" smtClean="0"/>
              <a:t>Unclear how influential this policy 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BANKS AND THE MONEY SUPPLY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506932"/>
              </p:ext>
            </p:extLst>
          </p:nvPr>
        </p:nvGraphicFramePr>
        <p:xfrm>
          <a:off x="952500" y="2286000"/>
          <a:ext cx="7239000" cy="14607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9500">
                  <a:extLst>
                    <a:ext uri="{9D8B030D-6E8A-4147-A177-3AD203B41FA5}">
                      <a16:colId xmlns:a16="http://schemas.microsoft.com/office/drawing/2014/main" val="2040469103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1871562525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000" b="1" dirty="0" smtClean="0">
                          <a:effectLst/>
                        </a:rPr>
                        <a:t>  Assets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000" b="1" dirty="0" smtClean="0">
                          <a:effectLst/>
                        </a:rPr>
                        <a:t>  Liabilities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extLst>
                  <a:ext uri="{0D108BD9-81ED-4DB2-BD59-A6C34878D82A}">
                    <a16:rowId xmlns:a16="http://schemas.microsoft.com/office/drawing/2014/main" val="2606443899"/>
                  </a:ext>
                </a:extLst>
              </a:tr>
              <a:tr h="54361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000" b="1" dirty="0">
                          <a:effectLst/>
                        </a:rPr>
                        <a:t>Building and Fixtures     250,000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000" b="1" dirty="0" smtClean="0">
                          <a:effectLst/>
                        </a:rPr>
                        <a:t>Owner’s </a:t>
                      </a:r>
                      <a:r>
                        <a:rPr lang="en-US" sz="2000" b="1" dirty="0">
                          <a:effectLst/>
                        </a:rPr>
                        <a:t>Equity   250,000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extLst>
                  <a:ext uri="{0D108BD9-81ED-4DB2-BD59-A6C34878D82A}">
                    <a16:rowId xmlns:a16="http://schemas.microsoft.com/office/drawing/2014/main" val="1608810344"/>
                  </a:ext>
                </a:extLst>
              </a:tr>
              <a:tr h="383729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000" b="1">
                          <a:effectLst/>
                        </a:rPr>
                        <a:t> 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extLst>
                  <a:ext uri="{0D108BD9-81ED-4DB2-BD59-A6C34878D82A}">
                    <a16:rowId xmlns:a16="http://schemas.microsoft.com/office/drawing/2014/main" val="272601838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52500" y="15240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Bank accepting deposits with a 20% Reserve Requirement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363863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BANKS AND THE MONEY SUPPLY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530185"/>
              </p:ext>
            </p:extLst>
          </p:nvPr>
        </p:nvGraphicFramePr>
        <p:xfrm>
          <a:off x="952500" y="2286000"/>
          <a:ext cx="7239000" cy="160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65954">
                  <a:extLst>
                    <a:ext uri="{9D8B030D-6E8A-4147-A177-3AD203B41FA5}">
                      <a16:colId xmlns:a16="http://schemas.microsoft.com/office/drawing/2014/main" val="278948899"/>
                    </a:ext>
                  </a:extLst>
                </a:gridCol>
                <a:gridCol w="3473046">
                  <a:extLst>
                    <a:ext uri="{9D8B030D-6E8A-4147-A177-3AD203B41FA5}">
                      <a16:colId xmlns:a16="http://schemas.microsoft.com/office/drawing/2014/main" val="1506041164"/>
                    </a:ext>
                  </a:extLst>
                </a:gridCol>
              </a:tblGrid>
              <a:tr h="514764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000" b="1" dirty="0">
                          <a:effectLst/>
                        </a:rPr>
                        <a:t>Assets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000" b="1" dirty="0" smtClean="0">
                          <a:effectLst/>
                        </a:rPr>
                        <a:t>Liabilities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extLst>
                  <a:ext uri="{0D108BD9-81ED-4DB2-BD59-A6C34878D82A}">
                    <a16:rowId xmlns:a16="http://schemas.microsoft.com/office/drawing/2014/main" val="1306645176"/>
                  </a:ext>
                </a:extLst>
              </a:tr>
              <a:tr h="376258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000" b="1">
                          <a:effectLst/>
                        </a:rPr>
                        <a:t>Building and Fixtures         250,000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000" b="1" dirty="0" smtClean="0">
                          <a:effectLst/>
                        </a:rPr>
                        <a:t>Owner’s </a:t>
                      </a:r>
                      <a:r>
                        <a:rPr lang="en-US" sz="2000" b="1" dirty="0">
                          <a:effectLst/>
                        </a:rPr>
                        <a:t>Equity            </a:t>
                      </a:r>
                      <a:r>
                        <a:rPr lang="en-US" sz="2000" b="1" dirty="0" smtClean="0">
                          <a:effectLst/>
                        </a:rPr>
                        <a:t>  250,000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extLst>
                  <a:ext uri="{0D108BD9-81ED-4DB2-BD59-A6C34878D82A}">
                    <a16:rowId xmlns:a16="http://schemas.microsoft.com/office/drawing/2014/main" val="1647516596"/>
                  </a:ext>
                </a:extLst>
              </a:tr>
              <a:tr h="376258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000" b="1" dirty="0" smtClean="0">
                          <a:effectLst/>
                        </a:rPr>
                        <a:t>Reserves                               </a:t>
                      </a:r>
                      <a:r>
                        <a:rPr lang="en-US" sz="2000" b="1" dirty="0">
                          <a:effectLst/>
                        </a:rPr>
                        <a:t>100,000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000" b="1" dirty="0">
                          <a:effectLst/>
                        </a:rPr>
                        <a:t>Demand Deposits         100,000 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extLst>
                  <a:ext uri="{0D108BD9-81ED-4DB2-BD59-A6C34878D82A}">
                    <a16:rowId xmlns:a16="http://schemas.microsoft.com/office/drawing/2014/main" val="2898528304"/>
                  </a:ext>
                </a:extLst>
              </a:tr>
              <a:tr h="33292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extLst>
                  <a:ext uri="{0D108BD9-81ED-4DB2-BD59-A6C34878D82A}">
                    <a16:rowId xmlns:a16="http://schemas.microsoft.com/office/drawing/2014/main" val="18547874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52500" y="3962400"/>
            <a:ext cx="7239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much of the reserves are required? Excess?</a:t>
            </a:r>
          </a:p>
          <a:p>
            <a:endParaRPr lang="en-US" dirty="0"/>
          </a:p>
          <a:p>
            <a:r>
              <a:rPr lang="en-US" dirty="0" smtClean="0"/>
              <a:t>If someone comes into the bank and deposits $100 cash into their checking account what happens to this balance sheet? What initially happens to the M1 money supply?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52500" y="15240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Bank accepting deposits with a 20% Reserve Requirement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951575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BANKS AND THE MONEY SUPPLY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52500" y="15240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Bank accepting deposits with a 20% Reserve Requirement</a:t>
            </a:r>
            <a:endParaRPr lang="en-US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589102"/>
              </p:ext>
            </p:extLst>
          </p:nvPr>
        </p:nvGraphicFramePr>
        <p:xfrm>
          <a:off x="952500" y="2286000"/>
          <a:ext cx="7239000" cy="160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65954">
                  <a:extLst>
                    <a:ext uri="{9D8B030D-6E8A-4147-A177-3AD203B41FA5}">
                      <a16:colId xmlns:a16="http://schemas.microsoft.com/office/drawing/2014/main" val="278948899"/>
                    </a:ext>
                  </a:extLst>
                </a:gridCol>
                <a:gridCol w="3473046">
                  <a:extLst>
                    <a:ext uri="{9D8B030D-6E8A-4147-A177-3AD203B41FA5}">
                      <a16:colId xmlns:a16="http://schemas.microsoft.com/office/drawing/2014/main" val="1506041164"/>
                    </a:ext>
                  </a:extLst>
                </a:gridCol>
              </a:tblGrid>
              <a:tr h="514764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000" b="1" dirty="0">
                          <a:effectLst/>
                        </a:rPr>
                        <a:t>Assets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000" b="1" dirty="0" smtClean="0">
                          <a:effectLst/>
                        </a:rPr>
                        <a:t>Liabilities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extLst>
                  <a:ext uri="{0D108BD9-81ED-4DB2-BD59-A6C34878D82A}">
                    <a16:rowId xmlns:a16="http://schemas.microsoft.com/office/drawing/2014/main" val="1306645176"/>
                  </a:ext>
                </a:extLst>
              </a:tr>
              <a:tr h="376258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000" b="1">
                          <a:effectLst/>
                        </a:rPr>
                        <a:t>Building and Fixtures         250,000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000" b="1" dirty="0" smtClean="0">
                          <a:effectLst/>
                        </a:rPr>
                        <a:t>Owner’s </a:t>
                      </a:r>
                      <a:r>
                        <a:rPr lang="en-US" sz="2000" b="1" dirty="0">
                          <a:effectLst/>
                        </a:rPr>
                        <a:t>Equity            </a:t>
                      </a:r>
                      <a:r>
                        <a:rPr lang="en-US" sz="2000" b="1" dirty="0" smtClean="0">
                          <a:effectLst/>
                        </a:rPr>
                        <a:t>  250,000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extLst>
                  <a:ext uri="{0D108BD9-81ED-4DB2-BD59-A6C34878D82A}">
                    <a16:rowId xmlns:a16="http://schemas.microsoft.com/office/drawing/2014/main" val="1647516596"/>
                  </a:ext>
                </a:extLst>
              </a:tr>
              <a:tr h="376258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000" b="1" dirty="0" smtClean="0">
                          <a:effectLst/>
                        </a:rPr>
                        <a:t>Required Reserves             </a:t>
                      </a:r>
                      <a:r>
                        <a:rPr lang="en-US" sz="2000" b="1" baseline="0" dirty="0" smtClean="0">
                          <a:effectLst/>
                        </a:rPr>
                        <a:t> 2</a:t>
                      </a:r>
                      <a:r>
                        <a:rPr lang="en-US" sz="2000" b="1" dirty="0" smtClean="0">
                          <a:effectLst/>
                        </a:rPr>
                        <a:t>0,000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000" b="1" dirty="0">
                          <a:effectLst/>
                        </a:rPr>
                        <a:t>Demand Deposits         100,000 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extLst>
                  <a:ext uri="{0D108BD9-81ED-4DB2-BD59-A6C34878D82A}">
                    <a16:rowId xmlns:a16="http://schemas.microsoft.com/office/drawing/2014/main" val="2898528304"/>
                  </a:ext>
                </a:extLst>
              </a:tr>
              <a:tr h="33292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000" b="1" dirty="0" smtClean="0">
                          <a:effectLst/>
                        </a:rPr>
                        <a:t>Excess Reserves                   80,000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extLst>
                  <a:ext uri="{0D108BD9-81ED-4DB2-BD59-A6C34878D82A}">
                    <a16:rowId xmlns:a16="http://schemas.microsoft.com/office/drawing/2014/main" val="18547874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52500" y="39624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Imagine a customer withdraws $50,000. How would this balance sheet change?</a:t>
            </a:r>
            <a:r>
              <a:rPr lang="en-US" dirty="0"/>
              <a:t> </a:t>
            </a:r>
            <a:r>
              <a:rPr lang="en-US" dirty="0" smtClean="0"/>
              <a:t>What initially happens to the M1 money supply?</a:t>
            </a:r>
          </a:p>
        </p:txBody>
      </p:sp>
    </p:spTree>
    <p:extLst>
      <p:ext uri="{BB962C8B-B14F-4D97-AF65-F5344CB8AC3E}">
        <p14:creationId xmlns:p14="http://schemas.microsoft.com/office/powerpoint/2010/main" val="10612363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BANKS AND THE MONEY SUPPLY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52500" y="15240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Bank accepting deposits with a 20% Reserve Requirement</a:t>
            </a:r>
            <a:endParaRPr lang="en-US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672253"/>
              </p:ext>
            </p:extLst>
          </p:nvPr>
        </p:nvGraphicFramePr>
        <p:xfrm>
          <a:off x="952500" y="2286000"/>
          <a:ext cx="7239000" cy="1931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65954">
                  <a:extLst>
                    <a:ext uri="{9D8B030D-6E8A-4147-A177-3AD203B41FA5}">
                      <a16:colId xmlns:a16="http://schemas.microsoft.com/office/drawing/2014/main" val="278948899"/>
                    </a:ext>
                  </a:extLst>
                </a:gridCol>
                <a:gridCol w="3473046">
                  <a:extLst>
                    <a:ext uri="{9D8B030D-6E8A-4147-A177-3AD203B41FA5}">
                      <a16:colId xmlns:a16="http://schemas.microsoft.com/office/drawing/2014/main" val="1506041164"/>
                    </a:ext>
                  </a:extLst>
                </a:gridCol>
              </a:tblGrid>
              <a:tr h="514764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000" b="1" dirty="0">
                          <a:effectLst/>
                        </a:rPr>
                        <a:t>Assets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000" b="1" dirty="0" smtClean="0">
                          <a:effectLst/>
                        </a:rPr>
                        <a:t>Liabilities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extLst>
                  <a:ext uri="{0D108BD9-81ED-4DB2-BD59-A6C34878D82A}">
                    <a16:rowId xmlns:a16="http://schemas.microsoft.com/office/drawing/2014/main" val="1306645176"/>
                  </a:ext>
                </a:extLst>
              </a:tr>
              <a:tr h="3762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2000" b="1" dirty="0" smtClean="0">
                          <a:effectLst/>
                        </a:rPr>
                        <a:t>Required Reserves             </a:t>
                      </a:r>
                      <a:r>
                        <a:rPr lang="en-US" sz="2000" b="1" baseline="0" dirty="0" smtClean="0">
                          <a:effectLst/>
                        </a:rPr>
                        <a:t> 2</a:t>
                      </a:r>
                      <a:r>
                        <a:rPr lang="en-US" sz="2000" b="1" dirty="0" smtClean="0">
                          <a:effectLst/>
                        </a:rPr>
                        <a:t>0,000</a:t>
                      </a:r>
                    </a:p>
                  </a:txBody>
                  <a:tcPr marL="76200" marR="7620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2000" b="1" dirty="0" smtClean="0">
                          <a:effectLst/>
                        </a:rPr>
                        <a:t>Demand Deposits         100,000 </a:t>
                      </a:r>
                      <a:endParaRPr lang="en-US" sz="20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extLst>
                  <a:ext uri="{0D108BD9-81ED-4DB2-BD59-A6C34878D82A}">
                    <a16:rowId xmlns:a16="http://schemas.microsoft.com/office/drawing/2014/main" val="1647516596"/>
                  </a:ext>
                </a:extLst>
              </a:tr>
              <a:tr h="3762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2000" b="1" dirty="0" smtClean="0">
                          <a:effectLst/>
                        </a:rPr>
                        <a:t>Excess Reserves                   0</a:t>
                      </a:r>
                      <a:endParaRPr lang="en-US" sz="20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extLst>
                  <a:ext uri="{0D108BD9-81ED-4DB2-BD59-A6C34878D82A}">
                    <a16:rowId xmlns:a16="http://schemas.microsoft.com/office/drawing/2014/main" val="2898528304"/>
                  </a:ext>
                </a:extLst>
              </a:tr>
              <a:tr h="8323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Loans                                     80,000</a:t>
                      </a:r>
                      <a:endParaRPr lang="en-US" sz="20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000" b="1" dirty="0" smtClean="0">
                          <a:effectLst/>
                        </a:rPr>
                        <a:t>Owner’s Equity              0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extLst>
                  <a:ext uri="{0D108BD9-81ED-4DB2-BD59-A6C34878D82A}">
                    <a16:rowId xmlns:a16="http://schemas.microsoft.com/office/drawing/2014/main" val="1854787405"/>
                  </a:ext>
                </a:extLst>
              </a:tr>
              <a:tr h="359910">
                <a:tc gridSpan="2"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20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tc hMerge="1"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extLst>
                  <a:ext uri="{0D108BD9-81ED-4DB2-BD59-A6C34878D82A}">
                    <a16:rowId xmlns:a16="http://schemas.microsoft.com/office/drawing/2014/main" val="114852009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52500" y="4287492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Imagine a customer withdraws $50,000. How would this balance sheet change if the bank cannot call in any loans?</a:t>
            </a:r>
          </a:p>
        </p:txBody>
      </p:sp>
    </p:spTree>
    <p:extLst>
      <p:ext uri="{BB962C8B-B14F-4D97-AF65-F5344CB8AC3E}">
        <p14:creationId xmlns:p14="http://schemas.microsoft.com/office/powerpoint/2010/main" val="23947429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Money Creation with Fractional-Reserve Banking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Prepare to have your mind blown…</a:t>
            </a:r>
          </a:p>
          <a:p>
            <a:pPr lvl="1" eaLnBrk="1" hangingPunct="1"/>
            <a:r>
              <a:rPr lang="en-US" altLang="en-US" smtClean="0"/>
              <a:t>When one bank loans money, that money is generally deposited into another bank.</a:t>
            </a:r>
          </a:p>
          <a:p>
            <a:pPr lvl="1" eaLnBrk="1" hangingPunct="1"/>
            <a:r>
              <a:rPr lang="en-US" altLang="en-US" smtClean="0"/>
              <a:t>This creates more deposits and more reserves to be lent out. </a:t>
            </a:r>
          </a:p>
          <a:p>
            <a:pPr lvl="1" eaLnBrk="1" hangingPunct="1"/>
            <a:r>
              <a:rPr lang="en-US" altLang="en-US" smtClean="0"/>
              <a:t>When a bank makes a loan from its reserves, the money supply increases.</a:t>
            </a:r>
          </a:p>
          <a:p>
            <a:pPr lvl="2" eaLnBrk="1" hangingPunct="1"/>
            <a:r>
              <a:rPr lang="en-US" altLang="en-US" smtClean="0"/>
              <a:t>Therefore, the more loans given out, the faster the money supply grows.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Money Creation with Fractional-Reserve Banking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en-US" smtClean="0"/>
              <a:t>When a bank makes a loan from its reserves, the money supply increases.</a:t>
            </a:r>
          </a:p>
          <a:p>
            <a:pPr lvl="1" eaLnBrk="1" hangingPunct="1"/>
            <a:r>
              <a:rPr lang="en-US" altLang="en-US" smtClean="0"/>
              <a:t>The money supply is affected by the amount deposited in banks and the amount that banks loan.</a:t>
            </a:r>
          </a:p>
          <a:p>
            <a:pPr lvl="2" eaLnBrk="1" hangingPunct="1"/>
            <a:r>
              <a:rPr lang="en-US" altLang="en-US" smtClean="0"/>
              <a:t>Deposits into a bank are recorded as both assets and liabilities.</a:t>
            </a:r>
          </a:p>
          <a:p>
            <a:pPr lvl="2" eaLnBrk="1" hangingPunct="1"/>
            <a:r>
              <a:rPr lang="en-US" altLang="en-US" smtClean="0"/>
              <a:t>The fraction of total deposits that a bank has to keep as reserves is called the reserve ratio.</a:t>
            </a:r>
          </a:p>
          <a:p>
            <a:pPr lvl="2" eaLnBrk="1" hangingPunct="1"/>
            <a:r>
              <a:rPr lang="en-US" altLang="en-US" smtClean="0"/>
              <a:t>Loans become an asset to the bank.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6"/>
          <p:cNvSpPr>
            <a:spLocks noChangeArrowheads="1"/>
          </p:cNvSpPr>
          <p:nvPr/>
        </p:nvSpPr>
        <p:spPr bwMode="auto">
          <a:xfrm>
            <a:off x="3733800" y="1981200"/>
            <a:ext cx="4953000" cy="457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Money Creation with Fractional-Reserve Banking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This T-Account shows a bank that…</a:t>
            </a:r>
          </a:p>
          <a:p>
            <a:pPr lvl="1" eaLnBrk="1" hangingPunct="1"/>
            <a:r>
              <a:rPr lang="en-US" altLang="en-US" smtClean="0"/>
              <a:t>accepts deposits,</a:t>
            </a:r>
          </a:p>
          <a:p>
            <a:pPr lvl="1" eaLnBrk="1" hangingPunct="1"/>
            <a:r>
              <a:rPr lang="en-US" altLang="en-US" smtClean="0"/>
              <a:t>keeps a portion </a:t>
            </a:r>
            <a:br>
              <a:rPr lang="en-US" altLang="en-US" smtClean="0"/>
            </a:br>
            <a:r>
              <a:rPr lang="en-US" altLang="en-US" smtClean="0"/>
              <a:t>as reserves, </a:t>
            </a:r>
          </a:p>
          <a:p>
            <a:pPr lvl="1" eaLnBrk="1" hangingPunct="1"/>
            <a:r>
              <a:rPr lang="en-US" altLang="en-US" smtClean="0"/>
              <a:t>and lends out </a:t>
            </a:r>
            <a:br>
              <a:rPr lang="en-US" altLang="en-US" smtClean="0"/>
            </a:br>
            <a:r>
              <a:rPr lang="en-US" altLang="en-US" smtClean="0"/>
              <a:t>the rest.  </a:t>
            </a:r>
          </a:p>
          <a:p>
            <a:pPr lvl="1" eaLnBrk="1" hangingPunct="1"/>
            <a:r>
              <a:rPr lang="en-US" altLang="en-US" smtClean="0"/>
              <a:t>It assumes a </a:t>
            </a:r>
            <a:br>
              <a:rPr lang="en-US" altLang="en-US" smtClean="0"/>
            </a:br>
            <a:r>
              <a:rPr lang="en-US" altLang="en-US" smtClean="0"/>
              <a:t>reserve ratio </a:t>
            </a:r>
            <a:br>
              <a:rPr lang="en-US" altLang="en-US" smtClean="0"/>
            </a:br>
            <a:r>
              <a:rPr lang="en-US" altLang="en-US" smtClean="0"/>
              <a:t>of 10%.</a:t>
            </a:r>
          </a:p>
        </p:txBody>
      </p:sp>
      <p:grpSp>
        <p:nvGrpSpPr>
          <p:cNvPr id="59396" name="Group 4"/>
          <p:cNvGrpSpPr>
            <a:grpSpLocks/>
          </p:cNvGrpSpPr>
          <p:nvPr/>
        </p:nvGrpSpPr>
        <p:grpSpPr bwMode="auto">
          <a:xfrm>
            <a:off x="3925888" y="1951038"/>
            <a:ext cx="4837112" cy="4449762"/>
            <a:chOff x="2582" y="1229"/>
            <a:chExt cx="3047" cy="2803"/>
          </a:xfrm>
        </p:grpSpPr>
        <p:sp>
          <p:nvSpPr>
            <p:cNvPr id="49158" name="Line 5"/>
            <p:cNvSpPr>
              <a:spLocks noChangeShapeType="1"/>
            </p:cNvSpPr>
            <p:nvPr/>
          </p:nvSpPr>
          <p:spPr bwMode="auto">
            <a:xfrm>
              <a:off x="2593" y="2016"/>
              <a:ext cx="2975" cy="0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59" name="Line 6"/>
            <p:cNvSpPr>
              <a:spLocks noChangeShapeType="1"/>
            </p:cNvSpPr>
            <p:nvPr/>
          </p:nvSpPr>
          <p:spPr bwMode="auto">
            <a:xfrm>
              <a:off x="4032" y="2065"/>
              <a:ext cx="0" cy="1967"/>
            </a:xfrm>
            <a:prstGeom prst="line">
              <a:avLst/>
            </a:prstGeom>
            <a:noFill/>
            <a:ln w="508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0" name="Rectangle 7"/>
            <p:cNvSpPr>
              <a:spLocks noChangeArrowheads="1"/>
            </p:cNvSpPr>
            <p:nvPr/>
          </p:nvSpPr>
          <p:spPr bwMode="auto">
            <a:xfrm>
              <a:off x="2918" y="1641"/>
              <a:ext cx="85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solidFill>
                    <a:srgbClr val="423A6C"/>
                  </a:solidFill>
                  <a:latin typeface="Arial" panose="020B0604020202020204" pitchFamily="34" charset="0"/>
                </a:rPr>
                <a:t>Assets</a:t>
              </a:r>
            </a:p>
          </p:txBody>
        </p:sp>
        <p:sp>
          <p:nvSpPr>
            <p:cNvPr id="49161" name="Rectangle 8"/>
            <p:cNvSpPr>
              <a:spLocks noChangeArrowheads="1"/>
            </p:cNvSpPr>
            <p:nvPr/>
          </p:nvSpPr>
          <p:spPr bwMode="auto">
            <a:xfrm>
              <a:off x="4214" y="1641"/>
              <a:ext cx="115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solidFill>
                    <a:srgbClr val="423A6C"/>
                  </a:solidFill>
                  <a:latin typeface="Arial" panose="020B0604020202020204" pitchFamily="34" charset="0"/>
                </a:rPr>
                <a:t>Liabilities</a:t>
              </a:r>
            </a:p>
          </p:txBody>
        </p:sp>
        <p:sp>
          <p:nvSpPr>
            <p:cNvPr id="49162" name="Rectangle 9"/>
            <p:cNvSpPr>
              <a:spLocks noChangeArrowheads="1"/>
            </p:cNvSpPr>
            <p:nvPr/>
          </p:nvSpPr>
          <p:spPr bwMode="auto">
            <a:xfrm>
              <a:off x="2918" y="1229"/>
              <a:ext cx="244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solidFill>
                    <a:srgbClr val="423A6C"/>
                  </a:solidFill>
                  <a:latin typeface="Arial" panose="020B0604020202020204" pitchFamily="34" charset="0"/>
                </a:rPr>
                <a:t>First National Bank</a:t>
              </a:r>
            </a:p>
          </p:txBody>
        </p:sp>
        <p:sp>
          <p:nvSpPr>
            <p:cNvPr id="49163" name="Rectangle 10"/>
            <p:cNvSpPr>
              <a:spLocks noChangeArrowheads="1"/>
            </p:cNvSpPr>
            <p:nvPr/>
          </p:nvSpPr>
          <p:spPr bwMode="auto">
            <a:xfrm>
              <a:off x="2582" y="2198"/>
              <a:ext cx="1280" cy="1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423A6C"/>
                  </a:solidFill>
                  <a:latin typeface="Arial" panose="020B0604020202020204" pitchFamily="34" charset="0"/>
                </a:rPr>
                <a:t>Reserves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423A6C"/>
                  </a:solidFill>
                  <a:latin typeface="Arial" panose="020B0604020202020204" pitchFamily="34" charset="0"/>
                </a:rPr>
                <a:t>	$10.00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b="1">
                <a:solidFill>
                  <a:srgbClr val="423A6C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423A6C"/>
                  </a:solidFill>
                  <a:latin typeface="Arial" panose="020B0604020202020204" pitchFamily="34" charset="0"/>
                </a:rPr>
                <a:t>Loans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423A6C"/>
                  </a:solidFill>
                  <a:latin typeface="Arial" panose="020B0604020202020204" pitchFamily="34" charset="0"/>
                </a:rPr>
                <a:t>	$90.00</a:t>
              </a:r>
            </a:p>
          </p:txBody>
        </p:sp>
        <p:sp>
          <p:nvSpPr>
            <p:cNvPr id="49164" name="Rectangle 11"/>
            <p:cNvSpPr>
              <a:spLocks noChangeArrowheads="1"/>
            </p:cNvSpPr>
            <p:nvPr/>
          </p:nvSpPr>
          <p:spPr bwMode="auto">
            <a:xfrm>
              <a:off x="4070" y="2198"/>
              <a:ext cx="1387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423A6C"/>
                  </a:solidFill>
                  <a:latin typeface="Arial" panose="020B0604020202020204" pitchFamily="34" charset="0"/>
                </a:rPr>
                <a:t>Deposits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423A6C"/>
                  </a:solidFill>
                  <a:latin typeface="Arial" panose="020B0604020202020204" pitchFamily="34" charset="0"/>
                </a:rPr>
                <a:t>	$100.00</a:t>
              </a:r>
            </a:p>
          </p:txBody>
        </p:sp>
        <p:sp>
          <p:nvSpPr>
            <p:cNvPr id="49165" name="Line 12"/>
            <p:cNvSpPr>
              <a:spLocks noChangeShapeType="1"/>
            </p:cNvSpPr>
            <p:nvPr/>
          </p:nvSpPr>
          <p:spPr bwMode="auto">
            <a:xfrm>
              <a:off x="2977" y="3456"/>
              <a:ext cx="1007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6" name="Rectangle 13"/>
            <p:cNvSpPr>
              <a:spLocks noChangeArrowheads="1"/>
            </p:cNvSpPr>
            <p:nvPr/>
          </p:nvSpPr>
          <p:spPr bwMode="auto">
            <a:xfrm>
              <a:off x="2582" y="3494"/>
              <a:ext cx="1387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423A6C"/>
                  </a:solidFill>
                  <a:latin typeface="Arial" panose="020B0604020202020204" pitchFamily="34" charset="0"/>
                </a:rPr>
                <a:t>Total Assets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423A6C"/>
                  </a:solidFill>
                  <a:latin typeface="Arial" panose="020B0604020202020204" pitchFamily="34" charset="0"/>
                </a:rPr>
                <a:t>	$100.00</a:t>
              </a:r>
            </a:p>
          </p:txBody>
        </p:sp>
        <p:sp>
          <p:nvSpPr>
            <p:cNvPr id="49167" name="Rectangle 14"/>
            <p:cNvSpPr>
              <a:spLocks noChangeArrowheads="1"/>
            </p:cNvSpPr>
            <p:nvPr/>
          </p:nvSpPr>
          <p:spPr bwMode="auto">
            <a:xfrm>
              <a:off x="4118" y="3494"/>
              <a:ext cx="1511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423A6C"/>
                  </a:solidFill>
                  <a:latin typeface="Arial" panose="020B0604020202020204" pitchFamily="34" charset="0"/>
                </a:rPr>
                <a:t>Total Liabilities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423A6C"/>
                  </a:solidFill>
                  <a:latin typeface="Arial" panose="020B0604020202020204" pitchFamily="34" charset="0"/>
                </a:rPr>
                <a:t>	$100.00</a:t>
              </a:r>
            </a:p>
          </p:txBody>
        </p:sp>
        <p:sp>
          <p:nvSpPr>
            <p:cNvPr id="49168" name="Line 15"/>
            <p:cNvSpPr>
              <a:spLocks noChangeShapeType="1"/>
            </p:cNvSpPr>
            <p:nvPr/>
          </p:nvSpPr>
          <p:spPr bwMode="auto">
            <a:xfrm>
              <a:off x="4465" y="3456"/>
              <a:ext cx="1007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The Money Multiplier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000000"/>
              </a:buClr>
            </a:pPr>
            <a:endParaRPr lang="en-US" altLang="en-US" smtClean="0"/>
          </a:p>
          <a:p>
            <a:pPr eaLnBrk="1" hangingPunct="1">
              <a:buClr>
                <a:srgbClr val="000000"/>
              </a:buClr>
            </a:pPr>
            <a:r>
              <a:rPr lang="en-US" altLang="en-US" smtClean="0"/>
              <a:t>How much money is eventually created in this economy?</a:t>
            </a:r>
          </a:p>
          <a:p>
            <a:pPr lvl="1" eaLnBrk="1" hangingPunct="1">
              <a:buClr>
                <a:srgbClr val="000000"/>
              </a:buClr>
            </a:pPr>
            <a:r>
              <a:rPr lang="en-US" altLang="en-US" smtClean="0"/>
              <a:t>The </a:t>
            </a:r>
            <a:r>
              <a:rPr lang="en-US" altLang="en-US" i="1" smtClean="0">
                <a:solidFill>
                  <a:srgbClr val="25A9A6"/>
                </a:solidFill>
              </a:rPr>
              <a:t>money multiplier </a:t>
            </a:r>
            <a:r>
              <a:rPr lang="en-US" altLang="en-US" smtClean="0"/>
              <a:t>is the amount of money the banking system generates with each dollar of reserves.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FINANCIAL INSTITUTIONS IN THE U.S. ECONOMY</a:t>
            </a:r>
            <a:endParaRPr lang="en-US">
              <a:latin typeface="Tahoma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dirty="0"/>
              <a:t>The </a:t>
            </a:r>
            <a:r>
              <a:rPr lang="en-US" i="1" dirty="0">
                <a:solidFill>
                  <a:srgbClr val="25A9A6"/>
                </a:solidFill>
              </a:rPr>
              <a:t>financial system </a:t>
            </a:r>
            <a:r>
              <a:rPr lang="en-US" dirty="0"/>
              <a:t>is made up of financial institutions that coordinate the actions of savers and borrowers</a:t>
            </a:r>
            <a:r>
              <a:rPr lang="en-US" dirty="0" smtClean="0"/>
              <a:t>.</a:t>
            </a:r>
          </a:p>
          <a:p>
            <a:pPr lvl="1" eaLnBrk="1" fontAlgn="auto" hangingPunct="1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dirty="0" smtClean="0"/>
              <a:t>Helps address 3 problems</a:t>
            </a:r>
          </a:p>
          <a:p>
            <a:pPr lvl="2" eaLnBrk="1" fontAlgn="auto" hangingPunct="1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dirty="0" smtClean="0"/>
              <a:t>Transaction costs</a:t>
            </a:r>
          </a:p>
          <a:p>
            <a:pPr lvl="3" eaLnBrk="1" fontAlgn="auto" hangingPunct="1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dirty="0" smtClean="0"/>
              <a:t>Makes it easier for savers to find borrowers</a:t>
            </a:r>
          </a:p>
          <a:p>
            <a:pPr lvl="2" eaLnBrk="1" fontAlgn="auto" hangingPunct="1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dirty="0" smtClean="0"/>
              <a:t>Risk</a:t>
            </a:r>
          </a:p>
          <a:p>
            <a:pPr lvl="3" eaLnBrk="1" fontAlgn="auto" hangingPunct="1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dirty="0" smtClean="0"/>
              <a:t>Reduces risk by making it easier to diversify</a:t>
            </a:r>
          </a:p>
          <a:p>
            <a:pPr lvl="2" eaLnBrk="1" fontAlgn="auto" hangingPunct="1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dirty="0" smtClean="0"/>
              <a:t>Provides liquidity</a:t>
            </a:r>
          </a:p>
          <a:p>
            <a:pPr lvl="3" eaLnBrk="1" fontAlgn="auto" hangingPunct="1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dirty="0" smtClean="0"/>
              <a:t>Provides access to cash for borrowers</a:t>
            </a:r>
          </a:p>
          <a:p>
            <a:pPr lvl="1" eaLnBrk="1" fontAlgn="auto" hangingPunct="1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dirty="0" smtClean="0"/>
              <a:t>Assets (money you are owed or claims on property) VS Liabilities (money you owe)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2"/>
          <p:cNvSpPr>
            <a:spLocks noChangeArrowheads="1"/>
          </p:cNvSpPr>
          <p:nvPr/>
        </p:nvSpPr>
        <p:spPr bwMode="auto">
          <a:xfrm>
            <a:off x="4724400" y="1752600"/>
            <a:ext cx="4038600" cy="419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03" name="Rectangle 31"/>
          <p:cNvSpPr>
            <a:spLocks noChangeArrowheads="1"/>
          </p:cNvSpPr>
          <p:nvPr/>
        </p:nvSpPr>
        <p:spPr bwMode="auto">
          <a:xfrm>
            <a:off x="533400" y="1752600"/>
            <a:ext cx="4038600" cy="419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The Money Multiplier </a:t>
            </a:r>
          </a:p>
        </p:txBody>
      </p:sp>
      <p:grpSp>
        <p:nvGrpSpPr>
          <p:cNvPr id="51205" name="Group 4"/>
          <p:cNvGrpSpPr>
            <a:grpSpLocks/>
          </p:cNvGrpSpPr>
          <p:nvPr/>
        </p:nvGrpSpPr>
        <p:grpSpPr bwMode="auto">
          <a:xfrm>
            <a:off x="568325" y="1763713"/>
            <a:ext cx="4079875" cy="4179887"/>
            <a:chOff x="122" y="1111"/>
            <a:chExt cx="2570" cy="2633"/>
          </a:xfrm>
        </p:grpSpPr>
        <p:sp>
          <p:nvSpPr>
            <p:cNvPr id="51219" name="Line 5"/>
            <p:cNvSpPr>
              <a:spLocks noChangeShapeType="1"/>
            </p:cNvSpPr>
            <p:nvPr/>
          </p:nvSpPr>
          <p:spPr bwMode="auto">
            <a:xfrm>
              <a:off x="141" y="1833"/>
              <a:ext cx="2501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0" name="Line 6"/>
            <p:cNvSpPr>
              <a:spLocks noChangeShapeType="1"/>
            </p:cNvSpPr>
            <p:nvPr/>
          </p:nvSpPr>
          <p:spPr bwMode="auto">
            <a:xfrm>
              <a:off x="1350" y="1879"/>
              <a:ext cx="0" cy="1865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lg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1" name="Rectangle 7"/>
            <p:cNvSpPr>
              <a:spLocks noChangeArrowheads="1"/>
            </p:cNvSpPr>
            <p:nvPr/>
          </p:nvSpPr>
          <p:spPr bwMode="auto">
            <a:xfrm>
              <a:off x="405" y="1503"/>
              <a:ext cx="7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423A6C"/>
                  </a:solidFill>
                  <a:latin typeface="Arial" panose="020B0604020202020204" pitchFamily="34" charset="0"/>
                </a:rPr>
                <a:t>Assets</a:t>
              </a:r>
            </a:p>
          </p:txBody>
        </p:sp>
        <p:sp>
          <p:nvSpPr>
            <p:cNvPr id="51222" name="Rectangle 8"/>
            <p:cNvSpPr>
              <a:spLocks noChangeArrowheads="1"/>
            </p:cNvSpPr>
            <p:nvPr/>
          </p:nvSpPr>
          <p:spPr bwMode="auto">
            <a:xfrm>
              <a:off x="1495" y="1503"/>
              <a:ext cx="10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423A6C"/>
                  </a:solidFill>
                  <a:latin typeface="Arial" panose="020B0604020202020204" pitchFamily="34" charset="0"/>
                </a:rPr>
                <a:t>Liabilities</a:t>
              </a:r>
            </a:p>
          </p:txBody>
        </p:sp>
        <p:sp>
          <p:nvSpPr>
            <p:cNvPr id="51223" name="Rectangle 9"/>
            <p:cNvSpPr>
              <a:spLocks noChangeArrowheads="1"/>
            </p:cNvSpPr>
            <p:nvPr/>
          </p:nvSpPr>
          <p:spPr bwMode="auto">
            <a:xfrm>
              <a:off x="405" y="1111"/>
              <a:ext cx="21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solidFill>
                    <a:srgbClr val="423A6C"/>
                  </a:solidFill>
                  <a:latin typeface="Arial" panose="020B0604020202020204" pitchFamily="34" charset="0"/>
                </a:rPr>
                <a:t>First National Bank</a:t>
              </a:r>
            </a:p>
          </p:txBody>
        </p:sp>
        <p:sp>
          <p:nvSpPr>
            <p:cNvPr id="51224" name="Rectangle 10"/>
            <p:cNvSpPr>
              <a:spLocks noChangeArrowheads="1"/>
            </p:cNvSpPr>
            <p:nvPr/>
          </p:nvSpPr>
          <p:spPr bwMode="auto">
            <a:xfrm>
              <a:off x="122" y="2031"/>
              <a:ext cx="1181" cy="10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rgbClr val="423A6C"/>
                  </a:solidFill>
                  <a:latin typeface="Arial" panose="020B0604020202020204" pitchFamily="34" charset="0"/>
                </a:rPr>
                <a:t>Reserves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rgbClr val="423A6C"/>
                  </a:solidFill>
                  <a:latin typeface="Arial" panose="020B0604020202020204" pitchFamily="34" charset="0"/>
                </a:rPr>
                <a:t>	$10.00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 b="1">
                <a:solidFill>
                  <a:srgbClr val="423A6C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rgbClr val="423A6C"/>
                  </a:solidFill>
                  <a:latin typeface="Arial" panose="020B0604020202020204" pitchFamily="34" charset="0"/>
                </a:rPr>
                <a:t>Loans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rgbClr val="423A6C"/>
                  </a:solidFill>
                  <a:latin typeface="Arial" panose="020B0604020202020204" pitchFamily="34" charset="0"/>
                </a:rPr>
                <a:t>	$90.00</a:t>
              </a:r>
            </a:p>
          </p:txBody>
        </p:sp>
        <p:sp>
          <p:nvSpPr>
            <p:cNvPr id="51225" name="Rectangle 11"/>
            <p:cNvSpPr>
              <a:spLocks noChangeArrowheads="1"/>
            </p:cNvSpPr>
            <p:nvPr/>
          </p:nvSpPr>
          <p:spPr bwMode="auto">
            <a:xfrm>
              <a:off x="1374" y="2031"/>
              <a:ext cx="127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rgbClr val="423A6C"/>
                  </a:solidFill>
                  <a:latin typeface="Arial" panose="020B0604020202020204" pitchFamily="34" charset="0"/>
                </a:rPr>
                <a:t>Deposits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rgbClr val="423A6C"/>
                  </a:solidFill>
                  <a:latin typeface="Arial" panose="020B0604020202020204" pitchFamily="34" charset="0"/>
                </a:rPr>
                <a:t>	$100.00</a:t>
              </a:r>
            </a:p>
          </p:txBody>
        </p:sp>
        <p:sp>
          <p:nvSpPr>
            <p:cNvPr id="51226" name="Line 12"/>
            <p:cNvSpPr>
              <a:spLocks noChangeShapeType="1"/>
            </p:cNvSpPr>
            <p:nvPr/>
          </p:nvSpPr>
          <p:spPr bwMode="auto">
            <a:xfrm>
              <a:off x="464" y="3198"/>
              <a:ext cx="84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7" name="Rectangle 13"/>
            <p:cNvSpPr>
              <a:spLocks noChangeArrowheads="1"/>
            </p:cNvSpPr>
            <p:nvPr/>
          </p:nvSpPr>
          <p:spPr bwMode="auto">
            <a:xfrm>
              <a:off x="122" y="3260"/>
              <a:ext cx="127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rgbClr val="423A6C"/>
                  </a:solidFill>
                  <a:latin typeface="Arial" panose="020B0604020202020204" pitchFamily="34" charset="0"/>
                </a:rPr>
                <a:t>Total Assets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rgbClr val="423A6C"/>
                  </a:solidFill>
                  <a:latin typeface="Arial" panose="020B0604020202020204" pitchFamily="34" charset="0"/>
                </a:rPr>
                <a:t>	$100.00</a:t>
              </a:r>
            </a:p>
          </p:txBody>
        </p:sp>
        <p:sp>
          <p:nvSpPr>
            <p:cNvPr id="51228" name="Rectangle 14"/>
            <p:cNvSpPr>
              <a:spLocks noChangeArrowheads="1"/>
            </p:cNvSpPr>
            <p:nvPr/>
          </p:nvSpPr>
          <p:spPr bwMode="auto">
            <a:xfrm>
              <a:off x="1414" y="3260"/>
              <a:ext cx="127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rgbClr val="423A6C"/>
                  </a:solidFill>
                  <a:latin typeface="Arial" panose="020B0604020202020204" pitchFamily="34" charset="0"/>
                </a:rPr>
                <a:t>Total Liabilities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rgbClr val="423A6C"/>
                  </a:solidFill>
                  <a:latin typeface="Arial" panose="020B0604020202020204" pitchFamily="34" charset="0"/>
                </a:rPr>
                <a:t>	$100.00</a:t>
              </a:r>
            </a:p>
          </p:txBody>
        </p:sp>
        <p:sp>
          <p:nvSpPr>
            <p:cNvPr id="51229" name="Line 15"/>
            <p:cNvSpPr>
              <a:spLocks noChangeShapeType="1"/>
            </p:cNvSpPr>
            <p:nvPr/>
          </p:nvSpPr>
          <p:spPr bwMode="auto">
            <a:xfrm>
              <a:off x="1714" y="3198"/>
              <a:ext cx="84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06" name="Line 17"/>
          <p:cNvSpPr>
            <a:spLocks noChangeShapeType="1"/>
          </p:cNvSpPr>
          <p:nvPr/>
        </p:nvSpPr>
        <p:spPr bwMode="auto">
          <a:xfrm>
            <a:off x="4745038" y="2930525"/>
            <a:ext cx="4029075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Line 18"/>
          <p:cNvSpPr>
            <a:spLocks noChangeShapeType="1"/>
          </p:cNvSpPr>
          <p:nvPr/>
        </p:nvSpPr>
        <p:spPr bwMode="auto">
          <a:xfrm flipH="1">
            <a:off x="6689725" y="3005138"/>
            <a:ext cx="4763" cy="2938462"/>
          </a:xfrm>
          <a:prstGeom prst="line">
            <a:avLst/>
          </a:prstGeom>
          <a:noFill/>
          <a:ln w="25400">
            <a:solidFill>
              <a:schemeClr val="tx2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Rectangle 19"/>
          <p:cNvSpPr>
            <a:spLocks noChangeArrowheads="1"/>
          </p:cNvSpPr>
          <p:nvPr/>
        </p:nvSpPr>
        <p:spPr bwMode="auto">
          <a:xfrm>
            <a:off x="5175250" y="2398713"/>
            <a:ext cx="1185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423A6C"/>
                </a:solidFill>
                <a:latin typeface="Arial" panose="020B0604020202020204" pitchFamily="34" charset="0"/>
              </a:rPr>
              <a:t>Assets</a:t>
            </a:r>
          </a:p>
        </p:txBody>
      </p:sp>
      <p:sp>
        <p:nvSpPr>
          <p:cNvPr id="51209" name="Rectangle 20"/>
          <p:cNvSpPr>
            <a:spLocks noChangeArrowheads="1"/>
          </p:cNvSpPr>
          <p:nvPr/>
        </p:nvSpPr>
        <p:spPr bwMode="auto">
          <a:xfrm>
            <a:off x="6932613" y="2398713"/>
            <a:ext cx="1587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423A6C"/>
                </a:solidFill>
                <a:latin typeface="Arial" panose="020B0604020202020204" pitchFamily="34" charset="0"/>
              </a:rPr>
              <a:t>Liabilities</a:t>
            </a:r>
          </a:p>
        </p:txBody>
      </p:sp>
      <p:sp>
        <p:nvSpPr>
          <p:cNvPr id="51210" name="Rectangle 21"/>
          <p:cNvSpPr>
            <a:spLocks noChangeArrowheads="1"/>
          </p:cNvSpPr>
          <p:nvPr/>
        </p:nvSpPr>
        <p:spPr bwMode="auto">
          <a:xfrm>
            <a:off x="4724400" y="1765300"/>
            <a:ext cx="4394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423A6C"/>
                </a:solidFill>
                <a:latin typeface="Arial" panose="020B0604020202020204" pitchFamily="34" charset="0"/>
              </a:rPr>
              <a:t>Second National Bank</a:t>
            </a:r>
          </a:p>
        </p:txBody>
      </p:sp>
      <p:sp>
        <p:nvSpPr>
          <p:cNvPr id="51211" name="Rectangle 22"/>
          <p:cNvSpPr>
            <a:spLocks noChangeArrowheads="1"/>
          </p:cNvSpPr>
          <p:nvPr/>
        </p:nvSpPr>
        <p:spPr bwMode="auto">
          <a:xfrm>
            <a:off x="4721225" y="3251200"/>
            <a:ext cx="187483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423A6C"/>
                </a:solidFill>
                <a:latin typeface="Arial" panose="020B0604020202020204" pitchFamily="34" charset="0"/>
              </a:rPr>
              <a:t>Reserves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423A6C"/>
                </a:solidFill>
                <a:latin typeface="Arial" panose="020B0604020202020204" pitchFamily="34" charset="0"/>
              </a:rPr>
              <a:t>	$9.00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b="1">
              <a:solidFill>
                <a:srgbClr val="423A6C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423A6C"/>
                </a:solidFill>
                <a:latin typeface="Arial" panose="020B0604020202020204" pitchFamily="34" charset="0"/>
              </a:rPr>
              <a:t>Loans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423A6C"/>
                </a:solidFill>
                <a:latin typeface="Arial" panose="020B0604020202020204" pitchFamily="34" charset="0"/>
              </a:rPr>
              <a:t>	$81.00</a:t>
            </a:r>
          </a:p>
        </p:txBody>
      </p:sp>
      <p:sp>
        <p:nvSpPr>
          <p:cNvPr id="51212" name="Rectangle 23"/>
          <p:cNvSpPr>
            <a:spLocks noChangeArrowheads="1"/>
          </p:cNvSpPr>
          <p:nvPr/>
        </p:nvSpPr>
        <p:spPr bwMode="auto">
          <a:xfrm>
            <a:off x="6735763" y="3251200"/>
            <a:ext cx="18748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423A6C"/>
                </a:solidFill>
                <a:latin typeface="Arial" panose="020B0604020202020204" pitchFamily="34" charset="0"/>
              </a:rPr>
              <a:t>Deposits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423A6C"/>
                </a:solidFill>
                <a:latin typeface="Arial" panose="020B0604020202020204" pitchFamily="34" charset="0"/>
              </a:rPr>
              <a:t>	$90.00</a:t>
            </a:r>
          </a:p>
        </p:txBody>
      </p:sp>
      <p:sp>
        <p:nvSpPr>
          <p:cNvPr id="51213" name="Line 24"/>
          <p:cNvSpPr>
            <a:spLocks noChangeShapeType="1"/>
          </p:cNvSpPr>
          <p:nvPr/>
        </p:nvSpPr>
        <p:spPr bwMode="auto">
          <a:xfrm>
            <a:off x="5264150" y="5137150"/>
            <a:ext cx="13652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Rectangle 25"/>
          <p:cNvSpPr>
            <a:spLocks noChangeArrowheads="1"/>
          </p:cNvSpPr>
          <p:nvPr/>
        </p:nvSpPr>
        <p:spPr bwMode="auto">
          <a:xfrm>
            <a:off x="4721225" y="5238750"/>
            <a:ext cx="18748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423A6C"/>
                </a:solidFill>
                <a:latin typeface="Arial" panose="020B0604020202020204" pitchFamily="34" charset="0"/>
              </a:rPr>
              <a:t>Total Assets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423A6C"/>
                </a:solidFill>
                <a:latin typeface="Arial" panose="020B0604020202020204" pitchFamily="34" charset="0"/>
              </a:rPr>
              <a:t>	$90.00</a:t>
            </a:r>
          </a:p>
        </p:txBody>
      </p:sp>
      <p:sp>
        <p:nvSpPr>
          <p:cNvPr id="51215" name="Rectangle 26"/>
          <p:cNvSpPr>
            <a:spLocks noChangeArrowheads="1"/>
          </p:cNvSpPr>
          <p:nvPr/>
        </p:nvSpPr>
        <p:spPr bwMode="auto">
          <a:xfrm>
            <a:off x="6802438" y="5238750"/>
            <a:ext cx="20288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423A6C"/>
                </a:solidFill>
                <a:latin typeface="Arial" panose="020B0604020202020204" pitchFamily="34" charset="0"/>
              </a:rPr>
              <a:t>Total Liabilities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423A6C"/>
                </a:solidFill>
                <a:latin typeface="Arial" panose="020B0604020202020204" pitchFamily="34" charset="0"/>
              </a:rPr>
              <a:t>	$90.00</a:t>
            </a:r>
          </a:p>
        </p:txBody>
      </p:sp>
      <p:sp>
        <p:nvSpPr>
          <p:cNvPr id="51216" name="Line 27"/>
          <p:cNvSpPr>
            <a:spLocks noChangeShapeType="1"/>
          </p:cNvSpPr>
          <p:nvPr/>
        </p:nvSpPr>
        <p:spPr bwMode="auto">
          <a:xfrm>
            <a:off x="7281863" y="5137150"/>
            <a:ext cx="13620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61" name="Rectangle 29"/>
          <p:cNvSpPr>
            <a:spLocks noChangeArrowheads="1"/>
          </p:cNvSpPr>
          <p:nvPr/>
        </p:nvSpPr>
        <p:spPr bwMode="auto">
          <a:xfrm>
            <a:off x="1844675" y="6019800"/>
            <a:ext cx="5562600" cy="579438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rgbClr val="494076"/>
                </a:solidFill>
                <a:latin typeface="Arial" panose="020B0604020202020204" pitchFamily="34" charset="0"/>
              </a:rPr>
              <a:t>Money Supply = $190.00!</a:t>
            </a:r>
          </a:p>
        </p:txBody>
      </p:sp>
      <p:sp>
        <p:nvSpPr>
          <p:cNvPr id="69662" name="Line 30"/>
          <p:cNvSpPr>
            <a:spLocks noChangeShapeType="1"/>
          </p:cNvSpPr>
          <p:nvPr/>
        </p:nvSpPr>
        <p:spPr bwMode="auto">
          <a:xfrm flipV="1">
            <a:off x="2230438" y="3719513"/>
            <a:ext cx="5557837" cy="877887"/>
          </a:xfrm>
          <a:prstGeom prst="line">
            <a:avLst/>
          </a:prstGeom>
          <a:noFill/>
          <a:ln w="50800">
            <a:solidFill>
              <a:srgbClr val="B0001D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9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61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The Money Multiplier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money multiplier is the reciprocal of the reserve ratio:</a:t>
            </a:r>
          </a:p>
          <a:p>
            <a:pPr algn="ctr" eaLnBrk="1" hangingPunct="1">
              <a:buFontTx/>
              <a:buNone/>
            </a:pPr>
            <a:r>
              <a:rPr lang="en-US" altLang="en-US" i="1" dirty="0" smtClean="0"/>
              <a:t>M = 1/R</a:t>
            </a:r>
          </a:p>
          <a:p>
            <a:pPr eaLnBrk="1" hangingPunct="1"/>
            <a:r>
              <a:rPr lang="en-US" altLang="en-US" dirty="0" smtClean="0"/>
              <a:t>With a reserve requirement, </a:t>
            </a:r>
            <a:r>
              <a:rPr lang="en-US" altLang="en-US" i="1" dirty="0" smtClean="0"/>
              <a:t>R = </a:t>
            </a:r>
            <a:r>
              <a:rPr lang="en-US" altLang="en-US" i="1" dirty="0" smtClean="0"/>
              <a:t>10</a:t>
            </a:r>
            <a:r>
              <a:rPr lang="en-US" altLang="en-US" i="1" dirty="0" smtClean="0"/>
              <a:t>% 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The multiplier is </a:t>
            </a:r>
            <a:r>
              <a:rPr lang="en-US" altLang="en-US" dirty="0" smtClean="0"/>
              <a:t>10.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FEDERAL RESERVE SYSTEM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000000"/>
              </a:buClr>
            </a:pPr>
            <a:r>
              <a:rPr lang="en-US" altLang="en-US" smtClean="0"/>
              <a:t>The </a:t>
            </a:r>
            <a:r>
              <a:rPr lang="en-US" altLang="en-US" i="1" smtClean="0">
                <a:solidFill>
                  <a:srgbClr val="25A9A6"/>
                </a:solidFill>
              </a:rPr>
              <a:t>Federal Reserve (Fed)</a:t>
            </a:r>
            <a:r>
              <a:rPr lang="en-US" altLang="en-US" smtClean="0"/>
              <a:t> serves as the nation’s central bank.</a:t>
            </a:r>
          </a:p>
          <a:p>
            <a:pPr lvl="1" eaLnBrk="1" hangingPunct="1">
              <a:buClr>
                <a:srgbClr val="000000"/>
              </a:buClr>
            </a:pPr>
            <a:r>
              <a:rPr lang="en-US" altLang="en-US" sz="2400" smtClean="0"/>
              <a:t>Created in 1914 </a:t>
            </a:r>
          </a:p>
          <a:p>
            <a:pPr lvl="1" eaLnBrk="1" hangingPunct="1">
              <a:buClr>
                <a:srgbClr val="000000"/>
              </a:buClr>
            </a:pPr>
            <a:r>
              <a:rPr lang="en-US" altLang="en-US" sz="2400" smtClean="0"/>
              <a:t>It is the US </a:t>
            </a:r>
            <a:r>
              <a:rPr lang="en-US" altLang="en-US" sz="2400" i="1" smtClean="0">
                <a:solidFill>
                  <a:srgbClr val="25A9A6"/>
                </a:solidFill>
              </a:rPr>
              <a:t>central bank </a:t>
            </a:r>
            <a:r>
              <a:rPr lang="en-US" altLang="en-US" sz="2400" smtClean="0"/>
              <a:t>which means it is loans to banks as a lender of last resort.</a:t>
            </a:r>
          </a:p>
          <a:p>
            <a:pPr lvl="1" eaLnBrk="1" hangingPunct="1">
              <a:buClr>
                <a:srgbClr val="000000"/>
              </a:buClr>
            </a:pPr>
            <a:r>
              <a:rPr lang="en-US" altLang="en-US" sz="2400" smtClean="0"/>
              <a:t>It is the US government’s bank.</a:t>
            </a:r>
          </a:p>
          <a:p>
            <a:pPr lvl="1" eaLnBrk="1" hangingPunct="1">
              <a:buClr>
                <a:srgbClr val="000000"/>
              </a:buClr>
            </a:pPr>
            <a:r>
              <a:rPr lang="en-US" altLang="en-US" sz="2400" smtClean="0"/>
              <a:t>Oversees banks to ensure they follow Fed Regulations intended to promote safe and sound banking practices.</a:t>
            </a:r>
          </a:p>
          <a:p>
            <a:pPr lvl="1" eaLnBrk="1" hangingPunct="1"/>
            <a:r>
              <a:rPr lang="en-US" altLang="en-US" sz="2400" smtClean="0"/>
              <a:t>It regulates the supply and quantity of money in the economy by conducting </a:t>
            </a:r>
            <a:r>
              <a:rPr lang="en-US" altLang="en-US" sz="2400" i="1" smtClean="0">
                <a:solidFill>
                  <a:srgbClr val="25A9A6"/>
                </a:solidFill>
              </a:rPr>
              <a:t>monetary policy</a:t>
            </a:r>
            <a:r>
              <a:rPr lang="en-US" altLang="en-US" sz="2400" smtClean="0"/>
              <a:t>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FEDERAL RESERVE SYSTEM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Structure of the Federal Reserve System:</a:t>
            </a:r>
          </a:p>
          <a:p>
            <a:pPr lvl="1" eaLnBrk="1" hangingPunct="1"/>
            <a:r>
              <a:rPr lang="en-US" altLang="en-US" smtClean="0"/>
              <a:t>The primary elements in the Federal Reserve System are:</a:t>
            </a:r>
          </a:p>
          <a:p>
            <a:pPr lvl="2" eaLnBrk="1" hangingPunct="1"/>
            <a:r>
              <a:rPr lang="en-US" altLang="en-US" smtClean="0"/>
              <a:t>1) The Board of Governors</a:t>
            </a:r>
          </a:p>
          <a:p>
            <a:pPr lvl="2" eaLnBrk="1" hangingPunct="1"/>
            <a:r>
              <a:rPr lang="en-US" altLang="en-US" smtClean="0"/>
              <a:t>2) The Regional Federal Reserve Banks</a:t>
            </a:r>
          </a:p>
          <a:p>
            <a:pPr lvl="2" eaLnBrk="1" hangingPunct="1"/>
            <a:r>
              <a:rPr lang="en-US" altLang="en-US" smtClean="0"/>
              <a:t>3) The Federal Open Market Committee</a:t>
            </a:r>
          </a:p>
          <a:p>
            <a:pPr lvl="2" eaLnBrk="1" hangingPunct="1"/>
            <a:r>
              <a:rPr lang="en-US" altLang="en-US" smtClean="0"/>
              <a:t>4) The Federal Advisory Council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The Fed’s Organization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The Fed is run by a Board of Governors, which has seven members appointed by the president and confirmed by the Senate.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Among the seven members, the most important is the chairman. 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The chairman directs the Fed staff, presides over board meetings, and testifies about Fed policy in front of </a:t>
            </a:r>
            <a:r>
              <a:rPr lang="en-US" dirty="0" smtClean="0"/>
              <a:t>Congress.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smtClean="0"/>
              <a:t>Jerome Powell</a:t>
            </a:r>
            <a:endParaRPr lang="en-US" dirty="0" smtClean="0"/>
          </a:p>
          <a:p>
            <a:pPr marL="914400" lvl="2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6348" y="5105400"/>
            <a:ext cx="1389179" cy="17225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The Fed’s Organization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Board of Governors</a:t>
            </a:r>
          </a:p>
          <a:p>
            <a:pPr lvl="1" eaLnBrk="1" hangingPunct="1"/>
            <a:r>
              <a:rPr lang="en-US" altLang="en-US" smtClean="0"/>
              <a:t>Seven members </a:t>
            </a:r>
          </a:p>
          <a:p>
            <a:pPr lvl="1" eaLnBrk="1" hangingPunct="1"/>
            <a:r>
              <a:rPr lang="en-US" altLang="en-US" smtClean="0"/>
              <a:t>Appointed by the president </a:t>
            </a:r>
          </a:p>
          <a:p>
            <a:pPr lvl="1" eaLnBrk="1" hangingPunct="1"/>
            <a:r>
              <a:rPr lang="en-US" altLang="en-US" smtClean="0"/>
              <a:t>Confirmed by the Senate</a:t>
            </a:r>
          </a:p>
          <a:p>
            <a:pPr lvl="1" eaLnBrk="1" hangingPunct="1"/>
            <a:r>
              <a:rPr lang="en-US" altLang="en-US" smtClean="0"/>
              <a:t>Serve staggered 14-year terms so that one comes vacant every two years.</a:t>
            </a:r>
          </a:p>
          <a:p>
            <a:pPr lvl="1" eaLnBrk="1" hangingPunct="1"/>
            <a:r>
              <a:rPr lang="en-US" altLang="en-US" smtClean="0"/>
              <a:t>President appoints a member as chairman to serve a four-year term.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The Fed’s Organization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The Federal Reserve System is made up of the Federal Reserve Board in Washington, D.C., and twelve regional Federal Reserve Banks</a:t>
            </a:r>
            <a:r>
              <a:rPr lang="en-US" dirty="0" smtClean="0"/>
              <a:t>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Decentralized to limit power and make it more responsive to local needs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12 Regional Banks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New York Fed implements some of the Fed’s most important policy decisions.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Nine directors</a:t>
            </a:r>
          </a:p>
          <a:p>
            <a:pPr lvl="3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Three appointed by the Board of Governors.</a:t>
            </a:r>
          </a:p>
          <a:p>
            <a:pPr lvl="3" eaLnBrk="1" fontAlgn="auto" hangingPunct="1">
              <a:spcAft>
                <a:spcPts val="0"/>
              </a:spcAft>
              <a:defRPr/>
            </a:pPr>
            <a:r>
              <a:rPr lang="en-US" dirty="0" smtClean="0"/>
              <a:t>Six are elected by the commercial banks in the district.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directors appoint the district president, which is approved by the Board of Governors.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7348" name="Picture 2" descr="http://farm4.static.flickr.com/3004/3083382008_ff3ebf200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0"/>
            <a:ext cx="22098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49" name="Picture 4" descr="http://www.ramsa.com/images/content/5/1/5192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225"/>
            <a:ext cx="2125663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0" name="Picture 6" descr="http://img.scoop.it/OZfmll0zZHmP54IbDX7R1zl72eJkfbmt4t8yenImKBXEejxNn4ZJNZ2ss5Ku7Cx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659438"/>
            <a:ext cx="2133600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mtClean="0"/>
              <a:t>The Federal Reserve System</a:t>
            </a:r>
            <a:endParaRPr lang="en-US" altLang="en-US" sz="2400" smtClean="0">
              <a:solidFill>
                <a:schemeClr val="bg1"/>
              </a:solidFill>
            </a:endParaRP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6564313" y="6680200"/>
            <a:ext cx="26416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b="1">
                <a:solidFill>
                  <a:schemeClr val="bg1"/>
                </a:solidFill>
                <a:latin typeface="Arial" panose="020B0604020202020204" pitchFamily="34" charset="0"/>
              </a:rPr>
              <a:t>Copyright©2003  Southwestern/Thomson Learning</a:t>
            </a:r>
          </a:p>
        </p:txBody>
      </p:sp>
      <p:pic>
        <p:nvPicPr>
          <p:cNvPr id="98374" name="Picture 70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43000"/>
            <a:ext cx="7621588" cy="525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The Fed’s Organization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Federal Open Market Committee (FOMC)</a:t>
            </a:r>
          </a:p>
          <a:p>
            <a:pPr lvl="1" eaLnBrk="1" hangingPunct="1"/>
            <a:r>
              <a:rPr lang="en-US" altLang="en-US" smtClean="0"/>
              <a:t>Serves as the main policy-making organ of the Federal Reserve System.</a:t>
            </a:r>
          </a:p>
          <a:p>
            <a:pPr lvl="1" eaLnBrk="1" hangingPunct="1"/>
            <a:r>
              <a:rPr lang="en-US" altLang="en-US" smtClean="0"/>
              <a:t>Meets approximately every six weeks to review the economy.</a:t>
            </a:r>
          </a:p>
          <a:p>
            <a:pPr lvl="2" eaLnBrk="1" hangingPunct="1"/>
            <a:r>
              <a:rPr lang="en-US" altLang="en-US" smtClean="0"/>
              <a:t>Can meet if there is an economic emergency at any time</a:t>
            </a:r>
          </a:p>
          <a:p>
            <a:pPr lvl="3" eaLnBrk="1" hangingPunct="1"/>
            <a:r>
              <a:rPr lang="en-US" altLang="en-US" smtClean="0"/>
              <a:t>September 11, 2001</a:t>
            </a:r>
          </a:p>
          <a:p>
            <a:pPr lvl="3" eaLnBrk="1" hangingPunct="1"/>
            <a:r>
              <a:rPr lang="en-US" altLang="en-US" smtClean="0"/>
              <a:t>Lehman Brothers collapse in 2008</a:t>
            </a:r>
          </a:p>
          <a:p>
            <a:pPr lvl="1" eaLnBrk="1" hangingPunct="1"/>
            <a:r>
              <a:rPr lang="en-US" altLang="en-US" smtClean="0"/>
              <a:t>Always important when they meet.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The Fed’s Organization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Federal Open Market Committee (FOMC) is made up of the following voting members:</a:t>
            </a:r>
          </a:p>
          <a:p>
            <a:pPr lvl="1" eaLnBrk="1" hangingPunct="1"/>
            <a:r>
              <a:rPr lang="en-US" altLang="en-US" smtClean="0"/>
              <a:t>The chairman and the other six members of the Board of Governors.</a:t>
            </a:r>
          </a:p>
          <a:p>
            <a:pPr lvl="1" eaLnBrk="1" hangingPunct="1"/>
            <a:r>
              <a:rPr lang="en-US" altLang="en-US" smtClean="0"/>
              <a:t>The president of the Federal Reserve Bank of New York.</a:t>
            </a:r>
          </a:p>
          <a:p>
            <a:pPr lvl="1" eaLnBrk="1" hangingPunct="1"/>
            <a:r>
              <a:rPr lang="en-US" altLang="en-US" smtClean="0"/>
              <a:t>The presidents of the other regional Federal Reserve banks (four vote on a yearly rotating basis).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FINANCIAL INSTITUTIONS IN THE U.S. ECONOMY</a:t>
            </a:r>
            <a:endParaRPr lang="en-US">
              <a:latin typeface="Tahoma" pitchFamily="34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000000"/>
              </a:buClr>
            </a:pPr>
            <a:r>
              <a:rPr lang="en-US" altLang="en-US" i="1" smtClean="0">
                <a:solidFill>
                  <a:srgbClr val="25A9A6"/>
                </a:solidFill>
              </a:rPr>
              <a:t>Financial markets </a:t>
            </a:r>
            <a:r>
              <a:rPr lang="en-US" altLang="en-US" smtClean="0"/>
              <a:t>are the institutions through which savers can directly provide funds to borrowers.</a:t>
            </a:r>
          </a:p>
          <a:p>
            <a:pPr lvl="1" eaLnBrk="1" hangingPunct="1">
              <a:buClr>
                <a:srgbClr val="000000"/>
              </a:buClr>
            </a:pPr>
            <a:r>
              <a:rPr lang="en-US" altLang="en-US" smtClean="0"/>
              <a:t>Stock and Bond Markets</a:t>
            </a:r>
          </a:p>
          <a:p>
            <a:pPr eaLnBrk="1" hangingPunct="1">
              <a:buClr>
                <a:srgbClr val="000000"/>
              </a:buClr>
            </a:pPr>
            <a:r>
              <a:rPr lang="en-US" altLang="en-US" i="1" smtClean="0">
                <a:solidFill>
                  <a:srgbClr val="25A9A6"/>
                </a:solidFill>
              </a:rPr>
              <a:t>Financial intermediaries </a:t>
            </a:r>
            <a:r>
              <a:rPr lang="en-US" altLang="en-US" smtClean="0"/>
              <a:t>are financial institutions through which savers can indirectly provide funds to borrowers.</a:t>
            </a:r>
          </a:p>
          <a:p>
            <a:pPr lvl="1" eaLnBrk="1" hangingPunct="1">
              <a:buClr>
                <a:srgbClr val="000000"/>
              </a:buClr>
            </a:pPr>
            <a:r>
              <a:rPr lang="en-US" altLang="en-US" smtClean="0"/>
              <a:t>Banks, Credit Unions, Retirement funds, Mutual Funds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The Fed’s Organization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Monetary policy is conducted by the Federal Open Market Committee.</a:t>
            </a:r>
          </a:p>
          <a:p>
            <a:pPr lvl="1" eaLnBrk="1" hangingPunct="1"/>
            <a:r>
              <a:rPr lang="en-US" altLang="en-US" smtClean="0"/>
              <a:t>Monetary policy is the setting of the money supply by policymakers in the central bank</a:t>
            </a:r>
          </a:p>
          <a:p>
            <a:pPr lvl="1" eaLnBrk="1" hangingPunct="1"/>
            <a:r>
              <a:rPr lang="en-US" altLang="en-US" smtClean="0"/>
              <a:t>The money supply refers to the quantity of money available in the economy.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The Fed’s Organization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Federal Advisory Council</a:t>
            </a:r>
          </a:p>
          <a:p>
            <a:pPr lvl="1" eaLnBrk="1" hangingPunct="1"/>
            <a:r>
              <a:rPr lang="en-US" altLang="en-US" smtClean="0"/>
              <a:t>12 members appointed by the 12 regional banks</a:t>
            </a:r>
          </a:p>
          <a:p>
            <a:pPr lvl="1" eaLnBrk="1" hangingPunct="1"/>
            <a:r>
              <a:rPr lang="en-US" altLang="en-US" smtClean="0"/>
              <a:t>Offer advice on the overall health of the economy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The Fed’s Tools of Monetary Control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Open-Market Operations</a:t>
            </a:r>
          </a:p>
          <a:p>
            <a:pPr lvl="1" eaLnBrk="1" hangingPunct="1">
              <a:buClr>
                <a:srgbClr val="000000"/>
              </a:buClr>
            </a:pPr>
            <a:r>
              <a:rPr lang="en-US" altLang="en-US" smtClean="0"/>
              <a:t>The primary way in which the Fed changes the money supply is through open-market operations</a:t>
            </a:r>
            <a:r>
              <a:rPr lang="en-US" altLang="en-US" i="1" smtClean="0"/>
              <a:t>.</a:t>
            </a:r>
            <a:endParaRPr lang="en-US" altLang="en-US" smtClean="0"/>
          </a:p>
          <a:p>
            <a:pPr lvl="1" eaLnBrk="1" hangingPunct="1">
              <a:buClr>
                <a:srgbClr val="000000"/>
              </a:buClr>
            </a:pPr>
            <a:r>
              <a:rPr lang="en-US" altLang="en-US" smtClean="0"/>
              <a:t>The Fed conducts </a:t>
            </a:r>
            <a:r>
              <a:rPr lang="en-US" altLang="en-US" i="1" smtClean="0">
                <a:solidFill>
                  <a:srgbClr val="25A9A6"/>
                </a:solidFill>
              </a:rPr>
              <a:t>open-market operations </a:t>
            </a:r>
            <a:r>
              <a:rPr lang="en-US" altLang="en-US" smtClean="0"/>
              <a:t>when it buys government bonds from or sells government bonds to the public:</a:t>
            </a:r>
          </a:p>
          <a:p>
            <a:pPr lvl="2" eaLnBrk="1" hangingPunct="1"/>
            <a:r>
              <a:rPr lang="en-US" altLang="en-US" smtClean="0"/>
              <a:t>When the Fed buys government bonds, the money supply increases.</a:t>
            </a:r>
          </a:p>
          <a:p>
            <a:pPr lvl="2" eaLnBrk="1" hangingPunct="1"/>
            <a:r>
              <a:rPr lang="en-US" altLang="en-US" smtClean="0"/>
              <a:t>The money supply decreases when the Fed sells government bonds.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The Fed’s Tools of Monetary Control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Reserve Requirements</a:t>
            </a:r>
          </a:p>
          <a:p>
            <a:pPr lvl="1" eaLnBrk="1" hangingPunct="1">
              <a:buClr>
                <a:srgbClr val="000000"/>
              </a:buClr>
            </a:pPr>
            <a:r>
              <a:rPr lang="en-US" altLang="en-US" smtClean="0"/>
              <a:t>The Fed also influences the money supply with </a:t>
            </a:r>
            <a:r>
              <a:rPr lang="en-US" altLang="en-US" i="1" smtClean="0">
                <a:solidFill>
                  <a:srgbClr val="25A9A6"/>
                </a:solidFill>
              </a:rPr>
              <a:t>reserve requirements</a:t>
            </a:r>
            <a:r>
              <a:rPr lang="en-US" altLang="en-US" smtClean="0"/>
              <a:t>.</a:t>
            </a:r>
          </a:p>
          <a:p>
            <a:pPr lvl="1" eaLnBrk="1" hangingPunct="1"/>
            <a:r>
              <a:rPr lang="en-US" altLang="en-US" smtClean="0"/>
              <a:t>Reserve requirements are regulations on the minimum amount of reserves that banks must hold against deposits.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The Fed’s Tools of Monetary Control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Changing the Reserve Requirement</a:t>
            </a:r>
          </a:p>
          <a:p>
            <a:pPr lvl="1" eaLnBrk="1" hangingPunct="1">
              <a:buClr>
                <a:srgbClr val="000000"/>
              </a:buClr>
            </a:pPr>
            <a:r>
              <a:rPr lang="en-US" altLang="en-US" smtClean="0"/>
              <a:t>The </a:t>
            </a:r>
            <a:r>
              <a:rPr lang="en-US" altLang="en-US" i="1" smtClean="0"/>
              <a:t>reserve requirement</a:t>
            </a:r>
            <a:r>
              <a:rPr lang="en-US" altLang="en-US" i="1" smtClean="0">
                <a:solidFill>
                  <a:srgbClr val="25A9A6"/>
                </a:solidFill>
              </a:rPr>
              <a:t> </a:t>
            </a:r>
            <a:r>
              <a:rPr lang="en-US" altLang="en-US" smtClean="0"/>
              <a:t>is the amount (%) of a bank’s total reserves that may not be loaned out.</a:t>
            </a:r>
          </a:p>
          <a:p>
            <a:pPr lvl="2" eaLnBrk="1" hangingPunct="1"/>
            <a:r>
              <a:rPr lang="en-US" altLang="en-US" smtClean="0"/>
              <a:t>Increasing the reserve requirement decreases the money supply. </a:t>
            </a:r>
          </a:p>
          <a:p>
            <a:pPr lvl="2" eaLnBrk="1" hangingPunct="1"/>
            <a:r>
              <a:rPr lang="en-US" altLang="en-US" smtClean="0"/>
              <a:t>Decreasing the reserve requirement increases the money supply.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The Fed’s Tools of Monetary Control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786452"/>
              </p:ext>
            </p:extLst>
          </p:nvPr>
        </p:nvGraphicFramePr>
        <p:xfrm>
          <a:off x="228600" y="1600200"/>
          <a:ext cx="8686800" cy="23544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1195349819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630575272"/>
                    </a:ext>
                  </a:extLst>
                </a:gridCol>
              </a:tblGrid>
              <a:tr h="392404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000" b="1" spc="0" dirty="0">
                          <a:effectLst/>
                          <a:latin typeface="+mn-lt"/>
                        </a:rPr>
                        <a:t>Assets</a:t>
                      </a:r>
                      <a:endParaRPr lang="en-US" sz="20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000" b="1" spc="0" dirty="0" smtClean="0">
                          <a:effectLst/>
                          <a:latin typeface="+mn-lt"/>
                        </a:rPr>
                        <a:t>Liabilities</a:t>
                      </a:r>
                      <a:endParaRPr lang="en-US" sz="20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extLst>
                  <a:ext uri="{0D108BD9-81ED-4DB2-BD59-A6C34878D82A}">
                    <a16:rowId xmlns:a16="http://schemas.microsoft.com/office/drawing/2014/main" val="2355692102"/>
                  </a:ext>
                </a:extLst>
              </a:tr>
              <a:tr h="392404">
                <a:tc>
                  <a:txBody>
                    <a:bodyPr/>
                    <a:lstStyle/>
                    <a:p>
                      <a:pPr marL="0" marR="0" algn="just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Required Reserves                           2,000</a:t>
                      </a:r>
                      <a:endParaRPr lang="en-US" sz="20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tc>
                  <a:txBody>
                    <a:bodyPr/>
                    <a:lstStyle/>
                    <a:p>
                      <a:pPr marL="0" marR="0" algn="just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Demand Deposits                         10,000</a:t>
                      </a:r>
                      <a:endParaRPr lang="en-US" sz="20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extLst>
                  <a:ext uri="{0D108BD9-81ED-4DB2-BD59-A6C34878D82A}">
                    <a16:rowId xmlns:a16="http://schemas.microsoft.com/office/drawing/2014/main" val="2398138349"/>
                  </a:ext>
                </a:extLst>
              </a:tr>
              <a:tr h="392404">
                <a:tc>
                  <a:txBody>
                    <a:bodyPr/>
                    <a:lstStyle/>
                    <a:p>
                      <a:pPr marL="0" marR="0" algn="just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000" b="1" spc="0" dirty="0" smtClean="0">
                          <a:effectLst/>
                          <a:latin typeface="+mn-lt"/>
                        </a:rPr>
                        <a:t>Excess Reserves                                0</a:t>
                      </a:r>
                      <a:endParaRPr lang="en-US" sz="20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2000" b="1" spc="0" dirty="0" smtClean="0">
                          <a:effectLst/>
                          <a:latin typeface="+mn-lt"/>
                        </a:rPr>
                        <a:t>Owner’s Equity                              10,000</a:t>
                      </a:r>
                      <a:r>
                        <a:rPr lang="en-US" sz="2000" b="1" spc="0" dirty="0">
                          <a:effectLst/>
                          <a:latin typeface="+mn-lt"/>
                        </a:rPr>
                        <a:t> </a:t>
                      </a:r>
                      <a:endParaRPr lang="en-US" sz="20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extLst>
                  <a:ext uri="{0D108BD9-81ED-4DB2-BD59-A6C34878D82A}">
                    <a16:rowId xmlns:a16="http://schemas.microsoft.com/office/drawing/2014/main" val="4233735325"/>
                  </a:ext>
                </a:extLst>
              </a:tr>
              <a:tr h="392404">
                <a:tc>
                  <a:txBody>
                    <a:bodyPr/>
                    <a:lstStyle/>
                    <a:p>
                      <a:pPr marL="0" marR="0" algn="just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000" b="1" spc="0" dirty="0" smtClean="0">
                          <a:effectLst/>
                          <a:latin typeface="+mn-lt"/>
                        </a:rPr>
                        <a:t>Customer Loans                                8,000</a:t>
                      </a:r>
                      <a:endParaRPr lang="en-US" sz="20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tc>
                  <a:txBody>
                    <a:bodyPr/>
                    <a:lstStyle/>
                    <a:p>
                      <a:pPr marL="0" marR="0" algn="just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000" b="1" spc="0">
                          <a:effectLst/>
                          <a:latin typeface="+mn-lt"/>
                        </a:rPr>
                        <a:t> </a:t>
                      </a:r>
                      <a:endParaRPr lang="en-US" sz="20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extLst>
                  <a:ext uri="{0D108BD9-81ED-4DB2-BD59-A6C34878D82A}">
                    <a16:rowId xmlns:a16="http://schemas.microsoft.com/office/drawing/2014/main" val="3682257377"/>
                  </a:ext>
                </a:extLst>
              </a:tr>
              <a:tr h="392404">
                <a:tc>
                  <a:txBody>
                    <a:bodyPr/>
                    <a:lstStyle/>
                    <a:p>
                      <a:pPr marL="0" marR="0" algn="just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000" b="1" spc="0" dirty="0" smtClean="0">
                          <a:effectLst/>
                          <a:latin typeface="+mn-lt"/>
                        </a:rPr>
                        <a:t>Government Securities (bonds)    7,000</a:t>
                      </a:r>
                      <a:endParaRPr lang="en-US" sz="20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tc>
                  <a:txBody>
                    <a:bodyPr/>
                    <a:lstStyle/>
                    <a:p>
                      <a:pPr marL="0" marR="0" algn="just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000" b="1" spc="0" dirty="0">
                          <a:effectLst/>
                          <a:latin typeface="+mn-lt"/>
                        </a:rPr>
                        <a:t> </a:t>
                      </a:r>
                      <a:endParaRPr lang="en-US" sz="20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extLst>
                  <a:ext uri="{0D108BD9-81ED-4DB2-BD59-A6C34878D82A}">
                    <a16:rowId xmlns:a16="http://schemas.microsoft.com/office/drawing/2014/main" val="2903985595"/>
                  </a:ext>
                </a:extLst>
              </a:tr>
              <a:tr h="39240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2000" b="1" spc="0" dirty="0" smtClean="0">
                          <a:effectLst/>
                          <a:latin typeface="+mn-lt"/>
                        </a:rPr>
                        <a:t>Building and Fixtures                       3,000</a:t>
                      </a:r>
                      <a:endParaRPr lang="en-US" sz="2000" b="1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tc>
                  <a:txBody>
                    <a:bodyPr/>
                    <a:lstStyle/>
                    <a:p>
                      <a:pPr marL="0" marR="0" algn="just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000" b="1" spc="0" dirty="0">
                          <a:effectLst/>
                          <a:latin typeface="+mn-lt"/>
                        </a:rPr>
                        <a:t> </a:t>
                      </a:r>
                      <a:endParaRPr lang="en-US" sz="20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/>
                </a:tc>
                <a:extLst>
                  <a:ext uri="{0D108BD9-81ED-4DB2-BD59-A6C34878D82A}">
                    <a16:rowId xmlns:a16="http://schemas.microsoft.com/office/drawing/2014/main" val="332370658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4137186"/>
            <a:ext cx="8686800" cy="258532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What is the reserve ratio? Reserve requirement?</a:t>
            </a:r>
          </a:p>
          <a:p>
            <a:endParaRPr lang="en-US" dirty="0"/>
          </a:p>
          <a:p>
            <a:r>
              <a:rPr lang="en-US" dirty="0" smtClean="0"/>
              <a:t>If the Fed buys $5,000 worth of bonds from the bank, what will be the change in excess reserves? Demand deposits?</a:t>
            </a:r>
          </a:p>
          <a:p>
            <a:endParaRPr lang="en-US" dirty="0"/>
          </a:p>
          <a:p>
            <a:r>
              <a:rPr lang="en-US" dirty="0" smtClean="0"/>
              <a:t>What is the maximum amount that the money supply can change as a result of the Fed purchase?</a:t>
            </a:r>
          </a:p>
          <a:p>
            <a:endParaRPr lang="en-US" dirty="0"/>
          </a:p>
          <a:p>
            <a:r>
              <a:rPr lang="en-US" dirty="0" smtClean="0"/>
              <a:t>What will happen to the price of bonds as a result?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25944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The Fed’s Tools of Monetary Control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Changing the Discount Rate</a:t>
            </a:r>
          </a:p>
          <a:p>
            <a:pPr lvl="1" eaLnBrk="1" hangingPunct="1">
              <a:buClr>
                <a:srgbClr val="000000"/>
              </a:buClr>
            </a:pPr>
            <a:r>
              <a:rPr lang="en-US" altLang="en-US" smtClean="0"/>
              <a:t>The </a:t>
            </a:r>
            <a:r>
              <a:rPr lang="en-US" altLang="en-US" i="1" smtClean="0">
                <a:solidFill>
                  <a:srgbClr val="25A9A6"/>
                </a:solidFill>
              </a:rPr>
              <a:t>discount rate </a:t>
            </a:r>
            <a:r>
              <a:rPr lang="en-US" altLang="en-US" smtClean="0"/>
              <a:t>is the interest rate the Fed charges banks for loans.</a:t>
            </a:r>
          </a:p>
          <a:p>
            <a:pPr lvl="2" eaLnBrk="1" hangingPunct="1"/>
            <a:r>
              <a:rPr lang="en-US" altLang="en-US" smtClean="0"/>
              <a:t>Increasing the discount rate decreases the money supply. </a:t>
            </a:r>
          </a:p>
          <a:p>
            <a:pPr lvl="2" eaLnBrk="1" hangingPunct="1"/>
            <a:r>
              <a:rPr lang="en-US" altLang="en-US" smtClean="0"/>
              <a:t>Decreasing the discount rate increases the money supply.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Expansionary Money Policy (Increasing the Money Supply and Inflation)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Buy Bonds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Lower Reserve Requirement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Lower Discount Rate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mtClean="0"/>
              <a:t>Contractionary </a:t>
            </a:r>
            <a:r>
              <a:rPr lang="en-US" dirty="0" smtClean="0"/>
              <a:t>Money Policy (Decreasing the Money Supply and Inflation)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Sell Bonds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Raise Reserve Requirement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Raise Discount Rate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Problems in Controlling the Money Supply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The Fed’s control of the money supply is not precise.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The Fed must wrestle with two problems that arise due to fractional-reserve banking.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The Fed does not control the amount of money that households choose to hold as deposits in banks</a:t>
            </a:r>
            <a:r>
              <a:rPr lang="en-US" dirty="0" smtClean="0"/>
              <a:t>.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Currency Drains</a:t>
            </a:r>
          </a:p>
          <a:p>
            <a:pPr lvl="3" eaLnBrk="1" fontAlgn="auto" hangingPunct="1">
              <a:spcAft>
                <a:spcPts val="0"/>
              </a:spcAft>
              <a:defRPr/>
            </a:pPr>
            <a:r>
              <a:rPr lang="en-US" dirty="0" smtClean="0"/>
              <a:t>Withdrawing deposits to hold as cash</a:t>
            </a:r>
            <a:endParaRPr lang="en-US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The Fed does not control the amount of money that bankers choose to lend.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/>
              <a:t>THE CLASSICAL THEORY OF INFLATION</a:t>
            </a:r>
            <a:endParaRPr lang="en-US" altLang="en-US">
              <a:latin typeface="Tahoma" pitchFamily="34" charset="0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000000"/>
              </a:buClr>
            </a:pPr>
            <a:r>
              <a:rPr lang="en-US" altLang="en-US" smtClean="0"/>
              <a:t>The </a:t>
            </a:r>
            <a:r>
              <a:rPr lang="en-US" altLang="en-US" i="1" smtClean="0">
                <a:solidFill>
                  <a:srgbClr val="25A9A6"/>
                </a:solidFill>
              </a:rPr>
              <a:t>quantity theory of money </a:t>
            </a:r>
            <a:r>
              <a:rPr lang="en-US" altLang="en-US" smtClean="0"/>
              <a:t>is used to explain the long-run determinants of the price level and the inflation rate.</a:t>
            </a:r>
          </a:p>
          <a:p>
            <a:pPr lvl="1" eaLnBrk="1" hangingPunct="1"/>
            <a:r>
              <a:rPr lang="en-US" altLang="en-US" smtClean="0"/>
              <a:t>Price levels rise due to money losing value.</a:t>
            </a:r>
          </a:p>
          <a:p>
            <a:pPr lvl="2" eaLnBrk="1" hangingPunct="1"/>
            <a:r>
              <a:rPr lang="en-US" altLang="en-US" smtClean="0"/>
              <a:t>The quantity of money available in the economy determines the value of money.</a:t>
            </a:r>
          </a:p>
          <a:p>
            <a:pPr lvl="1" eaLnBrk="1" hangingPunct="1"/>
            <a:r>
              <a:rPr lang="en-US" altLang="en-US" smtClean="0"/>
              <a:t>There is a Supply and Demand for money, so the value is based on where they intersect.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200" smtClean="0"/>
              <a:t>Financial Markets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The Bond Market</a:t>
            </a:r>
            <a:endParaRPr lang="en-US" dirty="0">
              <a:latin typeface="Tahoma" pitchFamily="34" charset="0"/>
            </a:endParaRPr>
          </a:p>
          <a:p>
            <a:pPr lvl="1" eaLnBrk="1" fontAlgn="auto" hangingPunct="1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dirty="0"/>
              <a:t>A </a:t>
            </a:r>
            <a:r>
              <a:rPr lang="en-US" i="1" dirty="0" smtClean="0">
                <a:solidFill>
                  <a:srgbClr val="25A9A6"/>
                </a:solidFill>
              </a:rPr>
              <a:t>bond or security </a:t>
            </a:r>
            <a:r>
              <a:rPr lang="en-US" dirty="0"/>
              <a:t>is a certificate of indebtedness that</a:t>
            </a:r>
            <a:br>
              <a:rPr lang="en-US" dirty="0"/>
            </a:br>
            <a:r>
              <a:rPr lang="en-US" dirty="0"/>
              <a:t>specifies obligations of the borrower to </a:t>
            </a:r>
            <a:br>
              <a:rPr lang="en-US" dirty="0"/>
            </a:br>
            <a:r>
              <a:rPr lang="en-US" dirty="0"/>
              <a:t>the holder of the bond</a:t>
            </a:r>
            <a:r>
              <a:rPr lang="en-US" dirty="0" smtClean="0"/>
              <a:t>.</a:t>
            </a:r>
          </a:p>
          <a:p>
            <a:pPr lvl="2" eaLnBrk="1" fontAlgn="auto" hangingPunct="1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dirty="0" smtClean="0"/>
              <a:t>In other words it’s a loan</a:t>
            </a:r>
            <a:endParaRPr lang="en-US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Characteristics of a Bond</a:t>
            </a:r>
            <a:endParaRPr lang="en-US" dirty="0">
              <a:latin typeface="Tahoma" pitchFamily="34" charset="0"/>
            </a:endParaRPr>
          </a:p>
          <a:p>
            <a:pPr marL="1085850" lvl="2" eaLnBrk="1" fontAlgn="auto" hangingPunct="1">
              <a:spcAft>
                <a:spcPts val="0"/>
              </a:spcAft>
              <a:defRPr/>
            </a:pPr>
            <a:r>
              <a:rPr lang="en-US" i="1" dirty="0"/>
              <a:t>Term</a:t>
            </a:r>
            <a:r>
              <a:rPr lang="en-US" dirty="0"/>
              <a:t>:  The length of time until the bond matures</a:t>
            </a:r>
            <a:r>
              <a:rPr lang="en-US" dirty="0" smtClean="0"/>
              <a:t>.</a:t>
            </a:r>
            <a:endParaRPr lang="en-US" dirty="0"/>
          </a:p>
          <a:p>
            <a:pPr marL="1085850" lvl="2" eaLnBrk="1" fontAlgn="auto" hangingPunct="1">
              <a:spcAft>
                <a:spcPts val="0"/>
              </a:spcAft>
              <a:defRPr/>
            </a:pPr>
            <a:r>
              <a:rPr lang="en-US" i="1" dirty="0"/>
              <a:t>Credit Risk</a:t>
            </a:r>
            <a:r>
              <a:rPr lang="en-US" dirty="0"/>
              <a:t>:  The probability that the borrower will fail to pay some of the interest or principal</a:t>
            </a:r>
            <a:r>
              <a:rPr lang="en-US" dirty="0" smtClean="0"/>
              <a:t>.</a:t>
            </a:r>
          </a:p>
          <a:p>
            <a:pPr marL="1543050" lvl="3" eaLnBrk="1" fontAlgn="auto" hangingPunct="1">
              <a:spcAft>
                <a:spcPts val="0"/>
              </a:spcAft>
              <a:defRPr/>
            </a:pPr>
            <a:r>
              <a:rPr lang="en-US" dirty="0" smtClean="0"/>
              <a:t>Higher risk means you will pay a higher interest rate</a:t>
            </a:r>
          </a:p>
          <a:p>
            <a:pPr marL="1085850" lvl="2"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29700" name="Group 7"/>
          <p:cNvGrpSpPr>
            <a:grpSpLocks/>
          </p:cNvGrpSpPr>
          <p:nvPr/>
        </p:nvGrpSpPr>
        <p:grpSpPr bwMode="auto">
          <a:xfrm>
            <a:off x="7419975" y="228600"/>
            <a:ext cx="1600200" cy="1676400"/>
            <a:chOff x="432" y="2592"/>
            <a:chExt cx="1440" cy="1392"/>
          </a:xfrm>
        </p:grpSpPr>
        <p:sp>
          <p:nvSpPr>
            <p:cNvPr id="29701" name="AutoShape 5"/>
            <p:cNvSpPr>
              <a:spLocks noChangeArrowheads="1"/>
            </p:cNvSpPr>
            <p:nvPr/>
          </p:nvSpPr>
          <p:spPr bwMode="auto">
            <a:xfrm>
              <a:off x="432" y="2592"/>
              <a:ext cx="1440" cy="1392"/>
            </a:xfrm>
            <a:prstGeom prst="verticalScroll">
              <a:avLst>
                <a:gd name="adj" fmla="val 12500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9702" name="Text Box 6"/>
            <p:cNvSpPr txBox="1">
              <a:spLocks noChangeArrowheads="1"/>
            </p:cNvSpPr>
            <p:nvPr/>
          </p:nvSpPr>
          <p:spPr bwMode="auto">
            <a:xfrm>
              <a:off x="663" y="2989"/>
              <a:ext cx="969" cy="48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solidFill>
                    <a:srgbClr val="000000"/>
                  </a:solidFill>
                  <a:latin typeface="Arial" panose="020B0604020202020204" pitchFamily="34" charset="0"/>
                </a:rPr>
                <a:t>IOU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Money Supply, Money Demand, and Monetary Equilibrium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money supply</a:t>
            </a:r>
            <a:r>
              <a:rPr lang="en-US" altLang="en-US" i="1" smtClean="0"/>
              <a:t> </a:t>
            </a:r>
            <a:r>
              <a:rPr lang="en-US" altLang="en-US" smtClean="0"/>
              <a:t>is a policy variable that is controlled by the Fed.</a:t>
            </a:r>
          </a:p>
          <a:p>
            <a:pPr lvl="1" eaLnBrk="1" hangingPunct="1"/>
            <a:r>
              <a:rPr lang="en-US" altLang="en-US" smtClean="0"/>
              <a:t>The Fed has the ability to change the supply of money.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Money Supply, Money Demand, and Monetary Equilibrium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The demand for money is based on a decision by consumers to hold wealth in the form of interest-bearing assets like a savings account or as cash or in checking accounts, which are noninterest bearing.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3 Types of Money Demand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Transactions demand</a:t>
            </a:r>
          </a:p>
          <a:p>
            <a:pPr lvl="3"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To purchases goods and services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Precautionary demand</a:t>
            </a:r>
          </a:p>
          <a:p>
            <a:pPr lvl="3"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To serve as protection against an unexpected need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Speculative demand</a:t>
            </a:r>
          </a:p>
          <a:p>
            <a:pPr lvl="3"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To serve as a store of wealth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Money Supply, Money Demand, and Monetary Equilibrium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People hold money because it is the medium of exchange.</a:t>
            </a:r>
          </a:p>
          <a:p>
            <a:pPr lvl="1" eaLnBrk="1" hangingPunct="1"/>
            <a:r>
              <a:rPr lang="en-US" altLang="en-US" dirty="0" smtClean="0"/>
              <a:t>What can cause a change in the amount people want to hold?</a:t>
            </a:r>
          </a:p>
          <a:p>
            <a:pPr lvl="2" eaLnBrk="1" hangingPunct="1"/>
            <a:r>
              <a:rPr lang="en-US" altLang="en-US" dirty="0" smtClean="0"/>
              <a:t>Changes in price level</a:t>
            </a:r>
          </a:p>
          <a:p>
            <a:pPr lvl="2" eaLnBrk="1" hangingPunct="1"/>
            <a:r>
              <a:rPr lang="en-US" altLang="en-US" dirty="0" smtClean="0"/>
              <a:t>Changes in GDP</a:t>
            </a:r>
          </a:p>
          <a:p>
            <a:pPr lvl="2" eaLnBrk="1" hangingPunct="1"/>
            <a:r>
              <a:rPr lang="en-US" altLang="en-US" dirty="0" smtClean="0"/>
              <a:t>Changes in income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39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2800" dirty="0" smtClean="0"/>
              <a:t>Money </a:t>
            </a:r>
            <a:r>
              <a:rPr lang="en-US" altLang="en-US" sz="2800" dirty="0"/>
              <a:t>Supply, Money Demand, and the Equilibrium Price Level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6564313" y="6680200"/>
            <a:ext cx="18034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b="1">
                <a:solidFill>
                  <a:schemeClr val="bg1"/>
                </a:solidFill>
                <a:latin typeface="Arial" panose="020B0604020202020204" pitchFamily="34" charset="0"/>
              </a:rPr>
              <a:t>Copyright © 2004  South-Western</a:t>
            </a: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2084388" y="1422400"/>
            <a:ext cx="5226050" cy="4565650"/>
          </a:xfrm>
          <a:prstGeom prst="rect">
            <a:avLst/>
          </a:prstGeom>
          <a:solidFill>
            <a:srgbClr val="F3F6F9"/>
          </a:solidFill>
          <a:ln w="206375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2084388" y="1422400"/>
            <a:ext cx="5226050" cy="4565650"/>
          </a:xfrm>
          <a:prstGeom prst="rect">
            <a:avLst/>
          </a:prstGeom>
          <a:solidFill>
            <a:srgbClr val="F2F4F8"/>
          </a:solidFill>
          <a:ln w="187325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2084388" y="1422400"/>
            <a:ext cx="5226050" cy="4565650"/>
          </a:xfrm>
          <a:prstGeom prst="rect">
            <a:avLst/>
          </a:prstGeom>
          <a:solidFill>
            <a:srgbClr val="F1F4F7"/>
          </a:solidFill>
          <a:ln w="169863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2084388" y="1422400"/>
            <a:ext cx="5226050" cy="4565650"/>
          </a:xfrm>
          <a:prstGeom prst="rect">
            <a:avLst/>
          </a:prstGeom>
          <a:solidFill>
            <a:srgbClr val="F0F2F5"/>
          </a:solidFill>
          <a:ln w="150813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7833" name="Rectangle 9"/>
          <p:cNvSpPr>
            <a:spLocks noChangeArrowheads="1"/>
          </p:cNvSpPr>
          <p:nvPr/>
        </p:nvSpPr>
        <p:spPr bwMode="auto">
          <a:xfrm>
            <a:off x="2084388" y="1422400"/>
            <a:ext cx="5226050" cy="4565650"/>
          </a:xfrm>
          <a:prstGeom prst="rect">
            <a:avLst/>
          </a:prstGeom>
          <a:solidFill>
            <a:srgbClr val="EEF1F4"/>
          </a:solidFill>
          <a:ln w="131763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2084388" y="1422400"/>
            <a:ext cx="5226050" cy="4565650"/>
          </a:xfrm>
          <a:prstGeom prst="rect">
            <a:avLst/>
          </a:prstGeom>
          <a:solidFill>
            <a:srgbClr val="EDEFF3"/>
          </a:solidFill>
          <a:ln w="11271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7835" name="Rectangle 11"/>
          <p:cNvSpPr>
            <a:spLocks noChangeArrowheads="1"/>
          </p:cNvSpPr>
          <p:nvPr/>
        </p:nvSpPr>
        <p:spPr bwMode="auto">
          <a:xfrm>
            <a:off x="2084388" y="1422400"/>
            <a:ext cx="5226050" cy="4565650"/>
          </a:xfrm>
          <a:prstGeom prst="rect">
            <a:avLst/>
          </a:prstGeom>
          <a:solidFill>
            <a:srgbClr val="EBEEF2"/>
          </a:solidFill>
          <a:ln w="93663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7836" name="Rectangle 12"/>
          <p:cNvSpPr>
            <a:spLocks noChangeArrowheads="1"/>
          </p:cNvSpPr>
          <p:nvPr/>
        </p:nvSpPr>
        <p:spPr bwMode="auto">
          <a:xfrm>
            <a:off x="2084388" y="1422400"/>
            <a:ext cx="5226050" cy="4565650"/>
          </a:xfrm>
          <a:prstGeom prst="rect">
            <a:avLst/>
          </a:prstGeom>
          <a:solidFill>
            <a:srgbClr val="EAECF1"/>
          </a:solidFill>
          <a:ln w="74613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7837" name="Rectangle 13"/>
          <p:cNvSpPr>
            <a:spLocks noChangeArrowheads="1"/>
          </p:cNvSpPr>
          <p:nvPr/>
        </p:nvSpPr>
        <p:spPr bwMode="auto">
          <a:xfrm>
            <a:off x="2084388" y="1422400"/>
            <a:ext cx="5226050" cy="4565650"/>
          </a:xfrm>
          <a:prstGeom prst="rect">
            <a:avLst/>
          </a:prstGeom>
          <a:solidFill>
            <a:srgbClr val="E9EBF0"/>
          </a:solidFill>
          <a:ln w="57150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7838" name="Rectangle 14"/>
          <p:cNvSpPr>
            <a:spLocks noChangeArrowheads="1"/>
          </p:cNvSpPr>
          <p:nvPr/>
        </p:nvSpPr>
        <p:spPr bwMode="auto">
          <a:xfrm>
            <a:off x="2084388" y="1422400"/>
            <a:ext cx="5226050" cy="4565650"/>
          </a:xfrm>
          <a:prstGeom prst="rect">
            <a:avLst/>
          </a:prstGeom>
          <a:solidFill>
            <a:srgbClr val="E7EAEF"/>
          </a:solidFill>
          <a:ln w="38100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7839" name="Rectangle 15"/>
          <p:cNvSpPr>
            <a:spLocks noChangeArrowheads="1"/>
          </p:cNvSpPr>
          <p:nvPr/>
        </p:nvSpPr>
        <p:spPr bwMode="auto">
          <a:xfrm>
            <a:off x="2084388" y="1422400"/>
            <a:ext cx="5226050" cy="4565650"/>
          </a:xfrm>
          <a:prstGeom prst="rect">
            <a:avLst/>
          </a:prstGeom>
          <a:solidFill>
            <a:srgbClr val="E6E9EF"/>
          </a:solidFill>
          <a:ln w="19050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7840" name="Rectangle 16"/>
          <p:cNvSpPr>
            <a:spLocks noChangeArrowheads="1"/>
          </p:cNvSpPr>
          <p:nvPr/>
        </p:nvSpPr>
        <p:spPr bwMode="auto">
          <a:xfrm>
            <a:off x="1916113" y="1304925"/>
            <a:ext cx="5337175" cy="45656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7841" name="Rectangle 17"/>
          <p:cNvSpPr>
            <a:spLocks noChangeArrowheads="1"/>
          </p:cNvSpPr>
          <p:nvPr/>
        </p:nvSpPr>
        <p:spPr bwMode="auto">
          <a:xfrm>
            <a:off x="1916113" y="1304925"/>
            <a:ext cx="5337175" cy="45656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7842" name="Line 18"/>
          <p:cNvSpPr>
            <a:spLocks noChangeShapeType="1"/>
          </p:cNvSpPr>
          <p:nvPr/>
        </p:nvSpPr>
        <p:spPr bwMode="auto">
          <a:xfrm flipH="1">
            <a:off x="1916113" y="4949825"/>
            <a:ext cx="1508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3" name="Line 19"/>
          <p:cNvSpPr>
            <a:spLocks noChangeShapeType="1"/>
          </p:cNvSpPr>
          <p:nvPr/>
        </p:nvSpPr>
        <p:spPr bwMode="auto">
          <a:xfrm flipH="1">
            <a:off x="1916113" y="4010025"/>
            <a:ext cx="1508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4" name="Line 20"/>
          <p:cNvSpPr>
            <a:spLocks noChangeShapeType="1"/>
          </p:cNvSpPr>
          <p:nvPr/>
        </p:nvSpPr>
        <p:spPr bwMode="auto">
          <a:xfrm flipH="1">
            <a:off x="1916113" y="3087688"/>
            <a:ext cx="150812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5" name="Line 21"/>
          <p:cNvSpPr>
            <a:spLocks noChangeShapeType="1"/>
          </p:cNvSpPr>
          <p:nvPr/>
        </p:nvSpPr>
        <p:spPr bwMode="auto">
          <a:xfrm flipH="1">
            <a:off x="1916113" y="2166938"/>
            <a:ext cx="150812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6" name="Rectangle 26"/>
          <p:cNvSpPr>
            <a:spLocks noChangeArrowheads="1"/>
          </p:cNvSpPr>
          <p:nvPr/>
        </p:nvSpPr>
        <p:spPr bwMode="auto">
          <a:xfrm>
            <a:off x="6148388" y="5916613"/>
            <a:ext cx="117792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Quantity of</a:t>
            </a:r>
            <a:endParaRPr lang="en-US" altLang="en-US" sz="1800"/>
          </a:p>
        </p:txBody>
      </p:sp>
      <p:sp>
        <p:nvSpPr>
          <p:cNvPr id="77847" name="Rectangle 27"/>
          <p:cNvSpPr>
            <a:spLocks noChangeArrowheads="1"/>
          </p:cNvSpPr>
          <p:nvPr/>
        </p:nvSpPr>
        <p:spPr bwMode="auto">
          <a:xfrm>
            <a:off x="6572250" y="6175375"/>
            <a:ext cx="760413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Money</a:t>
            </a:r>
            <a:endParaRPr lang="en-US" altLang="en-US" sz="1800"/>
          </a:p>
        </p:txBody>
      </p:sp>
      <p:sp>
        <p:nvSpPr>
          <p:cNvPr id="77848" name="Rectangle 28"/>
          <p:cNvSpPr>
            <a:spLocks noChangeArrowheads="1"/>
          </p:cNvSpPr>
          <p:nvPr/>
        </p:nvSpPr>
        <p:spPr bwMode="auto">
          <a:xfrm>
            <a:off x="1027113" y="1385888"/>
            <a:ext cx="86836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Nominal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Interest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Rate</a:t>
            </a:r>
            <a:endParaRPr lang="en-US" altLang="en-US" sz="1800"/>
          </a:p>
        </p:txBody>
      </p:sp>
      <p:grpSp>
        <p:nvGrpSpPr>
          <p:cNvPr id="91172" name="Group 36"/>
          <p:cNvGrpSpPr>
            <a:grpSpLocks/>
          </p:cNvGrpSpPr>
          <p:nvPr/>
        </p:nvGrpSpPr>
        <p:grpSpPr bwMode="auto">
          <a:xfrm>
            <a:off x="2535238" y="1501775"/>
            <a:ext cx="1331912" cy="4972050"/>
            <a:chOff x="1597" y="946"/>
            <a:chExt cx="839" cy="3132"/>
          </a:xfrm>
        </p:grpSpPr>
        <p:sp>
          <p:nvSpPr>
            <p:cNvPr id="77861" name="Line 37"/>
            <p:cNvSpPr>
              <a:spLocks noChangeShapeType="1"/>
            </p:cNvSpPr>
            <p:nvPr/>
          </p:nvSpPr>
          <p:spPr bwMode="auto">
            <a:xfrm flipV="1">
              <a:off x="2000" y="1106"/>
              <a:ext cx="1" cy="2592"/>
            </a:xfrm>
            <a:prstGeom prst="line">
              <a:avLst/>
            </a:prstGeom>
            <a:noFill/>
            <a:ln w="57150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62" name="Rectangle 38"/>
            <p:cNvSpPr>
              <a:spLocks noChangeArrowheads="1"/>
            </p:cNvSpPr>
            <p:nvPr/>
          </p:nvSpPr>
          <p:spPr bwMode="auto">
            <a:xfrm>
              <a:off x="1612" y="3731"/>
              <a:ext cx="82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Quantity fixed</a:t>
              </a:r>
              <a:endParaRPr lang="en-US" altLang="en-US" sz="1800"/>
            </a:p>
          </p:txBody>
        </p:sp>
        <p:sp>
          <p:nvSpPr>
            <p:cNvPr id="77863" name="Rectangle 39"/>
            <p:cNvSpPr>
              <a:spLocks noChangeArrowheads="1"/>
            </p:cNvSpPr>
            <p:nvPr/>
          </p:nvSpPr>
          <p:spPr bwMode="auto">
            <a:xfrm>
              <a:off x="1703" y="3894"/>
              <a:ext cx="64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by the Fed</a:t>
              </a:r>
              <a:endParaRPr lang="en-US" altLang="en-US" sz="1800"/>
            </a:p>
          </p:txBody>
        </p:sp>
        <p:sp>
          <p:nvSpPr>
            <p:cNvPr id="77864" name="Rectangle 40"/>
            <p:cNvSpPr>
              <a:spLocks noChangeArrowheads="1"/>
            </p:cNvSpPr>
            <p:nvPr/>
          </p:nvSpPr>
          <p:spPr bwMode="auto">
            <a:xfrm>
              <a:off x="1597" y="946"/>
              <a:ext cx="82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Money supply</a:t>
              </a:r>
              <a:endParaRPr lang="en-US" altLang="en-US" sz="1800"/>
            </a:p>
          </p:txBody>
        </p:sp>
      </p:grpSp>
      <p:sp>
        <p:nvSpPr>
          <p:cNvPr id="77850" name="Rectangle 41"/>
          <p:cNvSpPr>
            <a:spLocks noChangeArrowheads="1"/>
          </p:cNvSpPr>
          <p:nvPr/>
        </p:nvSpPr>
        <p:spPr bwMode="auto">
          <a:xfrm>
            <a:off x="1700213" y="5748338"/>
            <a:ext cx="2063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en-US" altLang="en-US" sz="1800"/>
          </a:p>
        </p:txBody>
      </p:sp>
      <p:grpSp>
        <p:nvGrpSpPr>
          <p:cNvPr id="91196" name="Group 60"/>
          <p:cNvGrpSpPr>
            <a:grpSpLocks/>
          </p:cNvGrpSpPr>
          <p:nvPr/>
        </p:nvGrpSpPr>
        <p:grpSpPr bwMode="auto">
          <a:xfrm>
            <a:off x="336550" y="4048125"/>
            <a:ext cx="1260475" cy="1136650"/>
            <a:chOff x="212" y="2550"/>
            <a:chExt cx="794" cy="716"/>
          </a:xfrm>
        </p:grpSpPr>
        <p:sp>
          <p:nvSpPr>
            <p:cNvPr id="77856" name="Line 61"/>
            <p:cNvSpPr>
              <a:spLocks noChangeShapeType="1"/>
            </p:cNvSpPr>
            <p:nvPr/>
          </p:nvSpPr>
          <p:spPr bwMode="auto">
            <a:xfrm flipH="1">
              <a:off x="721" y="2550"/>
              <a:ext cx="285" cy="22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57" name="Rectangle 62"/>
            <p:cNvSpPr>
              <a:spLocks noChangeArrowheads="1"/>
            </p:cNvSpPr>
            <p:nvPr/>
          </p:nvSpPr>
          <p:spPr bwMode="auto">
            <a:xfrm>
              <a:off x="212" y="2735"/>
              <a:ext cx="687" cy="531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7858" name="Rectangle 63"/>
            <p:cNvSpPr>
              <a:spLocks noChangeArrowheads="1"/>
            </p:cNvSpPr>
            <p:nvPr/>
          </p:nvSpPr>
          <p:spPr bwMode="auto">
            <a:xfrm>
              <a:off x="239" y="2762"/>
              <a:ext cx="63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Equilibrium</a:t>
              </a:r>
              <a:endParaRPr lang="en-US" altLang="en-US" sz="1800"/>
            </a:p>
          </p:txBody>
        </p:sp>
        <p:sp>
          <p:nvSpPr>
            <p:cNvPr id="77859" name="Rectangle 64"/>
            <p:cNvSpPr>
              <a:spLocks noChangeArrowheads="1"/>
            </p:cNvSpPr>
            <p:nvPr/>
          </p:nvSpPr>
          <p:spPr bwMode="auto">
            <a:xfrm>
              <a:off x="239" y="2925"/>
              <a:ext cx="44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value of</a:t>
              </a:r>
              <a:endParaRPr lang="en-US" altLang="en-US" sz="1800"/>
            </a:p>
          </p:txBody>
        </p:sp>
        <p:sp>
          <p:nvSpPr>
            <p:cNvPr id="77860" name="Rectangle 65"/>
            <p:cNvSpPr>
              <a:spLocks noChangeArrowheads="1"/>
            </p:cNvSpPr>
            <p:nvPr/>
          </p:nvSpPr>
          <p:spPr bwMode="auto">
            <a:xfrm>
              <a:off x="239" y="3089"/>
              <a:ext cx="3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money</a:t>
              </a:r>
              <a:endParaRPr lang="en-US" altLang="en-US" sz="1800"/>
            </a:p>
          </p:txBody>
        </p:sp>
      </p:grpSp>
      <p:grpSp>
        <p:nvGrpSpPr>
          <p:cNvPr id="91207" name="Group 71"/>
          <p:cNvGrpSpPr>
            <a:grpSpLocks/>
          </p:cNvGrpSpPr>
          <p:nvPr/>
        </p:nvGrpSpPr>
        <p:grpSpPr bwMode="auto">
          <a:xfrm>
            <a:off x="2309813" y="2089150"/>
            <a:ext cx="4479925" cy="3548063"/>
            <a:chOff x="1455" y="1316"/>
            <a:chExt cx="2822" cy="2235"/>
          </a:xfrm>
        </p:grpSpPr>
        <p:sp>
          <p:nvSpPr>
            <p:cNvPr id="77853" name="Freeform 72"/>
            <p:cNvSpPr>
              <a:spLocks/>
            </p:cNvSpPr>
            <p:nvPr/>
          </p:nvSpPr>
          <p:spPr bwMode="auto">
            <a:xfrm>
              <a:off x="1455" y="1316"/>
              <a:ext cx="2286" cy="2135"/>
            </a:xfrm>
            <a:custGeom>
              <a:avLst/>
              <a:gdLst>
                <a:gd name="T0" fmla="*/ 0 w 193"/>
                <a:gd name="T1" fmla="*/ 0 h 173"/>
                <a:gd name="T2" fmla="*/ 2147483646 w 193"/>
                <a:gd name="T3" fmla="*/ 2147483646 h 17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3" h="173">
                  <a:moveTo>
                    <a:pt x="0" y="0"/>
                  </a:moveTo>
                  <a:cubicBezTo>
                    <a:pt x="0" y="6"/>
                    <a:pt x="3" y="130"/>
                    <a:pt x="193" y="173"/>
                  </a:cubicBezTo>
                </a:path>
              </a:pathLst>
            </a:custGeom>
            <a:noFill/>
            <a:ln w="57150">
              <a:solidFill>
                <a:srgbClr val="003F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54" name="Rectangle 73"/>
            <p:cNvSpPr>
              <a:spLocks noChangeArrowheads="1"/>
            </p:cNvSpPr>
            <p:nvPr/>
          </p:nvSpPr>
          <p:spPr bwMode="auto">
            <a:xfrm>
              <a:off x="3806" y="3203"/>
              <a:ext cx="42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Money</a:t>
              </a:r>
              <a:endParaRPr lang="en-US" altLang="en-US" sz="1800"/>
            </a:p>
          </p:txBody>
        </p:sp>
        <p:sp>
          <p:nvSpPr>
            <p:cNvPr id="77855" name="Rectangle 74"/>
            <p:cNvSpPr>
              <a:spLocks noChangeArrowheads="1"/>
            </p:cNvSpPr>
            <p:nvPr/>
          </p:nvSpPr>
          <p:spPr bwMode="auto">
            <a:xfrm>
              <a:off x="3767" y="3367"/>
              <a:ext cx="510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demand</a:t>
              </a:r>
              <a:endParaRPr lang="en-US" altLang="en-US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1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91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5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The Effects of Monetary Injection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6564313" y="6680200"/>
            <a:ext cx="18034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b="1">
                <a:solidFill>
                  <a:schemeClr val="bg1"/>
                </a:solidFill>
                <a:latin typeface="Arial" panose="020B0604020202020204" pitchFamily="34" charset="0"/>
              </a:rPr>
              <a:t>Copyright © 2004  South-Western</a:t>
            </a: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2498725" y="1592263"/>
            <a:ext cx="4711700" cy="4035425"/>
          </a:xfrm>
          <a:prstGeom prst="rect">
            <a:avLst/>
          </a:prstGeom>
          <a:solidFill>
            <a:srgbClr val="F3F6F9"/>
          </a:solidFill>
          <a:ln w="190500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2498725" y="1592263"/>
            <a:ext cx="4711700" cy="4035425"/>
          </a:xfrm>
          <a:prstGeom prst="rect">
            <a:avLst/>
          </a:prstGeom>
          <a:solidFill>
            <a:srgbClr val="F2F4F8"/>
          </a:solidFill>
          <a:ln w="174625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9879" name="Rectangle 7"/>
          <p:cNvSpPr>
            <a:spLocks noChangeArrowheads="1"/>
          </p:cNvSpPr>
          <p:nvPr/>
        </p:nvSpPr>
        <p:spPr bwMode="auto">
          <a:xfrm>
            <a:off x="2498725" y="1592263"/>
            <a:ext cx="4711700" cy="4035425"/>
          </a:xfrm>
          <a:prstGeom prst="rect">
            <a:avLst/>
          </a:prstGeom>
          <a:solidFill>
            <a:srgbClr val="F1F4F7"/>
          </a:solidFill>
          <a:ln w="157163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2498725" y="1592263"/>
            <a:ext cx="4711700" cy="4035425"/>
          </a:xfrm>
          <a:prstGeom prst="rect">
            <a:avLst/>
          </a:prstGeom>
          <a:solidFill>
            <a:srgbClr val="F0F2F5"/>
          </a:solidFill>
          <a:ln w="139700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9881" name="Rectangle 9"/>
          <p:cNvSpPr>
            <a:spLocks noChangeArrowheads="1"/>
          </p:cNvSpPr>
          <p:nvPr/>
        </p:nvSpPr>
        <p:spPr bwMode="auto">
          <a:xfrm>
            <a:off x="2498725" y="1592263"/>
            <a:ext cx="4711700" cy="4035425"/>
          </a:xfrm>
          <a:prstGeom prst="rect">
            <a:avLst/>
          </a:prstGeom>
          <a:solidFill>
            <a:srgbClr val="EEF1F4"/>
          </a:solidFill>
          <a:ln w="122238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9882" name="Rectangle 10"/>
          <p:cNvSpPr>
            <a:spLocks noChangeArrowheads="1"/>
          </p:cNvSpPr>
          <p:nvPr/>
        </p:nvSpPr>
        <p:spPr bwMode="auto">
          <a:xfrm>
            <a:off x="2498725" y="1592263"/>
            <a:ext cx="4711700" cy="4035425"/>
          </a:xfrm>
          <a:prstGeom prst="rect">
            <a:avLst/>
          </a:prstGeom>
          <a:solidFill>
            <a:srgbClr val="EDEFF3"/>
          </a:solidFill>
          <a:ln w="104775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9883" name="Rectangle 11"/>
          <p:cNvSpPr>
            <a:spLocks noChangeArrowheads="1"/>
          </p:cNvSpPr>
          <p:nvPr/>
        </p:nvSpPr>
        <p:spPr bwMode="auto">
          <a:xfrm>
            <a:off x="2498725" y="1592263"/>
            <a:ext cx="4711700" cy="4035425"/>
          </a:xfrm>
          <a:prstGeom prst="rect">
            <a:avLst/>
          </a:prstGeom>
          <a:solidFill>
            <a:srgbClr val="EBEEF2"/>
          </a:solidFill>
          <a:ln w="87313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9884" name="Rectangle 12"/>
          <p:cNvSpPr>
            <a:spLocks noChangeArrowheads="1"/>
          </p:cNvSpPr>
          <p:nvPr/>
        </p:nvSpPr>
        <p:spPr bwMode="auto">
          <a:xfrm>
            <a:off x="2498725" y="1592263"/>
            <a:ext cx="4711700" cy="4035425"/>
          </a:xfrm>
          <a:prstGeom prst="rect">
            <a:avLst/>
          </a:prstGeom>
          <a:solidFill>
            <a:srgbClr val="EAECF1"/>
          </a:solidFill>
          <a:ln w="69850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9885" name="Rectangle 13"/>
          <p:cNvSpPr>
            <a:spLocks noChangeArrowheads="1"/>
          </p:cNvSpPr>
          <p:nvPr/>
        </p:nvSpPr>
        <p:spPr bwMode="auto">
          <a:xfrm>
            <a:off x="2498725" y="1592263"/>
            <a:ext cx="4711700" cy="4035425"/>
          </a:xfrm>
          <a:prstGeom prst="rect">
            <a:avLst/>
          </a:prstGeom>
          <a:solidFill>
            <a:srgbClr val="E9EBF0"/>
          </a:solidFill>
          <a:ln w="52388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9886" name="Rectangle 14"/>
          <p:cNvSpPr>
            <a:spLocks noChangeArrowheads="1"/>
          </p:cNvSpPr>
          <p:nvPr/>
        </p:nvSpPr>
        <p:spPr bwMode="auto">
          <a:xfrm>
            <a:off x="2498725" y="1592263"/>
            <a:ext cx="4711700" cy="4035425"/>
          </a:xfrm>
          <a:prstGeom prst="rect">
            <a:avLst/>
          </a:prstGeom>
          <a:solidFill>
            <a:srgbClr val="E7EAEF"/>
          </a:solidFill>
          <a:ln w="3492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9887" name="Rectangle 15"/>
          <p:cNvSpPr>
            <a:spLocks noChangeArrowheads="1"/>
          </p:cNvSpPr>
          <p:nvPr/>
        </p:nvSpPr>
        <p:spPr bwMode="auto">
          <a:xfrm>
            <a:off x="2498725" y="1592263"/>
            <a:ext cx="4711700" cy="4035425"/>
          </a:xfrm>
          <a:prstGeom prst="rect">
            <a:avLst/>
          </a:prstGeom>
          <a:solidFill>
            <a:srgbClr val="E6E9EF"/>
          </a:solidFill>
          <a:ln w="17463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9888" name="Rectangle 16"/>
          <p:cNvSpPr>
            <a:spLocks noChangeArrowheads="1"/>
          </p:cNvSpPr>
          <p:nvPr/>
        </p:nvSpPr>
        <p:spPr bwMode="auto">
          <a:xfrm>
            <a:off x="2359025" y="1504950"/>
            <a:ext cx="4799013" cy="4070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9889" name="Rectangle 17"/>
          <p:cNvSpPr>
            <a:spLocks noChangeArrowheads="1"/>
          </p:cNvSpPr>
          <p:nvPr/>
        </p:nvSpPr>
        <p:spPr bwMode="auto">
          <a:xfrm>
            <a:off x="2359025" y="1504950"/>
            <a:ext cx="4799013" cy="4070350"/>
          </a:xfrm>
          <a:prstGeom prst="rect">
            <a:avLst/>
          </a:prstGeom>
          <a:noFill/>
          <a:ln w="1746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9890" name="Line 18"/>
          <p:cNvSpPr>
            <a:spLocks noChangeShapeType="1"/>
          </p:cNvSpPr>
          <p:nvPr/>
        </p:nvSpPr>
        <p:spPr bwMode="auto">
          <a:xfrm flipH="1">
            <a:off x="2359025" y="4754563"/>
            <a:ext cx="139700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1" name="Line 19"/>
          <p:cNvSpPr>
            <a:spLocks noChangeShapeType="1"/>
          </p:cNvSpPr>
          <p:nvPr/>
        </p:nvSpPr>
        <p:spPr bwMode="auto">
          <a:xfrm flipH="1">
            <a:off x="2359025" y="3916363"/>
            <a:ext cx="139700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2" name="Line 20"/>
          <p:cNvSpPr>
            <a:spLocks noChangeShapeType="1"/>
          </p:cNvSpPr>
          <p:nvPr/>
        </p:nvSpPr>
        <p:spPr bwMode="auto">
          <a:xfrm flipH="1">
            <a:off x="2359025" y="3095625"/>
            <a:ext cx="139700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3" name="Line 21"/>
          <p:cNvSpPr>
            <a:spLocks noChangeShapeType="1"/>
          </p:cNvSpPr>
          <p:nvPr/>
        </p:nvSpPr>
        <p:spPr bwMode="auto">
          <a:xfrm flipH="1">
            <a:off x="2359025" y="2273300"/>
            <a:ext cx="139700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4" name="Line 22"/>
          <p:cNvSpPr>
            <a:spLocks noChangeShapeType="1"/>
          </p:cNvSpPr>
          <p:nvPr/>
        </p:nvSpPr>
        <p:spPr bwMode="auto">
          <a:xfrm>
            <a:off x="7018338" y="4754563"/>
            <a:ext cx="139700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5" name="Line 23"/>
          <p:cNvSpPr>
            <a:spLocks noChangeShapeType="1"/>
          </p:cNvSpPr>
          <p:nvPr/>
        </p:nvSpPr>
        <p:spPr bwMode="auto">
          <a:xfrm>
            <a:off x="7018338" y="3916363"/>
            <a:ext cx="139700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6" name="Line 24"/>
          <p:cNvSpPr>
            <a:spLocks noChangeShapeType="1"/>
          </p:cNvSpPr>
          <p:nvPr/>
        </p:nvSpPr>
        <p:spPr bwMode="auto">
          <a:xfrm>
            <a:off x="7018338" y="3095625"/>
            <a:ext cx="139700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7" name="Line 25"/>
          <p:cNvSpPr>
            <a:spLocks noChangeShapeType="1"/>
          </p:cNvSpPr>
          <p:nvPr/>
        </p:nvSpPr>
        <p:spPr bwMode="auto">
          <a:xfrm>
            <a:off x="7018338" y="2273300"/>
            <a:ext cx="139700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8" name="Line 28"/>
          <p:cNvSpPr>
            <a:spLocks noChangeShapeType="1"/>
          </p:cNvSpPr>
          <p:nvPr/>
        </p:nvSpPr>
        <p:spPr bwMode="auto">
          <a:xfrm>
            <a:off x="3646488" y="2255838"/>
            <a:ext cx="833437" cy="1587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9" name="Rectangle 29"/>
          <p:cNvSpPr>
            <a:spLocks noChangeArrowheads="1"/>
          </p:cNvSpPr>
          <p:nvPr/>
        </p:nvSpPr>
        <p:spPr bwMode="auto">
          <a:xfrm>
            <a:off x="6138863" y="5619750"/>
            <a:ext cx="10890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 b="1">
                <a:solidFill>
                  <a:srgbClr val="000000"/>
                </a:solidFill>
                <a:latin typeface="Arial" panose="020B0604020202020204" pitchFamily="34" charset="0"/>
              </a:rPr>
              <a:t>Quantity of</a:t>
            </a:r>
            <a:endParaRPr lang="en-US" altLang="en-US" sz="1800"/>
          </a:p>
        </p:txBody>
      </p:sp>
      <p:sp>
        <p:nvSpPr>
          <p:cNvPr id="79900" name="Rectangle 30"/>
          <p:cNvSpPr>
            <a:spLocks noChangeArrowheads="1"/>
          </p:cNvSpPr>
          <p:nvPr/>
        </p:nvSpPr>
        <p:spPr bwMode="auto">
          <a:xfrm>
            <a:off x="6530975" y="5849938"/>
            <a:ext cx="7032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 b="1">
                <a:solidFill>
                  <a:srgbClr val="000000"/>
                </a:solidFill>
                <a:latin typeface="Arial" panose="020B0604020202020204" pitchFamily="34" charset="0"/>
              </a:rPr>
              <a:t>Money</a:t>
            </a:r>
            <a:endParaRPr lang="en-US" altLang="en-US" sz="1800"/>
          </a:p>
        </p:txBody>
      </p:sp>
      <p:grpSp>
        <p:nvGrpSpPr>
          <p:cNvPr id="92199" name="Group 39"/>
          <p:cNvGrpSpPr>
            <a:grpSpLocks/>
          </p:cNvGrpSpPr>
          <p:nvPr/>
        </p:nvGrpSpPr>
        <p:grpSpPr bwMode="auto">
          <a:xfrm>
            <a:off x="2724150" y="2203450"/>
            <a:ext cx="4146550" cy="3168650"/>
            <a:chOff x="1716" y="1388"/>
            <a:chExt cx="2612" cy="1996"/>
          </a:xfrm>
        </p:grpSpPr>
        <p:sp>
          <p:nvSpPr>
            <p:cNvPr id="79912" name="Freeform 40"/>
            <p:cNvSpPr>
              <a:spLocks/>
            </p:cNvSpPr>
            <p:nvPr/>
          </p:nvSpPr>
          <p:spPr bwMode="auto">
            <a:xfrm>
              <a:off x="1716" y="1388"/>
              <a:ext cx="2114" cy="1904"/>
            </a:xfrm>
            <a:custGeom>
              <a:avLst/>
              <a:gdLst>
                <a:gd name="T0" fmla="*/ 0 w 193"/>
                <a:gd name="T1" fmla="*/ 0 h 173"/>
                <a:gd name="T2" fmla="*/ 2147483646 w 193"/>
                <a:gd name="T3" fmla="*/ 2147483646 h 17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3" h="173">
                  <a:moveTo>
                    <a:pt x="0" y="0"/>
                  </a:moveTo>
                  <a:cubicBezTo>
                    <a:pt x="0" y="6"/>
                    <a:pt x="3" y="130"/>
                    <a:pt x="193" y="173"/>
                  </a:cubicBezTo>
                </a:path>
              </a:pathLst>
            </a:custGeom>
            <a:noFill/>
            <a:ln w="52388">
              <a:solidFill>
                <a:srgbClr val="003F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913" name="Rectangle 41"/>
            <p:cNvSpPr>
              <a:spLocks noChangeArrowheads="1"/>
            </p:cNvSpPr>
            <p:nvPr/>
          </p:nvSpPr>
          <p:spPr bwMode="auto">
            <a:xfrm>
              <a:off x="3893" y="3076"/>
              <a:ext cx="39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Money</a:t>
              </a:r>
              <a:endParaRPr lang="en-US" altLang="en-US" sz="1800"/>
            </a:p>
          </p:txBody>
        </p:sp>
        <p:sp>
          <p:nvSpPr>
            <p:cNvPr id="79914" name="Rectangle 42"/>
            <p:cNvSpPr>
              <a:spLocks noChangeArrowheads="1"/>
            </p:cNvSpPr>
            <p:nvPr/>
          </p:nvSpPr>
          <p:spPr bwMode="auto">
            <a:xfrm>
              <a:off x="3856" y="3221"/>
              <a:ext cx="472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demand</a:t>
              </a:r>
              <a:endParaRPr lang="en-US" altLang="en-US" sz="1800"/>
            </a:p>
          </p:txBody>
        </p:sp>
      </p:grpSp>
      <p:sp>
        <p:nvSpPr>
          <p:cNvPr id="79902" name="Rectangle 43"/>
          <p:cNvSpPr>
            <a:spLocks noChangeArrowheads="1"/>
          </p:cNvSpPr>
          <p:nvPr/>
        </p:nvSpPr>
        <p:spPr bwMode="auto">
          <a:xfrm>
            <a:off x="2163763" y="5619750"/>
            <a:ext cx="19050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en-US" altLang="en-US" sz="1800"/>
          </a:p>
        </p:txBody>
      </p:sp>
      <p:grpSp>
        <p:nvGrpSpPr>
          <p:cNvPr id="92222" name="Group 62"/>
          <p:cNvGrpSpPr>
            <a:grpSpLocks/>
          </p:cNvGrpSpPr>
          <p:nvPr/>
        </p:nvGrpSpPr>
        <p:grpSpPr bwMode="auto">
          <a:xfrm>
            <a:off x="3365500" y="1701800"/>
            <a:ext cx="355600" cy="4152900"/>
            <a:chOff x="2120" y="1072"/>
            <a:chExt cx="224" cy="2616"/>
          </a:xfrm>
        </p:grpSpPr>
        <p:sp>
          <p:nvSpPr>
            <p:cNvPr id="79909" name="Line 63"/>
            <p:cNvSpPr>
              <a:spLocks noChangeShapeType="1"/>
            </p:cNvSpPr>
            <p:nvPr/>
          </p:nvSpPr>
          <p:spPr bwMode="auto">
            <a:xfrm flipV="1">
              <a:off x="2231" y="1201"/>
              <a:ext cx="1" cy="2311"/>
            </a:xfrm>
            <a:prstGeom prst="line">
              <a:avLst/>
            </a:prstGeom>
            <a:noFill/>
            <a:ln w="523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910" name="Rectangle 64"/>
            <p:cNvSpPr>
              <a:spLocks noChangeArrowheads="1"/>
            </p:cNvSpPr>
            <p:nvPr/>
          </p:nvSpPr>
          <p:spPr bwMode="auto">
            <a:xfrm>
              <a:off x="2143" y="3544"/>
              <a:ext cx="14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500" i="1">
                  <a:solidFill>
                    <a:srgbClr val="000000"/>
                  </a:solidFill>
                  <a:latin typeface="Arial" panose="020B0604020202020204" pitchFamily="34" charset="0"/>
                </a:rPr>
                <a:t>M</a:t>
              </a:r>
              <a:r>
                <a:rPr lang="en-US" altLang="en-US" sz="1500" baseline="-2500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en-US" altLang="en-US" sz="1800"/>
            </a:p>
          </p:txBody>
        </p:sp>
        <p:sp>
          <p:nvSpPr>
            <p:cNvPr id="79911" name="Rectangle 65"/>
            <p:cNvSpPr>
              <a:spLocks noChangeArrowheads="1"/>
            </p:cNvSpPr>
            <p:nvPr/>
          </p:nvSpPr>
          <p:spPr bwMode="auto">
            <a:xfrm>
              <a:off x="2120" y="1072"/>
              <a:ext cx="22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500" i="1">
                  <a:solidFill>
                    <a:srgbClr val="000000"/>
                  </a:solidFill>
                  <a:latin typeface="Arial" panose="020B0604020202020204" pitchFamily="34" charset="0"/>
                </a:rPr>
                <a:t>MS</a:t>
              </a:r>
              <a:r>
                <a:rPr lang="en-US" altLang="en-US" sz="1500" baseline="-2500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en-US" altLang="en-US" sz="1800"/>
            </a:p>
          </p:txBody>
        </p:sp>
      </p:grpSp>
      <p:grpSp>
        <p:nvGrpSpPr>
          <p:cNvPr id="92226" name="Group 66"/>
          <p:cNvGrpSpPr>
            <a:grpSpLocks/>
          </p:cNvGrpSpPr>
          <p:nvPr/>
        </p:nvGrpSpPr>
        <p:grpSpPr bwMode="auto">
          <a:xfrm>
            <a:off x="4529138" y="1701800"/>
            <a:ext cx="355600" cy="4152900"/>
            <a:chOff x="2853" y="1072"/>
            <a:chExt cx="224" cy="2616"/>
          </a:xfrm>
        </p:grpSpPr>
        <p:sp>
          <p:nvSpPr>
            <p:cNvPr id="79906" name="Line 67"/>
            <p:cNvSpPr>
              <a:spLocks noChangeShapeType="1"/>
            </p:cNvSpPr>
            <p:nvPr/>
          </p:nvSpPr>
          <p:spPr bwMode="auto">
            <a:xfrm flipV="1">
              <a:off x="2965" y="1201"/>
              <a:ext cx="1" cy="2311"/>
            </a:xfrm>
            <a:prstGeom prst="line">
              <a:avLst/>
            </a:prstGeom>
            <a:noFill/>
            <a:ln w="52388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907" name="Rectangle 68"/>
            <p:cNvSpPr>
              <a:spLocks noChangeArrowheads="1"/>
            </p:cNvSpPr>
            <p:nvPr/>
          </p:nvSpPr>
          <p:spPr bwMode="auto">
            <a:xfrm>
              <a:off x="2869" y="3544"/>
              <a:ext cx="14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500" i="1">
                  <a:solidFill>
                    <a:srgbClr val="000000"/>
                  </a:solidFill>
                  <a:latin typeface="Arial" panose="020B0604020202020204" pitchFamily="34" charset="0"/>
                </a:rPr>
                <a:t>M</a:t>
              </a:r>
              <a:r>
                <a:rPr lang="en-US" altLang="en-US" sz="1500" baseline="-250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en-US" altLang="en-US" sz="1800"/>
            </a:p>
          </p:txBody>
        </p:sp>
        <p:sp>
          <p:nvSpPr>
            <p:cNvPr id="79908" name="Rectangle 69"/>
            <p:cNvSpPr>
              <a:spLocks noChangeArrowheads="1"/>
            </p:cNvSpPr>
            <p:nvPr/>
          </p:nvSpPr>
          <p:spPr bwMode="auto">
            <a:xfrm>
              <a:off x="2853" y="1072"/>
              <a:ext cx="22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500" i="1">
                  <a:solidFill>
                    <a:srgbClr val="000000"/>
                  </a:solidFill>
                  <a:latin typeface="Arial" panose="020B0604020202020204" pitchFamily="34" charset="0"/>
                </a:rPr>
                <a:t>MS</a:t>
              </a:r>
              <a:r>
                <a:rPr lang="en-US" altLang="en-US" sz="1500" baseline="-250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en-US" altLang="en-US" sz="1800"/>
            </a:p>
          </p:txBody>
        </p:sp>
      </p:grpSp>
      <p:sp>
        <p:nvSpPr>
          <p:cNvPr id="79905" name="Rectangle 28"/>
          <p:cNvSpPr>
            <a:spLocks noChangeArrowheads="1"/>
          </p:cNvSpPr>
          <p:nvPr/>
        </p:nvSpPr>
        <p:spPr bwMode="auto">
          <a:xfrm>
            <a:off x="1358900" y="1517650"/>
            <a:ext cx="86677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Nominal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Interest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Rate</a:t>
            </a: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2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200" smtClean="0"/>
              <a:t>Quantity Equation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Instead of looking at S/D of money, we can look at an equation to see value.</a:t>
            </a:r>
          </a:p>
          <a:p>
            <a:pPr eaLnBrk="1" hangingPunct="1">
              <a:buClr>
                <a:srgbClr val="000000"/>
              </a:buClr>
              <a:defRPr/>
            </a:pPr>
            <a:r>
              <a:rPr lang="en-US" altLang="en-US" dirty="0" smtClean="0"/>
              <a:t>The </a:t>
            </a:r>
            <a:r>
              <a:rPr lang="en-US" altLang="en-US" i="1" dirty="0" smtClean="0">
                <a:solidFill>
                  <a:srgbClr val="25A9A6"/>
                </a:solidFill>
              </a:rPr>
              <a:t>quantity equation </a:t>
            </a:r>
            <a:r>
              <a:rPr lang="en-US" altLang="en-US" dirty="0" smtClean="0"/>
              <a:t>relates the quantity of money (</a:t>
            </a:r>
            <a:r>
              <a:rPr lang="en-US" altLang="en-US" i="1" dirty="0" smtClean="0"/>
              <a:t>M</a:t>
            </a:r>
            <a:r>
              <a:rPr lang="en-US" altLang="en-US" dirty="0" smtClean="0"/>
              <a:t>) to the nominal value of output </a:t>
            </a:r>
            <a:br>
              <a:rPr lang="en-US" altLang="en-US" dirty="0" smtClean="0"/>
            </a:br>
            <a:r>
              <a:rPr lang="en-US" altLang="en-US" dirty="0" smtClean="0"/>
              <a:t>(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 </a:t>
            </a:r>
            <a:r>
              <a:rPr lang="en-US" altLang="en-US" i="1" dirty="0" smtClean="0">
                <a:sym typeface="Symbol" panose="05050102010706020507" pitchFamily="18" charset="2"/>
              </a:rPr>
              <a:t>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).</a:t>
            </a:r>
          </a:p>
          <a:p>
            <a:pPr lvl="1" eaLnBrk="1" hangingPunct="1">
              <a:buClr>
                <a:srgbClr val="000000"/>
              </a:buClr>
              <a:defRPr/>
            </a:pPr>
            <a:r>
              <a:rPr lang="en-US" altLang="en-US" dirty="0" smtClean="0"/>
              <a:t>Nominal value of output = nominal GDP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Quantity equation of money:</a:t>
            </a:r>
            <a:endParaRPr lang="en-US" altLang="en-US" dirty="0"/>
          </a:p>
          <a:p>
            <a:pPr algn="ctr" eaLnBrk="1" fontAlgn="auto" hangingPunct="1">
              <a:spcAft>
                <a:spcPts val="0"/>
              </a:spcAft>
              <a:buClr>
                <a:srgbClr val="000000"/>
              </a:buClr>
              <a:buFontTx/>
              <a:buNone/>
              <a:defRPr/>
            </a:pPr>
            <a:r>
              <a:rPr lang="en-US" altLang="en-US" i="1" dirty="0">
                <a:solidFill>
                  <a:srgbClr val="000000"/>
                </a:solidFill>
              </a:rPr>
              <a:t>M</a:t>
            </a:r>
            <a:r>
              <a:rPr lang="en-US" altLang="en-US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i="1" dirty="0">
                <a:sym typeface="Symbol" pitchFamily="18" charset="2"/>
              </a:rPr>
              <a:t></a:t>
            </a:r>
            <a:r>
              <a:rPr lang="en-US" altLang="en-US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i="1" dirty="0">
                <a:solidFill>
                  <a:srgbClr val="000000"/>
                </a:solidFill>
              </a:rPr>
              <a:t>V</a:t>
            </a:r>
            <a:r>
              <a:rPr lang="en-US" altLang="en-US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i="1" dirty="0">
                <a:solidFill>
                  <a:srgbClr val="000000"/>
                </a:solidFill>
              </a:rPr>
              <a:t>= P </a:t>
            </a:r>
            <a:r>
              <a:rPr lang="en-US" altLang="en-US" i="1" dirty="0">
                <a:sym typeface="Symbol" pitchFamily="18" charset="2"/>
              </a:rPr>
              <a:t></a:t>
            </a:r>
            <a:r>
              <a:rPr lang="en-US" altLang="en-US" i="1" dirty="0">
                <a:solidFill>
                  <a:srgbClr val="000000"/>
                </a:solidFill>
              </a:rPr>
              <a:t> Y</a:t>
            </a:r>
            <a:endParaRPr lang="en-US" altLang="en-US" i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200" smtClean="0"/>
              <a:t>Velocity and the Quantity Equation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quantity equation shows that an increase in the quantity of money in an economy must be reflected in one of three other variables:</a:t>
            </a:r>
          </a:p>
          <a:p>
            <a:pPr lvl="1" eaLnBrk="1" hangingPunct="1"/>
            <a:r>
              <a:rPr lang="en-US" altLang="en-US" smtClean="0"/>
              <a:t>the price level must rise,</a:t>
            </a:r>
          </a:p>
          <a:p>
            <a:pPr lvl="1" eaLnBrk="1" hangingPunct="1"/>
            <a:r>
              <a:rPr lang="en-US" altLang="en-US" smtClean="0"/>
              <a:t>the quantity of output must rise, or</a:t>
            </a:r>
          </a:p>
          <a:p>
            <a:pPr lvl="1" eaLnBrk="1" hangingPunct="1"/>
            <a:r>
              <a:rPr lang="en-US" altLang="en-US" smtClean="0"/>
              <a:t>the velocity of money must fall.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8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2800" dirty="0" smtClean="0"/>
              <a:t>Nominal </a:t>
            </a:r>
            <a:r>
              <a:rPr lang="en-US" altLang="en-US" sz="2800" dirty="0"/>
              <a:t>GDP, the Quantity of Money, and the Velocity of Money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6564313" y="6680200"/>
            <a:ext cx="18034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b="1">
                <a:solidFill>
                  <a:schemeClr val="bg1"/>
                </a:solidFill>
                <a:latin typeface="Arial" panose="020B0604020202020204" pitchFamily="34" charset="0"/>
              </a:rPr>
              <a:t>Copyright © 2004  South-Western</a:t>
            </a: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1706563" y="1504950"/>
            <a:ext cx="6623050" cy="4637088"/>
          </a:xfrm>
          <a:prstGeom prst="rect">
            <a:avLst/>
          </a:prstGeom>
          <a:solidFill>
            <a:srgbClr val="F3F6F9"/>
          </a:solidFill>
          <a:ln w="223838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1706563" y="1504950"/>
            <a:ext cx="6623050" cy="4637088"/>
          </a:xfrm>
          <a:prstGeom prst="rect">
            <a:avLst/>
          </a:prstGeom>
          <a:solidFill>
            <a:srgbClr val="F2F4F8"/>
          </a:solidFill>
          <a:ln w="203200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1706563" y="1504950"/>
            <a:ext cx="6623050" cy="4637088"/>
          </a:xfrm>
          <a:prstGeom prst="rect">
            <a:avLst/>
          </a:prstGeom>
          <a:solidFill>
            <a:srgbClr val="F1F4F7"/>
          </a:solidFill>
          <a:ln w="184150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1706563" y="1504950"/>
            <a:ext cx="6623050" cy="4637088"/>
          </a:xfrm>
          <a:prstGeom prst="rect">
            <a:avLst/>
          </a:prstGeom>
          <a:solidFill>
            <a:srgbClr val="F0F2F5"/>
          </a:solidFill>
          <a:ln w="163513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1706563" y="1504950"/>
            <a:ext cx="6623050" cy="4637088"/>
          </a:xfrm>
          <a:prstGeom prst="rect">
            <a:avLst/>
          </a:prstGeom>
          <a:solidFill>
            <a:srgbClr val="EEF1F4"/>
          </a:solidFill>
          <a:ln w="142875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6026" name="Rectangle 10"/>
          <p:cNvSpPr>
            <a:spLocks noChangeArrowheads="1"/>
          </p:cNvSpPr>
          <p:nvPr/>
        </p:nvSpPr>
        <p:spPr bwMode="auto">
          <a:xfrm>
            <a:off x="1706563" y="1504950"/>
            <a:ext cx="6623050" cy="4637088"/>
          </a:xfrm>
          <a:prstGeom prst="rect">
            <a:avLst/>
          </a:prstGeom>
          <a:solidFill>
            <a:srgbClr val="EDEFF3"/>
          </a:solidFill>
          <a:ln w="122238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6027" name="Rectangle 11"/>
          <p:cNvSpPr>
            <a:spLocks noChangeArrowheads="1"/>
          </p:cNvSpPr>
          <p:nvPr/>
        </p:nvSpPr>
        <p:spPr bwMode="auto">
          <a:xfrm>
            <a:off x="1706563" y="1504950"/>
            <a:ext cx="6623050" cy="4637088"/>
          </a:xfrm>
          <a:prstGeom prst="rect">
            <a:avLst/>
          </a:prstGeom>
          <a:solidFill>
            <a:srgbClr val="EBEEF2"/>
          </a:solidFill>
          <a:ln w="10160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6028" name="Rectangle 12"/>
          <p:cNvSpPr>
            <a:spLocks noChangeArrowheads="1"/>
          </p:cNvSpPr>
          <p:nvPr/>
        </p:nvSpPr>
        <p:spPr bwMode="auto">
          <a:xfrm>
            <a:off x="1706563" y="1504950"/>
            <a:ext cx="6623050" cy="4637088"/>
          </a:xfrm>
          <a:prstGeom prst="rect">
            <a:avLst/>
          </a:prstGeom>
          <a:solidFill>
            <a:srgbClr val="EAECF1"/>
          </a:solidFill>
          <a:ln w="80963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6029" name="Rectangle 13"/>
          <p:cNvSpPr>
            <a:spLocks noChangeArrowheads="1"/>
          </p:cNvSpPr>
          <p:nvPr/>
        </p:nvSpPr>
        <p:spPr bwMode="auto">
          <a:xfrm>
            <a:off x="1706563" y="1504950"/>
            <a:ext cx="6623050" cy="4637088"/>
          </a:xfrm>
          <a:prstGeom prst="rect">
            <a:avLst/>
          </a:prstGeom>
          <a:solidFill>
            <a:srgbClr val="E9EBF0"/>
          </a:solidFill>
          <a:ln w="61913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6030" name="Rectangle 14"/>
          <p:cNvSpPr>
            <a:spLocks noChangeArrowheads="1"/>
          </p:cNvSpPr>
          <p:nvPr/>
        </p:nvSpPr>
        <p:spPr bwMode="auto">
          <a:xfrm>
            <a:off x="1706563" y="1504950"/>
            <a:ext cx="6623050" cy="4637088"/>
          </a:xfrm>
          <a:prstGeom prst="rect">
            <a:avLst/>
          </a:prstGeom>
          <a:solidFill>
            <a:srgbClr val="E7EAEF"/>
          </a:solidFill>
          <a:ln w="4127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6031" name="Rectangle 15"/>
          <p:cNvSpPr>
            <a:spLocks noChangeArrowheads="1"/>
          </p:cNvSpPr>
          <p:nvPr/>
        </p:nvSpPr>
        <p:spPr bwMode="auto">
          <a:xfrm>
            <a:off x="1706563" y="1504950"/>
            <a:ext cx="6623050" cy="4678363"/>
          </a:xfrm>
          <a:prstGeom prst="rect">
            <a:avLst/>
          </a:prstGeom>
          <a:solidFill>
            <a:srgbClr val="E6E9EF"/>
          </a:solidFill>
          <a:ln w="20638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6032" name="Rectangle 16"/>
          <p:cNvSpPr>
            <a:spLocks noChangeArrowheads="1"/>
          </p:cNvSpPr>
          <p:nvPr/>
        </p:nvSpPr>
        <p:spPr bwMode="auto">
          <a:xfrm>
            <a:off x="1544638" y="1382713"/>
            <a:ext cx="6745287" cy="4699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6033" name="Line 17"/>
          <p:cNvSpPr>
            <a:spLocks noChangeShapeType="1"/>
          </p:cNvSpPr>
          <p:nvPr/>
        </p:nvSpPr>
        <p:spPr bwMode="auto">
          <a:xfrm flipV="1">
            <a:off x="1687513" y="5918200"/>
            <a:ext cx="1587" cy="163513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4" name="Line 18"/>
          <p:cNvSpPr>
            <a:spLocks noChangeShapeType="1"/>
          </p:cNvSpPr>
          <p:nvPr/>
        </p:nvSpPr>
        <p:spPr bwMode="auto">
          <a:xfrm flipV="1">
            <a:off x="2481263" y="5918200"/>
            <a:ext cx="1587" cy="163513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5" name="Line 19"/>
          <p:cNvSpPr>
            <a:spLocks noChangeShapeType="1"/>
          </p:cNvSpPr>
          <p:nvPr/>
        </p:nvSpPr>
        <p:spPr bwMode="auto">
          <a:xfrm flipV="1">
            <a:off x="3297238" y="5918200"/>
            <a:ext cx="1587" cy="163513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6" name="Line 20"/>
          <p:cNvSpPr>
            <a:spLocks noChangeShapeType="1"/>
          </p:cNvSpPr>
          <p:nvPr/>
        </p:nvSpPr>
        <p:spPr bwMode="auto">
          <a:xfrm flipV="1">
            <a:off x="4090988" y="5918200"/>
            <a:ext cx="1587" cy="163513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7" name="Line 21"/>
          <p:cNvSpPr>
            <a:spLocks noChangeShapeType="1"/>
          </p:cNvSpPr>
          <p:nvPr/>
        </p:nvSpPr>
        <p:spPr bwMode="auto">
          <a:xfrm flipV="1">
            <a:off x="4906963" y="5918200"/>
            <a:ext cx="1587" cy="163513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8" name="Line 22"/>
          <p:cNvSpPr>
            <a:spLocks noChangeShapeType="1"/>
          </p:cNvSpPr>
          <p:nvPr/>
        </p:nvSpPr>
        <p:spPr bwMode="auto">
          <a:xfrm flipV="1">
            <a:off x="5700713" y="5918200"/>
            <a:ext cx="1587" cy="163513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9" name="Line 23"/>
          <p:cNvSpPr>
            <a:spLocks noChangeShapeType="1"/>
          </p:cNvSpPr>
          <p:nvPr/>
        </p:nvSpPr>
        <p:spPr bwMode="auto">
          <a:xfrm flipV="1">
            <a:off x="6496050" y="5918200"/>
            <a:ext cx="1588" cy="163513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40" name="Line 24"/>
          <p:cNvSpPr>
            <a:spLocks noChangeShapeType="1"/>
          </p:cNvSpPr>
          <p:nvPr/>
        </p:nvSpPr>
        <p:spPr bwMode="auto">
          <a:xfrm>
            <a:off x="1544638" y="5146675"/>
            <a:ext cx="161925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41" name="Line 25"/>
          <p:cNvSpPr>
            <a:spLocks noChangeShapeType="1"/>
          </p:cNvSpPr>
          <p:nvPr/>
        </p:nvSpPr>
        <p:spPr bwMode="auto">
          <a:xfrm>
            <a:off x="1544638" y="4210050"/>
            <a:ext cx="161925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42" name="Line 26"/>
          <p:cNvSpPr>
            <a:spLocks noChangeShapeType="1"/>
          </p:cNvSpPr>
          <p:nvPr/>
        </p:nvSpPr>
        <p:spPr bwMode="auto">
          <a:xfrm>
            <a:off x="1544638" y="2297113"/>
            <a:ext cx="161925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43" name="Line 27"/>
          <p:cNvSpPr>
            <a:spLocks noChangeShapeType="1"/>
          </p:cNvSpPr>
          <p:nvPr/>
        </p:nvSpPr>
        <p:spPr bwMode="auto">
          <a:xfrm>
            <a:off x="1544638" y="3254375"/>
            <a:ext cx="161925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44" name="Freeform 28"/>
          <p:cNvSpPr>
            <a:spLocks/>
          </p:cNvSpPr>
          <p:nvPr/>
        </p:nvSpPr>
        <p:spPr bwMode="auto">
          <a:xfrm>
            <a:off x="1544638" y="1382713"/>
            <a:ext cx="6745287" cy="4699000"/>
          </a:xfrm>
          <a:custGeom>
            <a:avLst/>
            <a:gdLst>
              <a:gd name="T0" fmla="*/ 0 w 4249"/>
              <a:gd name="T1" fmla="*/ 0 h 2960"/>
              <a:gd name="T2" fmla="*/ 0 w 4249"/>
              <a:gd name="T3" fmla="*/ 2147483646 h 2960"/>
              <a:gd name="T4" fmla="*/ 2147483646 w 4249"/>
              <a:gd name="T5" fmla="*/ 2147483646 h 29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49" h="2960">
                <a:moveTo>
                  <a:pt x="0" y="0"/>
                </a:moveTo>
                <a:lnTo>
                  <a:pt x="0" y="2960"/>
                </a:lnTo>
                <a:lnTo>
                  <a:pt x="4249" y="296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45" name="Line 29"/>
          <p:cNvSpPr>
            <a:spLocks noChangeShapeType="1"/>
          </p:cNvSpPr>
          <p:nvPr/>
        </p:nvSpPr>
        <p:spPr bwMode="auto">
          <a:xfrm flipV="1">
            <a:off x="7310438" y="5918200"/>
            <a:ext cx="1587" cy="163513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46" name="Line 30"/>
          <p:cNvSpPr>
            <a:spLocks noChangeShapeType="1"/>
          </p:cNvSpPr>
          <p:nvPr/>
        </p:nvSpPr>
        <p:spPr bwMode="auto">
          <a:xfrm flipV="1">
            <a:off x="8105775" y="5918200"/>
            <a:ext cx="1588" cy="163513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47" name="Rectangle 31"/>
          <p:cNvSpPr>
            <a:spLocks noChangeArrowheads="1"/>
          </p:cNvSpPr>
          <p:nvPr/>
        </p:nvSpPr>
        <p:spPr bwMode="auto">
          <a:xfrm>
            <a:off x="623888" y="1311275"/>
            <a:ext cx="966787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700" b="1">
                <a:solidFill>
                  <a:srgbClr val="000000"/>
                </a:solidFill>
                <a:latin typeface="Arial" panose="020B0604020202020204" pitchFamily="34" charset="0"/>
              </a:rPr>
              <a:t>Indexes</a:t>
            </a:r>
            <a:endParaRPr lang="en-US" altLang="en-US" sz="1800"/>
          </a:p>
        </p:txBody>
      </p:sp>
      <p:sp>
        <p:nvSpPr>
          <p:cNvPr id="86048" name="Rectangle 32"/>
          <p:cNvSpPr>
            <a:spLocks noChangeArrowheads="1"/>
          </p:cNvSpPr>
          <p:nvPr/>
        </p:nvSpPr>
        <p:spPr bwMode="auto">
          <a:xfrm>
            <a:off x="195263" y="1584325"/>
            <a:ext cx="14224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700" b="1">
                <a:solidFill>
                  <a:srgbClr val="000000"/>
                </a:solidFill>
                <a:latin typeface="Arial" panose="020B0604020202020204" pitchFamily="34" charset="0"/>
              </a:rPr>
              <a:t>(1960 = 100)</a:t>
            </a:r>
            <a:endParaRPr lang="en-US" altLang="en-US" sz="1800"/>
          </a:p>
        </p:txBody>
      </p:sp>
      <p:sp>
        <p:nvSpPr>
          <p:cNvPr id="86049" name="Rectangle 33"/>
          <p:cNvSpPr>
            <a:spLocks noChangeArrowheads="1"/>
          </p:cNvSpPr>
          <p:nvPr/>
        </p:nvSpPr>
        <p:spPr bwMode="auto">
          <a:xfrm>
            <a:off x="889000" y="2170113"/>
            <a:ext cx="681038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2,000</a:t>
            </a:r>
            <a:endParaRPr lang="en-US" altLang="en-US" sz="1800"/>
          </a:p>
        </p:txBody>
      </p:sp>
      <p:sp>
        <p:nvSpPr>
          <p:cNvPr id="86050" name="Rectangle 34"/>
          <p:cNvSpPr>
            <a:spLocks noChangeArrowheads="1"/>
          </p:cNvSpPr>
          <p:nvPr/>
        </p:nvSpPr>
        <p:spPr bwMode="auto">
          <a:xfrm>
            <a:off x="889000" y="4076700"/>
            <a:ext cx="681038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1,000</a:t>
            </a:r>
            <a:endParaRPr lang="en-US" altLang="en-US" sz="1800"/>
          </a:p>
        </p:txBody>
      </p:sp>
      <p:sp>
        <p:nvSpPr>
          <p:cNvPr id="86051" name="Rectangle 35"/>
          <p:cNvSpPr>
            <a:spLocks noChangeArrowheads="1"/>
          </p:cNvSpPr>
          <p:nvPr/>
        </p:nvSpPr>
        <p:spPr bwMode="auto">
          <a:xfrm>
            <a:off x="1073150" y="5030788"/>
            <a:ext cx="490538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500</a:t>
            </a:r>
            <a:endParaRPr lang="en-US" altLang="en-US" sz="1800"/>
          </a:p>
        </p:txBody>
      </p:sp>
      <p:sp>
        <p:nvSpPr>
          <p:cNvPr id="86052" name="Rectangle 36"/>
          <p:cNvSpPr>
            <a:spLocks noChangeArrowheads="1"/>
          </p:cNvSpPr>
          <p:nvPr/>
        </p:nvSpPr>
        <p:spPr bwMode="auto">
          <a:xfrm>
            <a:off x="1311275" y="5983288"/>
            <a:ext cx="231775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en-US" altLang="en-US" sz="1800"/>
          </a:p>
        </p:txBody>
      </p:sp>
      <p:sp>
        <p:nvSpPr>
          <p:cNvPr id="86053" name="Rectangle 37"/>
          <p:cNvSpPr>
            <a:spLocks noChangeArrowheads="1"/>
          </p:cNvSpPr>
          <p:nvPr/>
        </p:nvSpPr>
        <p:spPr bwMode="auto">
          <a:xfrm>
            <a:off x="889000" y="3124200"/>
            <a:ext cx="681038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1,500</a:t>
            </a:r>
            <a:endParaRPr lang="en-US" altLang="en-US" sz="1800"/>
          </a:p>
        </p:txBody>
      </p:sp>
      <p:sp>
        <p:nvSpPr>
          <p:cNvPr id="86054" name="Rectangle 38"/>
          <p:cNvSpPr>
            <a:spLocks noChangeArrowheads="1"/>
          </p:cNvSpPr>
          <p:nvPr/>
        </p:nvSpPr>
        <p:spPr bwMode="auto">
          <a:xfrm>
            <a:off x="1433513" y="6173788"/>
            <a:ext cx="619125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1960</a:t>
            </a:r>
            <a:endParaRPr lang="en-US" altLang="en-US" sz="1800"/>
          </a:p>
        </p:txBody>
      </p:sp>
      <p:sp>
        <p:nvSpPr>
          <p:cNvPr id="86055" name="Rectangle 39"/>
          <p:cNvSpPr>
            <a:spLocks noChangeArrowheads="1"/>
          </p:cNvSpPr>
          <p:nvPr/>
        </p:nvSpPr>
        <p:spPr bwMode="auto">
          <a:xfrm>
            <a:off x="2243138" y="6173788"/>
            <a:ext cx="619125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1965</a:t>
            </a:r>
            <a:endParaRPr lang="en-US" altLang="en-US" sz="1800"/>
          </a:p>
        </p:txBody>
      </p:sp>
      <p:sp>
        <p:nvSpPr>
          <p:cNvPr id="86056" name="Rectangle 40"/>
          <p:cNvSpPr>
            <a:spLocks noChangeArrowheads="1"/>
          </p:cNvSpPr>
          <p:nvPr/>
        </p:nvSpPr>
        <p:spPr bwMode="auto">
          <a:xfrm>
            <a:off x="3046413" y="6173788"/>
            <a:ext cx="619125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1970</a:t>
            </a:r>
            <a:endParaRPr lang="en-US" altLang="en-US" sz="1800"/>
          </a:p>
        </p:txBody>
      </p:sp>
      <p:sp>
        <p:nvSpPr>
          <p:cNvPr id="86057" name="Rectangle 41"/>
          <p:cNvSpPr>
            <a:spLocks noChangeArrowheads="1"/>
          </p:cNvSpPr>
          <p:nvPr/>
        </p:nvSpPr>
        <p:spPr bwMode="auto">
          <a:xfrm>
            <a:off x="3849688" y="6173788"/>
            <a:ext cx="619125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1975</a:t>
            </a:r>
            <a:endParaRPr lang="en-US" altLang="en-US" sz="1800"/>
          </a:p>
        </p:txBody>
      </p:sp>
      <p:sp>
        <p:nvSpPr>
          <p:cNvPr id="86058" name="Rectangle 42"/>
          <p:cNvSpPr>
            <a:spLocks noChangeArrowheads="1"/>
          </p:cNvSpPr>
          <p:nvPr/>
        </p:nvSpPr>
        <p:spPr bwMode="auto">
          <a:xfrm>
            <a:off x="4652963" y="6173788"/>
            <a:ext cx="619125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1980</a:t>
            </a:r>
            <a:endParaRPr lang="en-US" altLang="en-US" sz="1800"/>
          </a:p>
        </p:txBody>
      </p:sp>
      <p:sp>
        <p:nvSpPr>
          <p:cNvPr id="86059" name="Rectangle 43"/>
          <p:cNvSpPr>
            <a:spLocks noChangeArrowheads="1"/>
          </p:cNvSpPr>
          <p:nvPr/>
        </p:nvSpPr>
        <p:spPr bwMode="auto">
          <a:xfrm>
            <a:off x="5456238" y="6173788"/>
            <a:ext cx="619125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1985</a:t>
            </a:r>
            <a:endParaRPr lang="en-US" altLang="en-US" sz="1800"/>
          </a:p>
        </p:txBody>
      </p:sp>
      <p:sp>
        <p:nvSpPr>
          <p:cNvPr id="86060" name="Rectangle 44"/>
          <p:cNvSpPr>
            <a:spLocks noChangeArrowheads="1"/>
          </p:cNvSpPr>
          <p:nvPr/>
        </p:nvSpPr>
        <p:spPr bwMode="auto">
          <a:xfrm>
            <a:off x="6259513" y="6173788"/>
            <a:ext cx="619125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1990</a:t>
            </a:r>
            <a:endParaRPr lang="en-US" altLang="en-US" sz="1800"/>
          </a:p>
        </p:txBody>
      </p:sp>
      <p:pic>
        <p:nvPicPr>
          <p:cNvPr id="93229" name="Picture 4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50" y="2540000"/>
            <a:ext cx="6529388" cy="334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6062" name="Rectangle 46"/>
          <p:cNvSpPr>
            <a:spLocks noChangeArrowheads="1"/>
          </p:cNvSpPr>
          <p:nvPr/>
        </p:nvSpPr>
        <p:spPr bwMode="auto">
          <a:xfrm>
            <a:off x="7061200" y="6173788"/>
            <a:ext cx="619125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1995</a:t>
            </a:r>
            <a:endParaRPr lang="en-US" altLang="en-US" sz="1800"/>
          </a:p>
        </p:txBody>
      </p:sp>
      <p:sp>
        <p:nvSpPr>
          <p:cNvPr id="86063" name="Rectangle 47"/>
          <p:cNvSpPr>
            <a:spLocks noChangeArrowheads="1"/>
          </p:cNvSpPr>
          <p:nvPr/>
        </p:nvSpPr>
        <p:spPr bwMode="auto">
          <a:xfrm>
            <a:off x="7872413" y="6173788"/>
            <a:ext cx="619125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2000</a:t>
            </a:r>
            <a:endParaRPr lang="en-US" altLang="en-US" sz="1800"/>
          </a:p>
        </p:txBody>
      </p:sp>
      <p:pic>
        <p:nvPicPr>
          <p:cNvPr id="93232" name="Picture 4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513" y="2782888"/>
            <a:ext cx="6537325" cy="310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3233" name="Rectangle 49"/>
          <p:cNvSpPr>
            <a:spLocks noChangeArrowheads="1"/>
          </p:cNvSpPr>
          <p:nvPr/>
        </p:nvSpPr>
        <p:spPr bwMode="auto">
          <a:xfrm>
            <a:off x="6292850" y="2859088"/>
            <a:ext cx="132080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Nominal GDP</a:t>
            </a:r>
            <a:endParaRPr lang="en-US" altLang="en-US" sz="1800"/>
          </a:p>
        </p:txBody>
      </p:sp>
      <p:sp>
        <p:nvSpPr>
          <p:cNvPr id="93234" name="Rectangle 50"/>
          <p:cNvSpPr>
            <a:spLocks noChangeArrowheads="1"/>
          </p:cNvSpPr>
          <p:nvPr/>
        </p:nvSpPr>
        <p:spPr bwMode="auto">
          <a:xfrm>
            <a:off x="6122988" y="5499100"/>
            <a:ext cx="892175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Velocity</a:t>
            </a:r>
            <a:endParaRPr lang="en-US" altLang="en-US" sz="1800"/>
          </a:p>
        </p:txBody>
      </p:sp>
      <p:sp>
        <p:nvSpPr>
          <p:cNvPr id="93235" name="Rectangle 51"/>
          <p:cNvSpPr>
            <a:spLocks noChangeArrowheads="1"/>
          </p:cNvSpPr>
          <p:nvPr/>
        </p:nvSpPr>
        <p:spPr bwMode="auto">
          <a:xfrm>
            <a:off x="7327900" y="3892550"/>
            <a:ext cx="428625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M2</a:t>
            </a:r>
            <a:endParaRPr lang="en-US" altLang="en-US" sz="1800"/>
          </a:p>
        </p:txBody>
      </p:sp>
      <p:pic>
        <p:nvPicPr>
          <p:cNvPr id="93236" name="Picture 5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863" y="5800725"/>
            <a:ext cx="6534150" cy="8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3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93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3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93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33" grpId="0" build="p" autoUpdateAnimBg="0"/>
      <p:bldP spid="93234" grpId="0" build="p" autoUpdateAnimBg="0"/>
      <p:bldP spid="93235" grpId="0" build="p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200" smtClean="0"/>
              <a:t>Velocity and the Quantity Equation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The Equilibrium Price Level, Inflation Rate, and the Quantity Theory of Money</a:t>
            </a:r>
            <a:r>
              <a:rPr lang="en-US" altLang="en-US" dirty="0">
                <a:latin typeface="Tahoma" pitchFamily="34" charset="0"/>
              </a:rPr>
              <a:t>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The velocity of money is relatively stable over time.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When the Fed changes the quantity of money, it causes proportionate changes in the nominal value of output (P </a:t>
            </a:r>
            <a:r>
              <a:rPr lang="en-US" altLang="en-US" dirty="0">
                <a:sym typeface="Symbol" pitchFamily="18" charset="2"/>
              </a:rPr>
              <a:t></a:t>
            </a:r>
            <a:r>
              <a:rPr lang="en-US" altLang="en-US" dirty="0"/>
              <a:t> Y</a:t>
            </a:r>
            <a:r>
              <a:rPr lang="en-US" altLang="en-US" dirty="0" smtClean="0"/>
              <a:t>).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Changes in the money supply affect nominal variables but not real variables.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The irrelevance of monetary changes for real variables is called </a:t>
            </a:r>
            <a:r>
              <a:rPr lang="en-US" altLang="en-US" i="1" dirty="0" smtClean="0">
                <a:solidFill>
                  <a:srgbClr val="25A9A6"/>
                </a:solidFill>
              </a:rPr>
              <a:t>monetary neutrality</a:t>
            </a:r>
            <a:r>
              <a:rPr lang="en-US" altLang="en-US" dirty="0" smtClean="0"/>
              <a:t>.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Because </a:t>
            </a:r>
            <a:r>
              <a:rPr lang="en-US" altLang="en-US" dirty="0"/>
              <a:t>money is neutral, money does not affect </a:t>
            </a:r>
            <a:r>
              <a:rPr lang="en-US" altLang="en-US" dirty="0" smtClean="0"/>
              <a:t>output in the long run.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Case Study: WIN Campaign</a:t>
            </a:r>
          </a:p>
        </p:txBody>
      </p:sp>
      <p:sp>
        <p:nvSpPr>
          <p:cNvPr id="901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Whip Inflation Now (WIN)</a:t>
            </a:r>
          </a:p>
          <a:p>
            <a:pPr lvl="1" eaLnBrk="1" hangingPunct="1"/>
            <a:r>
              <a:rPr lang="en-US" altLang="en-US" smtClean="0"/>
              <a:t>Created by the Ford Administration in 1974</a:t>
            </a:r>
          </a:p>
          <a:p>
            <a:pPr lvl="1" eaLnBrk="1" hangingPunct="1"/>
            <a:r>
              <a:rPr lang="en-US" altLang="en-US" smtClean="0"/>
              <a:t>Attempt to lower Velocity to stop inflation</a:t>
            </a:r>
          </a:p>
          <a:p>
            <a:pPr lvl="2" eaLnBrk="1" hangingPunct="1"/>
            <a:r>
              <a:rPr lang="en-US" altLang="en-US" smtClean="0"/>
              <a:t>Encouraged people to save money by changing personal habits</a:t>
            </a:r>
          </a:p>
          <a:p>
            <a:pPr lvl="1" eaLnBrk="1" hangingPunct="1"/>
            <a:r>
              <a:rPr lang="en-US" altLang="en-US" smtClean="0"/>
              <a:t>Really bad idea…total failure</a:t>
            </a:r>
          </a:p>
          <a:p>
            <a:pPr lvl="2" eaLnBrk="1" hangingPunct="1"/>
            <a:r>
              <a:rPr lang="en-US" altLang="en-US" smtClean="0"/>
              <a:t>Alan Greenspan’s thoughts when he originally heard the idea: “This is unbelievably stupid”</a:t>
            </a:r>
          </a:p>
          <a:p>
            <a:pPr lvl="2" eaLnBrk="1" hangingPunct="1"/>
            <a:endParaRPr lang="en-US" altLang="en-US" smtClean="0"/>
          </a:p>
        </p:txBody>
      </p:sp>
      <p:pic>
        <p:nvPicPr>
          <p:cNvPr id="90116" name="Picture 2" descr="http://upload.wikimedia.org/wikipedia/commons/thumb/6/6c/Plastic_%22WIN%22_sign.jpg/220px-Plastic_%22WIN%22_sign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152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117" name="Picture 4" descr="http://upload.wikimedia.org/wikipedia/commons/thumb/f/f0/%22WIN%22sign.JPG/96px-%22WIN%22sig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4953000"/>
            <a:ext cx="1524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118" name="Picture 6" descr="File:&quot;WIN&quot; patterned sweater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953000"/>
            <a:ext cx="1524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119" name="Picture 8" descr="File:&quot;WIN&quot; earrings.JP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154305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120" name="Picture 10" descr="File:&quot;Plant a WIN garden&quot; button.JPG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211763"/>
            <a:ext cx="2057400" cy="16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Financial Markets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Corporate Bonds</a:t>
            </a:r>
          </a:p>
          <a:p>
            <a:pPr lvl="1" eaLnBrk="1" hangingPunct="1"/>
            <a:r>
              <a:rPr lang="en-US" altLang="en-US" smtClean="0"/>
              <a:t>Loans to private businesses</a:t>
            </a:r>
          </a:p>
          <a:p>
            <a:pPr eaLnBrk="1" hangingPunct="1"/>
            <a:r>
              <a:rPr lang="en-US" altLang="en-US" smtClean="0"/>
              <a:t>Municipal Bonds</a:t>
            </a:r>
          </a:p>
          <a:p>
            <a:pPr lvl="1" eaLnBrk="1" hangingPunct="1"/>
            <a:r>
              <a:rPr lang="en-US" altLang="en-US" smtClean="0"/>
              <a:t>Loans to state/local governments</a:t>
            </a:r>
          </a:p>
          <a:p>
            <a:pPr eaLnBrk="1" hangingPunct="1"/>
            <a:r>
              <a:rPr lang="en-US" altLang="en-US" smtClean="0"/>
              <a:t>Federal Bonds</a:t>
            </a:r>
          </a:p>
          <a:p>
            <a:pPr lvl="1" eaLnBrk="1" hangingPunct="1"/>
            <a:r>
              <a:rPr lang="en-US" altLang="en-US" smtClean="0"/>
              <a:t>Issued by the US government to finance debt</a:t>
            </a:r>
          </a:p>
          <a:p>
            <a:pPr lvl="2" eaLnBrk="1" hangingPunct="1"/>
            <a:r>
              <a:rPr lang="en-US" altLang="en-US" smtClean="0"/>
              <a:t>Loans to the US government</a:t>
            </a:r>
          </a:p>
          <a:p>
            <a:pPr eaLnBrk="1" hangingPunct="1"/>
            <a:r>
              <a:rPr lang="en-US" altLang="en-US" smtClean="0"/>
              <a:t>Bond Prices</a:t>
            </a:r>
          </a:p>
          <a:p>
            <a:pPr lvl="1" eaLnBrk="1" hangingPunct="1"/>
            <a:r>
              <a:rPr lang="en-US" altLang="en-US" smtClean="0"/>
              <a:t>Interest rates and prices go in opposite directions.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200" smtClean="0"/>
              <a:t>The Meaning of Saving and Investment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National Saving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i="1" dirty="0"/>
              <a:t>National saving</a:t>
            </a:r>
            <a:r>
              <a:rPr lang="en-US" dirty="0"/>
              <a:t> is the total income in the economy that remains after paying for consumption and government purchases</a:t>
            </a:r>
            <a:r>
              <a:rPr lang="en-US" dirty="0" smtClean="0"/>
              <a:t>.</a:t>
            </a:r>
          </a:p>
          <a:p>
            <a:pPr marL="457200" lvl="1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National </a:t>
            </a:r>
            <a:r>
              <a:rPr lang="en-US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saving = </a:t>
            </a:r>
            <a:r>
              <a:rPr lang="en-US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Public + Private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en-US" i="1" dirty="0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Private </a:t>
            </a:r>
            <a:r>
              <a:rPr lang="en-US" dirty="0"/>
              <a:t>Saving</a:t>
            </a:r>
            <a:endParaRPr lang="en-US" dirty="0">
              <a:latin typeface="Tahoma" pitchFamily="34" charset="0"/>
            </a:endParaRPr>
          </a:p>
          <a:p>
            <a:pPr lvl="1" eaLnBrk="1" fontAlgn="auto" hangingPunct="1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i="1" dirty="0">
                <a:solidFill>
                  <a:srgbClr val="25A9A6"/>
                </a:solidFill>
              </a:rPr>
              <a:t>Private saving </a:t>
            </a:r>
            <a:r>
              <a:rPr lang="en-US" dirty="0"/>
              <a:t>is the amount of income that households have left after paying their taxes and paying for their consumption.</a:t>
            </a:r>
          </a:p>
          <a:p>
            <a:pPr lvl="1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Private saving = (Income – Taxes – Consumption)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en-US" i="1" dirty="0" smtClean="0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Public </a:t>
            </a:r>
            <a:r>
              <a:rPr lang="en-US" dirty="0"/>
              <a:t>Saving</a:t>
            </a:r>
            <a:endParaRPr lang="en-US" dirty="0">
              <a:latin typeface="Tahoma" pitchFamily="34" charset="0"/>
            </a:endParaRPr>
          </a:p>
          <a:p>
            <a:pPr lvl="1" eaLnBrk="1" fontAlgn="auto" hangingPunct="1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i="1" dirty="0">
                <a:solidFill>
                  <a:srgbClr val="25A9A6"/>
                </a:solidFill>
              </a:rPr>
              <a:t>Public saving </a:t>
            </a:r>
            <a:r>
              <a:rPr lang="en-US" dirty="0"/>
              <a:t>is the amount of tax revenue that the government has left after paying for its spending.</a:t>
            </a:r>
          </a:p>
          <a:p>
            <a:pPr lvl="1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Public saving  = (</a:t>
            </a:r>
            <a:r>
              <a:rPr lang="en-US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Taxes </a:t>
            </a:r>
            <a:r>
              <a:rPr lang="en-US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– </a:t>
            </a:r>
            <a:r>
              <a:rPr lang="en-US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Gov. Spending)</a:t>
            </a:r>
            <a:endParaRPr lang="en-US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200" smtClean="0"/>
              <a:t>The Meaning of Saving and Investment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Government Budget Surplus and Deficit</a:t>
            </a:r>
            <a:endParaRPr lang="en-US" altLang="en-US" smtClean="0">
              <a:latin typeface="Tahoma" panose="020B0604030504040204" pitchFamily="34" charset="0"/>
            </a:endParaRPr>
          </a:p>
          <a:p>
            <a:pPr lvl="1" eaLnBrk="1" hangingPunct="1">
              <a:buClr>
                <a:srgbClr val="000000"/>
              </a:buClr>
            </a:pPr>
            <a:r>
              <a:rPr lang="en-US" altLang="en-US" smtClean="0"/>
              <a:t>The government runs a </a:t>
            </a:r>
            <a:r>
              <a:rPr lang="en-US" altLang="en-US" i="1" smtClean="0">
                <a:solidFill>
                  <a:srgbClr val="25A9A6"/>
                </a:solidFill>
              </a:rPr>
              <a:t>budget surplus </a:t>
            </a:r>
            <a:r>
              <a:rPr lang="en-US" altLang="en-US" smtClean="0"/>
              <a:t>when it receives more money than it spends.</a:t>
            </a:r>
          </a:p>
          <a:p>
            <a:pPr lvl="2" eaLnBrk="1" hangingPunct="1">
              <a:buClr>
                <a:srgbClr val="000000"/>
              </a:buClr>
            </a:pPr>
            <a:r>
              <a:rPr lang="en-US" altLang="en-US" smtClean="0"/>
              <a:t>Public savings would be positive</a:t>
            </a:r>
          </a:p>
          <a:p>
            <a:pPr lvl="1" eaLnBrk="1" hangingPunct="1">
              <a:buClr>
                <a:srgbClr val="000000"/>
              </a:buClr>
            </a:pPr>
            <a:r>
              <a:rPr lang="en-US" altLang="en-US" smtClean="0"/>
              <a:t>The government runs a </a:t>
            </a:r>
            <a:r>
              <a:rPr lang="en-US" altLang="en-US" i="1" smtClean="0">
                <a:solidFill>
                  <a:srgbClr val="25A9A6"/>
                </a:solidFill>
              </a:rPr>
              <a:t>budget deficit </a:t>
            </a:r>
            <a:r>
              <a:rPr lang="en-US" altLang="en-US" smtClean="0"/>
              <a:t>when it spends more money than it receives in tax revenue.</a:t>
            </a:r>
          </a:p>
          <a:p>
            <a:pPr lvl="2" eaLnBrk="1" hangingPunct="1">
              <a:buClr>
                <a:srgbClr val="000000"/>
              </a:buClr>
            </a:pPr>
            <a:r>
              <a:rPr lang="en-US" altLang="en-US" smtClean="0"/>
              <a:t>Public savings would be negative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200" smtClean="0"/>
              <a:t>The Meaning of Saving and Investment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 the economy as a whole, saving must be equal to investment, because investment occurs through loans and loans to one person must come from another person’s savings.</a:t>
            </a:r>
          </a:p>
          <a:p>
            <a:pPr lvl="1" eaLnBrk="1" hangingPunct="1"/>
            <a:r>
              <a:rPr lang="en-US" altLang="en-US" smtClean="0"/>
              <a:t>In other words, the supply of savings should equal the demand for loans for investment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THE MARKET FOR LOANABLE FUNDS</a:t>
            </a:r>
            <a:endParaRPr lang="en-US">
              <a:latin typeface="Tahoma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dirty="0" smtClean="0"/>
              <a:t>Financial markets coordinate the economy’s saving and investment in the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market for loanable funds.</a:t>
            </a: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dirty="0" smtClean="0"/>
              <a:t>The </a:t>
            </a:r>
            <a:r>
              <a:rPr lang="en-US" i="1" dirty="0">
                <a:solidFill>
                  <a:srgbClr val="25A9A6"/>
                </a:solidFill>
              </a:rPr>
              <a:t>market for loanable funds </a:t>
            </a:r>
            <a:r>
              <a:rPr lang="en-US" dirty="0"/>
              <a:t>is the market in which those who want to save supply funds and those who want to borrow to invest demand funds</a:t>
            </a:r>
            <a:r>
              <a:rPr lang="en-US" dirty="0" smtClean="0"/>
              <a:t>.</a:t>
            </a:r>
          </a:p>
          <a:p>
            <a:pPr lvl="1" eaLnBrk="1" fontAlgn="auto" hangingPunct="1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dirty="0" smtClean="0"/>
              <a:t>Loanable funds is the amount of money for loans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200" smtClean="0"/>
              <a:t>Supply and Demand for Loanable Funds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supply of loanable funds</a:t>
            </a:r>
            <a:r>
              <a:rPr lang="en-US" altLang="en-US" i="1" smtClean="0"/>
              <a:t> </a:t>
            </a:r>
            <a:r>
              <a:rPr lang="en-US" altLang="en-US" smtClean="0"/>
              <a:t>comes from people who have extra income they want to save and lend out.</a:t>
            </a:r>
          </a:p>
          <a:p>
            <a:pPr eaLnBrk="1" hangingPunct="1"/>
            <a:r>
              <a:rPr lang="en-US" altLang="en-US" smtClean="0"/>
              <a:t>The demand for loanable funds</a:t>
            </a:r>
            <a:r>
              <a:rPr lang="en-US" altLang="en-US" i="1" smtClean="0"/>
              <a:t> </a:t>
            </a:r>
            <a:r>
              <a:rPr lang="en-US" altLang="en-US" smtClean="0"/>
              <a:t>comes from households and firms that wish to borrow to make investments.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200" smtClean="0"/>
              <a:t>Supply and Demand for Loanable Funds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interest rate is the price of the loan.</a:t>
            </a:r>
          </a:p>
          <a:p>
            <a:pPr eaLnBrk="1" hangingPunct="1"/>
            <a:r>
              <a:rPr lang="en-US" altLang="en-US" smtClean="0"/>
              <a:t>It represents the amount that borrowers pay for loans and the amount that lenders receive on their saving.</a:t>
            </a:r>
          </a:p>
          <a:p>
            <a:pPr eaLnBrk="1" hangingPunct="1"/>
            <a:r>
              <a:rPr lang="en-US" altLang="en-US" smtClean="0"/>
              <a:t>The equilibrium of the supply and demand for loanable funds determines the </a:t>
            </a:r>
            <a:r>
              <a:rPr lang="en-US" altLang="en-US" i="1" smtClean="0"/>
              <a:t>real interest rate</a:t>
            </a:r>
            <a:r>
              <a:rPr lang="en-US" altLang="en-US" smtClean="0"/>
              <a:t>.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8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en-US" sz="3200" smtClean="0"/>
              <a:t>The Market for Loanable Funds</a:t>
            </a:r>
            <a:endParaRPr lang="en-US" altLang="en-US" sz="2400" smtClean="0">
              <a:solidFill>
                <a:schemeClr val="bg1"/>
              </a:solidFill>
            </a:endParaRPr>
          </a:p>
        </p:txBody>
      </p:sp>
      <p:sp>
        <p:nvSpPr>
          <p:cNvPr id="97284" name="Rectangle 5"/>
          <p:cNvSpPr>
            <a:spLocks noChangeArrowheads="1"/>
          </p:cNvSpPr>
          <p:nvPr/>
        </p:nvSpPr>
        <p:spPr bwMode="auto">
          <a:xfrm>
            <a:off x="1655763" y="1460500"/>
            <a:ext cx="6594475" cy="4376738"/>
          </a:xfrm>
          <a:prstGeom prst="rect">
            <a:avLst/>
          </a:prstGeom>
          <a:solidFill>
            <a:srgbClr val="F3F6F9"/>
          </a:solidFill>
          <a:ln w="230188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7285" name="Rectangle 6"/>
          <p:cNvSpPr>
            <a:spLocks noChangeArrowheads="1"/>
          </p:cNvSpPr>
          <p:nvPr/>
        </p:nvSpPr>
        <p:spPr bwMode="auto">
          <a:xfrm>
            <a:off x="1655763" y="1460500"/>
            <a:ext cx="6594475" cy="4376738"/>
          </a:xfrm>
          <a:prstGeom prst="rect">
            <a:avLst/>
          </a:prstGeom>
          <a:solidFill>
            <a:srgbClr val="F2F4F8"/>
          </a:solidFill>
          <a:ln w="209550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7286" name="Rectangle 7"/>
          <p:cNvSpPr>
            <a:spLocks noChangeArrowheads="1"/>
          </p:cNvSpPr>
          <p:nvPr/>
        </p:nvSpPr>
        <p:spPr bwMode="auto">
          <a:xfrm>
            <a:off x="1655763" y="1460500"/>
            <a:ext cx="6594475" cy="4376738"/>
          </a:xfrm>
          <a:prstGeom prst="rect">
            <a:avLst/>
          </a:prstGeom>
          <a:solidFill>
            <a:srgbClr val="F1F4F7"/>
          </a:solidFill>
          <a:ln w="188913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7287" name="Rectangle 8"/>
          <p:cNvSpPr>
            <a:spLocks noChangeArrowheads="1"/>
          </p:cNvSpPr>
          <p:nvPr/>
        </p:nvSpPr>
        <p:spPr bwMode="auto">
          <a:xfrm>
            <a:off x="1655763" y="1460500"/>
            <a:ext cx="6594475" cy="4376738"/>
          </a:xfrm>
          <a:prstGeom prst="rect">
            <a:avLst/>
          </a:prstGeom>
          <a:solidFill>
            <a:srgbClr val="F0F2F5"/>
          </a:solidFill>
          <a:ln w="166688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7288" name="Rectangle 9"/>
          <p:cNvSpPr>
            <a:spLocks noChangeArrowheads="1"/>
          </p:cNvSpPr>
          <p:nvPr/>
        </p:nvSpPr>
        <p:spPr bwMode="auto">
          <a:xfrm>
            <a:off x="1655763" y="1460500"/>
            <a:ext cx="6594475" cy="4376738"/>
          </a:xfrm>
          <a:prstGeom prst="rect">
            <a:avLst/>
          </a:prstGeom>
          <a:solidFill>
            <a:srgbClr val="EEF1F4"/>
          </a:solidFill>
          <a:ln w="146050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7289" name="Rectangle 10"/>
          <p:cNvSpPr>
            <a:spLocks noChangeArrowheads="1"/>
          </p:cNvSpPr>
          <p:nvPr/>
        </p:nvSpPr>
        <p:spPr bwMode="auto">
          <a:xfrm>
            <a:off x="1655763" y="1460500"/>
            <a:ext cx="6594475" cy="4376738"/>
          </a:xfrm>
          <a:prstGeom prst="rect">
            <a:avLst/>
          </a:prstGeom>
          <a:solidFill>
            <a:srgbClr val="EDEFF3"/>
          </a:solidFill>
          <a:ln w="12541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7290" name="Rectangle 11"/>
          <p:cNvSpPr>
            <a:spLocks noChangeArrowheads="1"/>
          </p:cNvSpPr>
          <p:nvPr/>
        </p:nvSpPr>
        <p:spPr bwMode="auto">
          <a:xfrm>
            <a:off x="1655763" y="1460500"/>
            <a:ext cx="6594475" cy="4376738"/>
          </a:xfrm>
          <a:prstGeom prst="rect">
            <a:avLst/>
          </a:prstGeom>
          <a:solidFill>
            <a:srgbClr val="EBEEF2"/>
          </a:solidFill>
          <a:ln w="104775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7291" name="Rectangle 12"/>
          <p:cNvSpPr>
            <a:spLocks noChangeArrowheads="1"/>
          </p:cNvSpPr>
          <p:nvPr/>
        </p:nvSpPr>
        <p:spPr bwMode="auto">
          <a:xfrm>
            <a:off x="1655763" y="1460500"/>
            <a:ext cx="6594475" cy="4376738"/>
          </a:xfrm>
          <a:prstGeom prst="rect">
            <a:avLst/>
          </a:prstGeom>
          <a:solidFill>
            <a:srgbClr val="EAECF1"/>
          </a:solidFill>
          <a:ln w="84138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7292" name="Rectangle 13"/>
          <p:cNvSpPr>
            <a:spLocks noChangeArrowheads="1"/>
          </p:cNvSpPr>
          <p:nvPr/>
        </p:nvSpPr>
        <p:spPr bwMode="auto">
          <a:xfrm>
            <a:off x="1655763" y="1460500"/>
            <a:ext cx="6594475" cy="4376738"/>
          </a:xfrm>
          <a:prstGeom prst="rect">
            <a:avLst/>
          </a:prstGeom>
          <a:solidFill>
            <a:srgbClr val="E9EBF0"/>
          </a:solidFill>
          <a:ln w="63500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7293" name="Rectangle 14"/>
          <p:cNvSpPr>
            <a:spLocks noChangeArrowheads="1"/>
          </p:cNvSpPr>
          <p:nvPr/>
        </p:nvSpPr>
        <p:spPr bwMode="auto">
          <a:xfrm>
            <a:off x="1655763" y="1460500"/>
            <a:ext cx="6594475" cy="4376738"/>
          </a:xfrm>
          <a:prstGeom prst="rect">
            <a:avLst/>
          </a:prstGeom>
          <a:solidFill>
            <a:srgbClr val="E7EAEF"/>
          </a:solidFill>
          <a:ln w="4127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7294" name="Rectangle 15"/>
          <p:cNvSpPr>
            <a:spLocks noChangeArrowheads="1"/>
          </p:cNvSpPr>
          <p:nvPr/>
        </p:nvSpPr>
        <p:spPr bwMode="auto">
          <a:xfrm>
            <a:off x="1655763" y="1460500"/>
            <a:ext cx="6553200" cy="4376738"/>
          </a:xfrm>
          <a:prstGeom prst="rect">
            <a:avLst/>
          </a:prstGeom>
          <a:solidFill>
            <a:srgbClr val="E6E9EF"/>
          </a:solidFill>
          <a:ln w="20638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7295" name="Rectangle 16"/>
          <p:cNvSpPr>
            <a:spLocks noChangeArrowheads="1"/>
          </p:cNvSpPr>
          <p:nvPr/>
        </p:nvSpPr>
        <p:spPr bwMode="auto">
          <a:xfrm>
            <a:off x="1489075" y="1312863"/>
            <a:ext cx="6697663" cy="4419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7296" name="Freeform 17"/>
          <p:cNvSpPr>
            <a:spLocks/>
          </p:cNvSpPr>
          <p:nvPr/>
        </p:nvSpPr>
        <p:spPr bwMode="auto">
          <a:xfrm>
            <a:off x="1489075" y="1271588"/>
            <a:ext cx="6697663" cy="4460875"/>
          </a:xfrm>
          <a:custGeom>
            <a:avLst/>
            <a:gdLst>
              <a:gd name="T0" fmla="*/ 0 w 4219"/>
              <a:gd name="T1" fmla="*/ 0 h 2810"/>
              <a:gd name="T2" fmla="*/ 0 w 4219"/>
              <a:gd name="T3" fmla="*/ 2147483646 h 2810"/>
              <a:gd name="T4" fmla="*/ 2147483646 w 4219"/>
              <a:gd name="T5" fmla="*/ 2147483646 h 281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19" h="2810">
                <a:moveTo>
                  <a:pt x="0" y="0"/>
                </a:moveTo>
                <a:lnTo>
                  <a:pt x="0" y="2810"/>
                </a:lnTo>
                <a:lnTo>
                  <a:pt x="4219" y="281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97" name="Rectangle 18"/>
          <p:cNvSpPr>
            <a:spLocks noChangeArrowheads="1"/>
          </p:cNvSpPr>
          <p:nvPr/>
        </p:nvSpPr>
        <p:spPr bwMode="auto">
          <a:xfrm>
            <a:off x="6503988" y="5791200"/>
            <a:ext cx="1862137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Loanable Funds</a:t>
            </a:r>
            <a:endParaRPr lang="en-US" altLang="en-US" sz="1800"/>
          </a:p>
        </p:txBody>
      </p:sp>
      <p:sp>
        <p:nvSpPr>
          <p:cNvPr id="97298" name="Rectangle 19"/>
          <p:cNvSpPr>
            <a:spLocks noChangeArrowheads="1"/>
          </p:cNvSpPr>
          <p:nvPr/>
        </p:nvSpPr>
        <p:spPr bwMode="auto">
          <a:xfrm>
            <a:off x="5957888" y="6070600"/>
            <a:ext cx="2422525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(in billions of dollars)</a:t>
            </a:r>
            <a:endParaRPr lang="en-US" altLang="en-US" sz="1800"/>
          </a:p>
        </p:txBody>
      </p:sp>
      <p:sp>
        <p:nvSpPr>
          <p:cNvPr id="97299" name="Rectangle 20"/>
          <p:cNvSpPr>
            <a:spLocks noChangeArrowheads="1"/>
          </p:cNvSpPr>
          <p:nvPr/>
        </p:nvSpPr>
        <p:spPr bwMode="auto">
          <a:xfrm>
            <a:off x="1265238" y="5797550"/>
            <a:ext cx="231775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en-US" altLang="en-US" sz="1800"/>
          </a:p>
        </p:txBody>
      </p:sp>
      <p:sp>
        <p:nvSpPr>
          <p:cNvPr id="97300" name="Rectangle 21"/>
          <p:cNvSpPr>
            <a:spLocks noChangeArrowheads="1"/>
          </p:cNvSpPr>
          <p:nvPr/>
        </p:nvSpPr>
        <p:spPr bwMode="auto">
          <a:xfrm>
            <a:off x="573088" y="1500188"/>
            <a:ext cx="938212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Interest</a:t>
            </a:r>
            <a:endParaRPr lang="en-US" altLang="en-US" sz="1800"/>
          </a:p>
        </p:txBody>
      </p:sp>
      <p:sp>
        <p:nvSpPr>
          <p:cNvPr id="97301" name="Rectangle 22"/>
          <p:cNvSpPr>
            <a:spLocks noChangeArrowheads="1"/>
          </p:cNvSpPr>
          <p:nvPr/>
        </p:nvSpPr>
        <p:spPr bwMode="auto">
          <a:xfrm>
            <a:off x="901700" y="1763713"/>
            <a:ext cx="609600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Rate</a:t>
            </a:r>
            <a:endParaRPr lang="en-US" altLang="en-US" sz="1800"/>
          </a:p>
        </p:txBody>
      </p:sp>
      <p:grpSp>
        <p:nvGrpSpPr>
          <p:cNvPr id="98327" name="Group 23"/>
          <p:cNvGrpSpPr>
            <a:grpSpLocks/>
          </p:cNvGrpSpPr>
          <p:nvPr/>
        </p:nvGrpSpPr>
        <p:grpSpPr bwMode="auto">
          <a:xfrm>
            <a:off x="2263775" y="1447800"/>
            <a:ext cx="3651250" cy="3781425"/>
            <a:chOff x="1426" y="912"/>
            <a:chExt cx="2300" cy="2382"/>
          </a:xfrm>
        </p:grpSpPr>
        <p:sp>
          <p:nvSpPr>
            <p:cNvPr id="97314" name="Line 24"/>
            <p:cNvSpPr>
              <a:spLocks noChangeShapeType="1"/>
            </p:cNvSpPr>
            <p:nvPr/>
          </p:nvSpPr>
          <p:spPr bwMode="auto">
            <a:xfrm flipV="1">
              <a:off x="1426" y="1012"/>
              <a:ext cx="1753" cy="2282"/>
            </a:xfrm>
            <a:prstGeom prst="line">
              <a:avLst/>
            </a:prstGeom>
            <a:noFill/>
            <a:ln w="63500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15" name="Rectangle 25"/>
            <p:cNvSpPr>
              <a:spLocks noChangeArrowheads="1"/>
            </p:cNvSpPr>
            <p:nvPr/>
          </p:nvSpPr>
          <p:spPr bwMode="auto">
            <a:xfrm>
              <a:off x="3228" y="912"/>
              <a:ext cx="498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latin typeface="Arial" panose="020B0604020202020204" pitchFamily="34" charset="0"/>
                </a:rPr>
                <a:t>Supply</a:t>
              </a:r>
              <a:endParaRPr lang="en-US" altLang="en-US" sz="1800"/>
            </a:p>
          </p:txBody>
        </p:sp>
      </p:grpSp>
      <p:grpSp>
        <p:nvGrpSpPr>
          <p:cNvPr id="98330" name="Group 26"/>
          <p:cNvGrpSpPr>
            <a:grpSpLocks/>
          </p:cNvGrpSpPr>
          <p:nvPr/>
        </p:nvGrpSpPr>
        <p:grpSpPr bwMode="auto">
          <a:xfrm>
            <a:off x="2074863" y="1816100"/>
            <a:ext cx="4849812" cy="2692400"/>
            <a:chOff x="1307" y="1144"/>
            <a:chExt cx="3055" cy="1696"/>
          </a:xfrm>
        </p:grpSpPr>
        <p:sp>
          <p:nvSpPr>
            <p:cNvPr id="97312" name="Line 27"/>
            <p:cNvSpPr>
              <a:spLocks noChangeShapeType="1"/>
            </p:cNvSpPr>
            <p:nvPr/>
          </p:nvSpPr>
          <p:spPr bwMode="auto">
            <a:xfrm flipH="1" flipV="1">
              <a:off x="1307" y="1144"/>
              <a:ext cx="2400" cy="1583"/>
            </a:xfrm>
            <a:prstGeom prst="line">
              <a:avLst/>
            </a:prstGeom>
            <a:noFill/>
            <a:ln w="63500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13" name="Rectangle 28"/>
            <p:cNvSpPr>
              <a:spLocks noChangeArrowheads="1"/>
            </p:cNvSpPr>
            <p:nvPr/>
          </p:nvSpPr>
          <p:spPr bwMode="auto">
            <a:xfrm>
              <a:off x="3762" y="2641"/>
              <a:ext cx="600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latin typeface="Arial" panose="020B0604020202020204" pitchFamily="34" charset="0"/>
                </a:rPr>
                <a:t>Demand</a:t>
              </a:r>
              <a:endParaRPr lang="en-US" altLang="en-US" sz="1800"/>
            </a:p>
          </p:txBody>
        </p:sp>
      </p:grpSp>
      <p:grpSp>
        <p:nvGrpSpPr>
          <p:cNvPr id="98333" name="Group 29"/>
          <p:cNvGrpSpPr>
            <a:grpSpLocks/>
          </p:cNvGrpSpPr>
          <p:nvPr/>
        </p:nvGrpSpPr>
        <p:grpSpPr bwMode="auto">
          <a:xfrm>
            <a:off x="1062038" y="2917825"/>
            <a:ext cx="3348037" cy="3173413"/>
            <a:chOff x="669" y="1838"/>
            <a:chExt cx="2109" cy="1999"/>
          </a:xfrm>
        </p:grpSpPr>
        <p:sp>
          <p:nvSpPr>
            <p:cNvPr id="97307" name="Freeform 30"/>
            <p:cNvSpPr>
              <a:spLocks/>
            </p:cNvSpPr>
            <p:nvPr/>
          </p:nvSpPr>
          <p:spPr bwMode="auto">
            <a:xfrm>
              <a:off x="938" y="1922"/>
              <a:ext cx="1543" cy="1689"/>
            </a:xfrm>
            <a:custGeom>
              <a:avLst/>
              <a:gdLst>
                <a:gd name="T0" fmla="*/ 1543 w 1543"/>
                <a:gd name="T1" fmla="*/ 1689 h 1689"/>
                <a:gd name="T2" fmla="*/ 1543 w 1543"/>
                <a:gd name="T3" fmla="*/ 0 h 1689"/>
                <a:gd name="T4" fmla="*/ 0 w 1543"/>
                <a:gd name="T5" fmla="*/ 0 h 168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43" h="1689">
                  <a:moveTo>
                    <a:pt x="1543" y="1689"/>
                  </a:moveTo>
                  <a:lnTo>
                    <a:pt x="1543" y="0"/>
                  </a:lnTo>
                  <a:lnTo>
                    <a:pt x="0" y="0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08" name="Line 31"/>
            <p:cNvSpPr>
              <a:spLocks noChangeShapeType="1"/>
            </p:cNvSpPr>
            <p:nvPr/>
          </p:nvSpPr>
          <p:spPr bwMode="auto">
            <a:xfrm flipH="1">
              <a:off x="938" y="1922"/>
              <a:ext cx="1543" cy="1"/>
            </a:xfrm>
            <a:prstGeom prst="line">
              <a:avLst/>
            </a:prstGeom>
            <a:noFill/>
            <a:ln w="20638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09" name="Rectangle 32"/>
            <p:cNvSpPr>
              <a:spLocks noChangeArrowheads="1"/>
            </p:cNvSpPr>
            <p:nvPr/>
          </p:nvSpPr>
          <p:spPr bwMode="auto">
            <a:xfrm>
              <a:off x="669" y="1838"/>
              <a:ext cx="273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latin typeface="Arial" panose="020B0604020202020204" pitchFamily="34" charset="0"/>
                </a:rPr>
                <a:t>5%</a:t>
              </a:r>
              <a:endParaRPr lang="en-US" altLang="en-US" sz="1800"/>
            </a:p>
          </p:txBody>
        </p:sp>
        <p:sp>
          <p:nvSpPr>
            <p:cNvPr id="97310" name="Rectangle 33"/>
            <p:cNvSpPr>
              <a:spLocks noChangeArrowheads="1"/>
            </p:cNvSpPr>
            <p:nvPr/>
          </p:nvSpPr>
          <p:spPr bwMode="auto">
            <a:xfrm>
              <a:off x="2275" y="3638"/>
              <a:ext cx="503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latin typeface="Arial" panose="020B0604020202020204" pitchFamily="34" charset="0"/>
                </a:rPr>
                <a:t>$1,200</a:t>
              </a:r>
              <a:endParaRPr lang="en-US" altLang="en-US" sz="1800"/>
            </a:p>
          </p:txBody>
        </p:sp>
        <p:sp>
          <p:nvSpPr>
            <p:cNvPr id="97311" name="Oval 34"/>
            <p:cNvSpPr>
              <a:spLocks noChangeArrowheads="1"/>
            </p:cNvSpPr>
            <p:nvPr/>
          </p:nvSpPr>
          <p:spPr bwMode="auto">
            <a:xfrm>
              <a:off x="2441" y="1870"/>
              <a:ext cx="92" cy="9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97305" name="Text Box 35"/>
          <p:cNvSpPr txBox="1">
            <a:spLocks noChangeArrowheads="1"/>
          </p:cNvSpPr>
          <p:nvPr/>
        </p:nvSpPr>
        <p:spPr bwMode="auto">
          <a:xfrm>
            <a:off x="7086600" y="6645275"/>
            <a:ext cx="17462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b="1">
                <a:solidFill>
                  <a:schemeClr val="bg1"/>
                </a:solidFill>
                <a:latin typeface="Arial" panose="020B0604020202020204" pitchFamily="34" charset="0"/>
              </a:rPr>
              <a:t>Copyright©2004  South-Western</a:t>
            </a:r>
          </a:p>
        </p:txBody>
      </p:sp>
      <p:sp>
        <p:nvSpPr>
          <p:cNvPr id="97306" name="Rectangle 21"/>
          <p:cNvSpPr>
            <a:spLocks noChangeArrowheads="1"/>
          </p:cNvSpPr>
          <p:nvPr/>
        </p:nvSpPr>
        <p:spPr bwMode="auto">
          <a:xfrm>
            <a:off x="922338" y="1223963"/>
            <a:ext cx="4873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Real</a:t>
            </a: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98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8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98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Supply and Demand for Loanable Funds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Government Policies That Affect Saving and Investment</a:t>
            </a:r>
            <a:endParaRPr lang="en-US" altLang="en-US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en-US" altLang="en-US" smtClean="0"/>
              <a:t>Taxes and saving</a:t>
            </a:r>
          </a:p>
          <a:p>
            <a:pPr lvl="1" eaLnBrk="1" hangingPunct="1"/>
            <a:r>
              <a:rPr lang="en-US" altLang="en-US" smtClean="0"/>
              <a:t>Taxes and investment</a:t>
            </a:r>
          </a:p>
          <a:p>
            <a:pPr lvl="1" eaLnBrk="1" hangingPunct="1"/>
            <a:r>
              <a:rPr lang="en-US" altLang="en-US" smtClean="0"/>
              <a:t>Government budget deficits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Policy 1: Saving Incentives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Taxes on income you receive from interest on your savings (Capital Gains) reduce the incentive to save.</a:t>
            </a:r>
          </a:p>
          <a:p>
            <a:pPr lvl="1" eaLnBrk="1" hangingPunct="1"/>
            <a:r>
              <a:rPr lang="en-US" altLang="en-US" smtClean="0"/>
              <a:t>Why? You earn less money on your savings so you save less.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Policy 1: Saving Incentives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tax decrease increases the incentive for households to save at any given interest rate. </a:t>
            </a:r>
          </a:p>
          <a:p>
            <a:pPr lvl="1" eaLnBrk="1" hangingPunct="1"/>
            <a:r>
              <a:rPr lang="en-US" altLang="en-US" smtClean="0"/>
              <a:t>The supply of loanable funds curve shifts to the right.</a:t>
            </a:r>
          </a:p>
          <a:p>
            <a:pPr lvl="1" eaLnBrk="1" hangingPunct="1"/>
            <a:r>
              <a:rPr lang="en-US" altLang="en-US" smtClean="0"/>
              <a:t>The equilibrium interest rate decreases.</a:t>
            </a:r>
          </a:p>
          <a:p>
            <a:pPr lvl="1" eaLnBrk="1" hangingPunct="1"/>
            <a:r>
              <a:rPr lang="en-US" altLang="en-US" smtClean="0"/>
              <a:t>The quantity demanded for loanable funds increases.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200" smtClean="0"/>
              <a:t>Financial Markets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Stock Market</a:t>
            </a:r>
            <a:endParaRPr lang="en-US" altLang="en-US" smtClean="0">
              <a:latin typeface="Tahoma" panose="020B0604030504040204" pitchFamily="34" charset="0"/>
            </a:endParaRPr>
          </a:p>
          <a:p>
            <a:pPr lvl="1" eaLnBrk="1" hangingPunct="1">
              <a:buClr>
                <a:srgbClr val="000000"/>
              </a:buClr>
            </a:pPr>
            <a:r>
              <a:rPr lang="en-US" altLang="en-US" i="1" smtClean="0">
                <a:solidFill>
                  <a:srgbClr val="25A9A6"/>
                </a:solidFill>
              </a:rPr>
              <a:t>Stock </a:t>
            </a:r>
            <a:r>
              <a:rPr lang="en-US" altLang="en-US" smtClean="0"/>
              <a:t>represents a claim to partial ownership in a firm and is therefore, a claim to the profits that the firm makes.</a:t>
            </a:r>
          </a:p>
          <a:p>
            <a:pPr lvl="1" eaLnBrk="1" hangingPunct="1"/>
            <a:r>
              <a:rPr lang="en-US" altLang="en-US" smtClean="0"/>
              <a:t>The sale of stock to raise money is called </a:t>
            </a:r>
            <a:r>
              <a:rPr lang="en-US" altLang="en-US" i="1" smtClean="0"/>
              <a:t>equity financing.</a:t>
            </a:r>
          </a:p>
          <a:p>
            <a:pPr lvl="2" eaLnBrk="1" hangingPunct="1"/>
            <a:r>
              <a:rPr lang="en-US" altLang="en-US" smtClean="0"/>
              <a:t>Compared to bonds, stocks offer both higher risk and potentially higher returns.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3175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79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An Increase in the Supply of Loanable Funds</a:t>
            </a:r>
            <a:endParaRPr lang="en-US" altLang="en-US" sz="2400" smtClean="0">
              <a:solidFill>
                <a:schemeClr val="bg1"/>
              </a:solidFill>
            </a:endParaRPr>
          </a:p>
        </p:txBody>
      </p:sp>
      <p:sp>
        <p:nvSpPr>
          <p:cNvPr id="101380" name="Rectangle 5"/>
          <p:cNvSpPr>
            <a:spLocks noChangeArrowheads="1"/>
          </p:cNvSpPr>
          <p:nvPr/>
        </p:nvSpPr>
        <p:spPr bwMode="auto">
          <a:xfrm>
            <a:off x="2481263" y="1325563"/>
            <a:ext cx="5845175" cy="3919537"/>
          </a:xfrm>
          <a:prstGeom prst="rect">
            <a:avLst/>
          </a:prstGeom>
          <a:solidFill>
            <a:srgbClr val="F3F6F9"/>
          </a:solidFill>
          <a:ln w="204788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1381" name="Rectangle 6"/>
          <p:cNvSpPr>
            <a:spLocks noChangeArrowheads="1"/>
          </p:cNvSpPr>
          <p:nvPr/>
        </p:nvSpPr>
        <p:spPr bwMode="auto">
          <a:xfrm>
            <a:off x="2481263" y="1325563"/>
            <a:ext cx="5845175" cy="3919537"/>
          </a:xfrm>
          <a:prstGeom prst="rect">
            <a:avLst/>
          </a:prstGeom>
          <a:solidFill>
            <a:srgbClr val="F2F4F8"/>
          </a:solidFill>
          <a:ln w="185738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1382" name="Rectangle 7"/>
          <p:cNvSpPr>
            <a:spLocks noChangeArrowheads="1"/>
          </p:cNvSpPr>
          <p:nvPr/>
        </p:nvSpPr>
        <p:spPr bwMode="auto">
          <a:xfrm>
            <a:off x="2481263" y="1325563"/>
            <a:ext cx="5845175" cy="3919537"/>
          </a:xfrm>
          <a:prstGeom prst="rect">
            <a:avLst/>
          </a:prstGeom>
          <a:solidFill>
            <a:srgbClr val="F1F4F7"/>
          </a:solidFill>
          <a:ln w="168275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1383" name="Rectangle 8"/>
          <p:cNvSpPr>
            <a:spLocks noChangeArrowheads="1"/>
          </p:cNvSpPr>
          <p:nvPr/>
        </p:nvSpPr>
        <p:spPr bwMode="auto">
          <a:xfrm>
            <a:off x="2481263" y="1325563"/>
            <a:ext cx="5845175" cy="3919537"/>
          </a:xfrm>
          <a:prstGeom prst="rect">
            <a:avLst/>
          </a:prstGeom>
          <a:solidFill>
            <a:srgbClr val="F0F2F5"/>
          </a:solidFill>
          <a:ln w="149225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1384" name="Rectangle 9"/>
          <p:cNvSpPr>
            <a:spLocks noChangeArrowheads="1"/>
          </p:cNvSpPr>
          <p:nvPr/>
        </p:nvSpPr>
        <p:spPr bwMode="auto">
          <a:xfrm>
            <a:off x="2481263" y="1325563"/>
            <a:ext cx="5845175" cy="3919537"/>
          </a:xfrm>
          <a:prstGeom prst="rect">
            <a:avLst/>
          </a:prstGeom>
          <a:solidFill>
            <a:srgbClr val="EEF1F4"/>
          </a:solidFill>
          <a:ln w="130175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1385" name="Rectangle 10"/>
          <p:cNvSpPr>
            <a:spLocks noChangeArrowheads="1"/>
          </p:cNvSpPr>
          <p:nvPr/>
        </p:nvSpPr>
        <p:spPr bwMode="auto">
          <a:xfrm>
            <a:off x="2481263" y="1325563"/>
            <a:ext cx="5845175" cy="3919537"/>
          </a:xfrm>
          <a:prstGeom prst="rect">
            <a:avLst/>
          </a:prstGeom>
          <a:solidFill>
            <a:srgbClr val="EDEFF3"/>
          </a:solidFill>
          <a:ln w="111125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1386" name="Rectangle 11"/>
          <p:cNvSpPr>
            <a:spLocks noChangeArrowheads="1"/>
          </p:cNvSpPr>
          <p:nvPr/>
        </p:nvSpPr>
        <p:spPr bwMode="auto">
          <a:xfrm>
            <a:off x="2481263" y="1325563"/>
            <a:ext cx="5845175" cy="3919537"/>
          </a:xfrm>
          <a:prstGeom prst="rect">
            <a:avLst/>
          </a:prstGeom>
          <a:solidFill>
            <a:srgbClr val="EBEEF2"/>
          </a:solidFill>
          <a:ln w="93663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1387" name="Rectangle 12"/>
          <p:cNvSpPr>
            <a:spLocks noChangeArrowheads="1"/>
          </p:cNvSpPr>
          <p:nvPr/>
        </p:nvSpPr>
        <p:spPr bwMode="auto">
          <a:xfrm>
            <a:off x="2481263" y="1325563"/>
            <a:ext cx="5845175" cy="3919537"/>
          </a:xfrm>
          <a:prstGeom prst="rect">
            <a:avLst/>
          </a:prstGeom>
          <a:solidFill>
            <a:srgbClr val="EAECF1"/>
          </a:solidFill>
          <a:ln w="74613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1388" name="Rectangle 13"/>
          <p:cNvSpPr>
            <a:spLocks noChangeArrowheads="1"/>
          </p:cNvSpPr>
          <p:nvPr/>
        </p:nvSpPr>
        <p:spPr bwMode="auto">
          <a:xfrm>
            <a:off x="2481263" y="1325563"/>
            <a:ext cx="5845175" cy="3919537"/>
          </a:xfrm>
          <a:prstGeom prst="rect">
            <a:avLst/>
          </a:prstGeom>
          <a:solidFill>
            <a:srgbClr val="E9EBF0"/>
          </a:solidFill>
          <a:ln w="55563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1389" name="Rectangle 14"/>
          <p:cNvSpPr>
            <a:spLocks noChangeArrowheads="1"/>
          </p:cNvSpPr>
          <p:nvPr/>
        </p:nvSpPr>
        <p:spPr bwMode="auto">
          <a:xfrm>
            <a:off x="2481263" y="1325563"/>
            <a:ext cx="5845175" cy="3919537"/>
          </a:xfrm>
          <a:prstGeom prst="rect">
            <a:avLst/>
          </a:prstGeom>
          <a:solidFill>
            <a:srgbClr val="E7EAEF"/>
          </a:solidFill>
          <a:ln w="36513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1390" name="Rectangle 15"/>
          <p:cNvSpPr>
            <a:spLocks noChangeArrowheads="1"/>
          </p:cNvSpPr>
          <p:nvPr/>
        </p:nvSpPr>
        <p:spPr bwMode="auto">
          <a:xfrm>
            <a:off x="2481263" y="1325563"/>
            <a:ext cx="5845175" cy="3919537"/>
          </a:xfrm>
          <a:prstGeom prst="rect">
            <a:avLst/>
          </a:prstGeom>
          <a:solidFill>
            <a:srgbClr val="E6E9EF"/>
          </a:solidFill>
          <a:ln w="19050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1391" name="Rectangle 16"/>
          <p:cNvSpPr>
            <a:spLocks noChangeArrowheads="1"/>
          </p:cNvSpPr>
          <p:nvPr/>
        </p:nvSpPr>
        <p:spPr bwMode="auto">
          <a:xfrm>
            <a:off x="2312988" y="1233488"/>
            <a:ext cx="5957887" cy="3973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1392" name="Freeform 17"/>
          <p:cNvSpPr>
            <a:spLocks/>
          </p:cNvSpPr>
          <p:nvPr/>
        </p:nvSpPr>
        <p:spPr bwMode="auto">
          <a:xfrm>
            <a:off x="2312988" y="1233488"/>
            <a:ext cx="5957887" cy="3973512"/>
          </a:xfrm>
          <a:custGeom>
            <a:avLst/>
            <a:gdLst>
              <a:gd name="T0" fmla="*/ 0 w 3753"/>
              <a:gd name="T1" fmla="*/ 0 h 2503"/>
              <a:gd name="T2" fmla="*/ 0 w 3753"/>
              <a:gd name="T3" fmla="*/ 2147483646 h 2503"/>
              <a:gd name="T4" fmla="*/ 2147483646 w 3753"/>
              <a:gd name="T5" fmla="*/ 2147483646 h 250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" h="2503">
                <a:moveTo>
                  <a:pt x="0" y="0"/>
                </a:moveTo>
                <a:lnTo>
                  <a:pt x="0" y="2503"/>
                </a:lnTo>
                <a:lnTo>
                  <a:pt x="3753" y="2503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46" name="Line 18"/>
          <p:cNvSpPr>
            <a:spLocks noChangeShapeType="1"/>
          </p:cNvSpPr>
          <p:nvPr/>
        </p:nvSpPr>
        <p:spPr bwMode="auto">
          <a:xfrm flipH="1">
            <a:off x="4603750" y="5356225"/>
            <a:ext cx="52546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47" name="Line 19"/>
          <p:cNvSpPr>
            <a:spLocks noChangeShapeType="1"/>
          </p:cNvSpPr>
          <p:nvPr/>
        </p:nvSpPr>
        <p:spPr bwMode="auto">
          <a:xfrm flipH="1">
            <a:off x="5105400" y="2165350"/>
            <a:ext cx="782638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48" name="Line 20"/>
          <p:cNvSpPr>
            <a:spLocks noChangeShapeType="1"/>
          </p:cNvSpPr>
          <p:nvPr/>
        </p:nvSpPr>
        <p:spPr bwMode="auto">
          <a:xfrm flipV="1">
            <a:off x="2089150" y="2930525"/>
            <a:ext cx="3175" cy="279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96" name="Rectangle 21"/>
          <p:cNvSpPr>
            <a:spLocks noChangeArrowheads="1"/>
          </p:cNvSpPr>
          <p:nvPr/>
        </p:nvSpPr>
        <p:spPr bwMode="auto">
          <a:xfrm>
            <a:off x="6762750" y="5281613"/>
            <a:ext cx="16621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Loanable Funds</a:t>
            </a:r>
            <a:endParaRPr lang="en-US" altLang="en-US" sz="1800"/>
          </a:p>
        </p:txBody>
      </p:sp>
      <p:sp>
        <p:nvSpPr>
          <p:cNvPr id="101397" name="Rectangle 22"/>
          <p:cNvSpPr>
            <a:spLocks noChangeArrowheads="1"/>
          </p:cNvSpPr>
          <p:nvPr/>
        </p:nvSpPr>
        <p:spPr bwMode="auto">
          <a:xfrm>
            <a:off x="6275388" y="5530850"/>
            <a:ext cx="216217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(in billions of dollars)</a:t>
            </a:r>
            <a:endParaRPr lang="en-US" altLang="en-US" sz="1800"/>
          </a:p>
        </p:txBody>
      </p:sp>
      <p:sp>
        <p:nvSpPr>
          <p:cNvPr id="101398" name="Rectangle 23"/>
          <p:cNvSpPr>
            <a:spLocks noChangeArrowheads="1"/>
          </p:cNvSpPr>
          <p:nvPr/>
        </p:nvSpPr>
        <p:spPr bwMode="auto">
          <a:xfrm>
            <a:off x="2100263" y="5287963"/>
            <a:ext cx="20637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en-US" altLang="en-US" sz="1800"/>
          </a:p>
        </p:txBody>
      </p:sp>
      <p:sp>
        <p:nvSpPr>
          <p:cNvPr id="101399" name="Rectangle 24"/>
          <p:cNvSpPr>
            <a:spLocks noChangeArrowheads="1"/>
          </p:cNvSpPr>
          <p:nvPr/>
        </p:nvSpPr>
        <p:spPr bwMode="auto">
          <a:xfrm>
            <a:off x="1497013" y="1473200"/>
            <a:ext cx="838200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Interest</a:t>
            </a:r>
            <a:endParaRPr lang="en-US" altLang="en-US" sz="1800"/>
          </a:p>
        </p:txBody>
      </p:sp>
      <p:sp>
        <p:nvSpPr>
          <p:cNvPr id="101400" name="Rectangle 25"/>
          <p:cNvSpPr>
            <a:spLocks noChangeArrowheads="1"/>
          </p:cNvSpPr>
          <p:nvPr/>
        </p:nvSpPr>
        <p:spPr bwMode="auto">
          <a:xfrm>
            <a:off x="1785938" y="1717675"/>
            <a:ext cx="544512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Rate</a:t>
            </a:r>
            <a:endParaRPr lang="en-US" altLang="en-US" sz="1800"/>
          </a:p>
        </p:txBody>
      </p:sp>
      <p:grpSp>
        <p:nvGrpSpPr>
          <p:cNvPr id="99354" name="Group 26"/>
          <p:cNvGrpSpPr>
            <a:grpSpLocks/>
          </p:cNvGrpSpPr>
          <p:nvPr/>
        </p:nvGrpSpPr>
        <p:grpSpPr bwMode="auto">
          <a:xfrm>
            <a:off x="3021013" y="1292225"/>
            <a:ext cx="2635250" cy="3467100"/>
            <a:chOff x="1903" y="814"/>
            <a:chExt cx="1660" cy="2184"/>
          </a:xfrm>
        </p:grpSpPr>
        <p:sp>
          <p:nvSpPr>
            <p:cNvPr id="101446" name="Line 27"/>
            <p:cNvSpPr>
              <a:spLocks noChangeShapeType="1"/>
            </p:cNvSpPr>
            <p:nvPr/>
          </p:nvSpPr>
          <p:spPr bwMode="auto">
            <a:xfrm flipV="1">
              <a:off x="1903" y="965"/>
              <a:ext cx="1548" cy="2033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47" name="Rectangle 28"/>
            <p:cNvSpPr>
              <a:spLocks noChangeArrowheads="1"/>
            </p:cNvSpPr>
            <p:nvPr/>
          </p:nvSpPr>
          <p:spPr bwMode="auto">
            <a:xfrm>
              <a:off x="2973" y="814"/>
              <a:ext cx="516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Supply, </a:t>
              </a:r>
              <a:endParaRPr lang="en-US" altLang="en-US" sz="1800"/>
            </a:p>
          </p:txBody>
        </p:sp>
        <p:sp>
          <p:nvSpPr>
            <p:cNvPr id="101448" name="Rectangle 29"/>
            <p:cNvSpPr>
              <a:spLocks noChangeArrowheads="1"/>
            </p:cNvSpPr>
            <p:nvPr/>
          </p:nvSpPr>
          <p:spPr bwMode="auto">
            <a:xfrm>
              <a:off x="3429" y="814"/>
              <a:ext cx="13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r>
                <a:rPr lang="en-US" altLang="en-US" sz="1600" baseline="-2500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en-US" altLang="en-US" sz="1800"/>
            </a:p>
          </p:txBody>
        </p:sp>
      </p:grpSp>
      <p:grpSp>
        <p:nvGrpSpPr>
          <p:cNvPr id="99358" name="Group 30"/>
          <p:cNvGrpSpPr>
            <a:grpSpLocks/>
          </p:cNvGrpSpPr>
          <p:nvPr/>
        </p:nvGrpSpPr>
        <p:grpSpPr bwMode="auto">
          <a:xfrm>
            <a:off x="4119563" y="1292225"/>
            <a:ext cx="2619375" cy="3467100"/>
            <a:chOff x="2595" y="814"/>
            <a:chExt cx="1650" cy="2184"/>
          </a:xfrm>
        </p:grpSpPr>
        <p:sp>
          <p:nvSpPr>
            <p:cNvPr id="101444" name="Line 31"/>
            <p:cNvSpPr>
              <a:spLocks noChangeShapeType="1"/>
            </p:cNvSpPr>
            <p:nvPr/>
          </p:nvSpPr>
          <p:spPr bwMode="auto">
            <a:xfrm flipV="1">
              <a:off x="2595" y="965"/>
              <a:ext cx="1548" cy="2033"/>
            </a:xfrm>
            <a:prstGeom prst="line">
              <a:avLst/>
            </a:prstGeom>
            <a:noFill/>
            <a:ln w="55563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45" name="Rectangle 32"/>
            <p:cNvSpPr>
              <a:spLocks noChangeArrowheads="1"/>
            </p:cNvSpPr>
            <p:nvPr/>
          </p:nvSpPr>
          <p:spPr bwMode="auto">
            <a:xfrm>
              <a:off x="4111" y="814"/>
              <a:ext cx="13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r>
                <a:rPr lang="en-US" altLang="en-US" sz="1600" baseline="-250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en-US" altLang="en-US" sz="1800"/>
            </a:p>
          </p:txBody>
        </p:sp>
      </p:grpSp>
      <p:grpSp>
        <p:nvGrpSpPr>
          <p:cNvPr id="99361" name="Group 33"/>
          <p:cNvGrpSpPr>
            <a:grpSpLocks/>
          </p:cNvGrpSpPr>
          <p:nvPr/>
        </p:nvGrpSpPr>
        <p:grpSpPr bwMode="auto">
          <a:xfrm>
            <a:off x="582613" y="3024188"/>
            <a:ext cx="1638300" cy="1809750"/>
            <a:chOff x="367" y="1905"/>
            <a:chExt cx="1032" cy="1140"/>
          </a:xfrm>
        </p:grpSpPr>
        <p:sp>
          <p:nvSpPr>
            <p:cNvPr id="101436" name="Line 34"/>
            <p:cNvSpPr>
              <a:spLocks noChangeShapeType="1"/>
            </p:cNvSpPr>
            <p:nvPr/>
          </p:nvSpPr>
          <p:spPr bwMode="auto">
            <a:xfrm flipH="1">
              <a:off x="836" y="1905"/>
              <a:ext cx="410" cy="48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37" name="Rectangle 35"/>
            <p:cNvSpPr>
              <a:spLocks noChangeArrowheads="1"/>
            </p:cNvSpPr>
            <p:nvPr/>
          </p:nvSpPr>
          <p:spPr bwMode="auto">
            <a:xfrm>
              <a:off x="367" y="2328"/>
              <a:ext cx="1032" cy="717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1438" name="Rectangle 36"/>
            <p:cNvSpPr>
              <a:spLocks noChangeArrowheads="1"/>
            </p:cNvSpPr>
            <p:nvPr/>
          </p:nvSpPr>
          <p:spPr bwMode="auto">
            <a:xfrm>
              <a:off x="413" y="2385"/>
              <a:ext cx="201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2. </a:t>
              </a:r>
              <a:endParaRPr lang="en-US" altLang="en-US" sz="1800"/>
            </a:p>
          </p:txBody>
        </p:sp>
        <p:sp>
          <p:nvSpPr>
            <p:cNvPr id="101439" name="Rectangle 37"/>
            <p:cNvSpPr>
              <a:spLocks noChangeArrowheads="1"/>
            </p:cNvSpPr>
            <p:nvPr/>
          </p:nvSpPr>
          <p:spPr bwMode="auto">
            <a:xfrm>
              <a:off x="555" y="2385"/>
              <a:ext cx="5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. . . which</a:t>
              </a:r>
              <a:endParaRPr lang="en-US" altLang="en-US" sz="1800"/>
            </a:p>
          </p:txBody>
        </p:sp>
        <p:sp>
          <p:nvSpPr>
            <p:cNvPr id="101440" name="Rectangle 38"/>
            <p:cNvSpPr>
              <a:spLocks noChangeArrowheads="1"/>
            </p:cNvSpPr>
            <p:nvPr/>
          </p:nvSpPr>
          <p:spPr bwMode="auto">
            <a:xfrm>
              <a:off x="413" y="2543"/>
              <a:ext cx="721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reduces the</a:t>
              </a:r>
              <a:endParaRPr lang="en-US" altLang="en-US" sz="1800"/>
            </a:p>
          </p:txBody>
        </p:sp>
        <p:sp>
          <p:nvSpPr>
            <p:cNvPr id="101441" name="Rectangle 39"/>
            <p:cNvSpPr>
              <a:spLocks noChangeArrowheads="1"/>
            </p:cNvSpPr>
            <p:nvPr/>
          </p:nvSpPr>
          <p:spPr bwMode="auto">
            <a:xfrm>
              <a:off x="413" y="2700"/>
              <a:ext cx="669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equilibrium</a:t>
              </a:r>
              <a:endParaRPr lang="en-US" altLang="en-US" sz="1800"/>
            </a:p>
          </p:txBody>
        </p:sp>
        <p:sp>
          <p:nvSpPr>
            <p:cNvPr id="101442" name="Rectangle 40"/>
            <p:cNvSpPr>
              <a:spLocks noChangeArrowheads="1"/>
            </p:cNvSpPr>
            <p:nvPr/>
          </p:nvSpPr>
          <p:spPr bwMode="auto">
            <a:xfrm>
              <a:off x="413" y="2858"/>
              <a:ext cx="654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interest rat</a:t>
              </a:r>
              <a:endParaRPr lang="en-US" altLang="en-US" sz="1800"/>
            </a:p>
          </p:txBody>
        </p:sp>
        <p:sp>
          <p:nvSpPr>
            <p:cNvPr id="101443" name="Rectangle 41"/>
            <p:cNvSpPr>
              <a:spLocks noChangeArrowheads="1"/>
            </p:cNvSpPr>
            <p:nvPr/>
          </p:nvSpPr>
          <p:spPr bwMode="auto">
            <a:xfrm>
              <a:off x="1008" y="2858"/>
              <a:ext cx="339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e . . .</a:t>
              </a:r>
              <a:endParaRPr lang="en-US" altLang="en-US" sz="1800"/>
            </a:p>
          </p:txBody>
        </p:sp>
      </p:grpSp>
      <p:grpSp>
        <p:nvGrpSpPr>
          <p:cNvPr id="99370" name="Group 42"/>
          <p:cNvGrpSpPr>
            <a:grpSpLocks/>
          </p:cNvGrpSpPr>
          <p:nvPr/>
        </p:nvGrpSpPr>
        <p:grpSpPr bwMode="auto">
          <a:xfrm>
            <a:off x="3151188" y="5413375"/>
            <a:ext cx="3201987" cy="989013"/>
            <a:chOff x="1985" y="3410"/>
            <a:chExt cx="2017" cy="623"/>
          </a:xfrm>
        </p:grpSpPr>
        <p:sp>
          <p:nvSpPr>
            <p:cNvPr id="101431" name="Line 43"/>
            <p:cNvSpPr>
              <a:spLocks noChangeShapeType="1"/>
            </p:cNvSpPr>
            <p:nvPr/>
          </p:nvSpPr>
          <p:spPr bwMode="auto">
            <a:xfrm flipV="1">
              <a:off x="2970" y="3410"/>
              <a:ext cx="59" cy="23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32" name="Rectangle 44"/>
            <p:cNvSpPr>
              <a:spLocks noChangeArrowheads="1"/>
            </p:cNvSpPr>
            <p:nvPr/>
          </p:nvSpPr>
          <p:spPr bwMode="auto">
            <a:xfrm>
              <a:off x="1985" y="3621"/>
              <a:ext cx="2017" cy="412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1433" name="Rectangle 45"/>
            <p:cNvSpPr>
              <a:spLocks noChangeArrowheads="1"/>
            </p:cNvSpPr>
            <p:nvPr/>
          </p:nvSpPr>
          <p:spPr bwMode="auto">
            <a:xfrm>
              <a:off x="2083" y="3685"/>
              <a:ext cx="201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3. </a:t>
              </a:r>
              <a:endParaRPr lang="en-US" altLang="en-US" sz="1800"/>
            </a:p>
          </p:txBody>
        </p:sp>
        <p:sp>
          <p:nvSpPr>
            <p:cNvPr id="101434" name="Rectangle 46"/>
            <p:cNvSpPr>
              <a:spLocks noChangeArrowheads="1"/>
            </p:cNvSpPr>
            <p:nvPr/>
          </p:nvSpPr>
          <p:spPr bwMode="auto">
            <a:xfrm>
              <a:off x="2220" y="3685"/>
              <a:ext cx="167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. . . and raises the equilibrium</a:t>
              </a:r>
              <a:endParaRPr lang="en-US" altLang="en-US" sz="1800"/>
            </a:p>
          </p:txBody>
        </p:sp>
        <p:sp>
          <p:nvSpPr>
            <p:cNvPr id="101435" name="Rectangle 47"/>
            <p:cNvSpPr>
              <a:spLocks noChangeArrowheads="1"/>
            </p:cNvSpPr>
            <p:nvPr/>
          </p:nvSpPr>
          <p:spPr bwMode="auto">
            <a:xfrm>
              <a:off x="2083" y="3842"/>
              <a:ext cx="1528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quantity of loanable funds.</a:t>
              </a:r>
              <a:endParaRPr lang="en-US" altLang="en-US" sz="1800"/>
            </a:p>
          </p:txBody>
        </p:sp>
      </p:grpSp>
      <p:grpSp>
        <p:nvGrpSpPr>
          <p:cNvPr id="99376" name="Group 48"/>
          <p:cNvGrpSpPr>
            <a:grpSpLocks/>
          </p:cNvGrpSpPr>
          <p:nvPr/>
        </p:nvGrpSpPr>
        <p:grpSpPr bwMode="auto">
          <a:xfrm>
            <a:off x="2835275" y="1717675"/>
            <a:ext cx="4316413" cy="2419350"/>
            <a:chOff x="1786" y="1082"/>
            <a:chExt cx="2719" cy="1524"/>
          </a:xfrm>
        </p:grpSpPr>
        <p:sp>
          <p:nvSpPr>
            <p:cNvPr id="101429" name="Line 49"/>
            <p:cNvSpPr>
              <a:spLocks noChangeShapeType="1"/>
            </p:cNvSpPr>
            <p:nvPr/>
          </p:nvSpPr>
          <p:spPr bwMode="auto">
            <a:xfrm flipH="1" flipV="1">
              <a:off x="1786" y="1082"/>
              <a:ext cx="2134" cy="1411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30" name="Rectangle 50"/>
            <p:cNvSpPr>
              <a:spLocks noChangeArrowheads="1"/>
            </p:cNvSpPr>
            <p:nvPr/>
          </p:nvSpPr>
          <p:spPr bwMode="auto">
            <a:xfrm>
              <a:off x="3969" y="2429"/>
              <a:ext cx="536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Demand</a:t>
              </a:r>
              <a:endParaRPr lang="en-US" altLang="en-US" sz="1800"/>
            </a:p>
          </p:txBody>
        </p:sp>
      </p:grpSp>
      <p:grpSp>
        <p:nvGrpSpPr>
          <p:cNvPr id="99379" name="Group 51"/>
          <p:cNvGrpSpPr>
            <a:grpSpLocks/>
          </p:cNvGrpSpPr>
          <p:nvPr/>
        </p:nvGrpSpPr>
        <p:grpSpPr bwMode="auto">
          <a:xfrm>
            <a:off x="5497513" y="2222500"/>
            <a:ext cx="2633662" cy="1417638"/>
            <a:chOff x="3463" y="1400"/>
            <a:chExt cx="1659" cy="893"/>
          </a:xfrm>
        </p:grpSpPr>
        <p:grpSp>
          <p:nvGrpSpPr>
            <p:cNvPr id="101421" name="Group 52"/>
            <p:cNvGrpSpPr>
              <a:grpSpLocks/>
            </p:cNvGrpSpPr>
            <p:nvPr/>
          </p:nvGrpSpPr>
          <p:grpSpPr bwMode="auto">
            <a:xfrm>
              <a:off x="3463" y="1400"/>
              <a:ext cx="1659" cy="893"/>
              <a:chOff x="3463" y="1400"/>
              <a:chExt cx="1659" cy="893"/>
            </a:xfrm>
          </p:grpSpPr>
          <p:sp>
            <p:nvSpPr>
              <p:cNvPr id="101423" name="Line 53"/>
              <p:cNvSpPr>
                <a:spLocks noChangeShapeType="1"/>
              </p:cNvSpPr>
              <p:nvPr/>
            </p:nvSpPr>
            <p:spPr bwMode="auto">
              <a:xfrm flipH="1" flipV="1">
                <a:off x="3463" y="1400"/>
                <a:ext cx="434" cy="30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24" name="Rectangle 54"/>
              <p:cNvSpPr>
                <a:spLocks noChangeArrowheads="1"/>
              </p:cNvSpPr>
              <p:nvPr/>
            </p:nvSpPr>
            <p:spPr bwMode="auto">
              <a:xfrm>
                <a:off x="3861" y="1576"/>
                <a:ext cx="1232" cy="717"/>
              </a:xfrm>
              <a:prstGeom prst="rect">
                <a:avLst/>
              </a:prstGeom>
              <a:solidFill>
                <a:srgbClr val="E1E5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1425" name="Rectangle 55"/>
              <p:cNvSpPr>
                <a:spLocks noChangeArrowheads="1"/>
              </p:cNvSpPr>
              <p:nvPr/>
            </p:nvSpPr>
            <p:spPr bwMode="auto">
              <a:xfrm>
                <a:off x="3933" y="1625"/>
                <a:ext cx="1189" cy="1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latin typeface="Arial" panose="020B0604020202020204" pitchFamily="34" charset="0"/>
                  </a:rPr>
                  <a:t>1. Tax incentives for</a:t>
                </a:r>
                <a:endParaRPr lang="en-US" altLang="en-US" sz="1800"/>
              </a:p>
            </p:txBody>
          </p:sp>
          <p:sp>
            <p:nvSpPr>
              <p:cNvPr id="101426" name="Rectangle 56"/>
              <p:cNvSpPr>
                <a:spLocks noChangeArrowheads="1"/>
              </p:cNvSpPr>
              <p:nvPr/>
            </p:nvSpPr>
            <p:spPr bwMode="auto">
              <a:xfrm>
                <a:off x="3933" y="1783"/>
                <a:ext cx="1142" cy="1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latin typeface="Arial" panose="020B0604020202020204" pitchFamily="34" charset="0"/>
                  </a:rPr>
                  <a:t>saving increase the</a:t>
                </a:r>
                <a:endParaRPr lang="en-US" altLang="en-US" sz="1800"/>
              </a:p>
            </p:txBody>
          </p:sp>
          <p:sp>
            <p:nvSpPr>
              <p:cNvPr id="101427" name="Rectangle 57"/>
              <p:cNvSpPr>
                <a:spLocks noChangeArrowheads="1"/>
              </p:cNvSpPr>
              <p:nvPr/>
            </p:nvSpPr>
            <p:spPr bwMode="auto">
              <a:xfrm>
                <a:off x="3933" y="1940"/>
                <a:ext cx="1067" cy="1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latin typeface="Arial" panose="020B0604020202020204" pitchFamily="34" charset="0"/>
                  </a:rPr>
                  <a:t>supply of loanable</a:t>
                </a:r>
                <a:endParaRPr lang="en-US" altLang="en-US" sz="1800"/>
              </a:p>
            </p:txBody>
          </p:sp>
          <p:sp>
            <p:nvSpPr>
              <p:cNvPr id="101428" name="Rectangle 58"/>
              <p:cNvSpPr>
                <a:spLocks noChangeArrowheads="1"/>
              </p:cNvSpPr>
              <p:nvPr/>
            </p:nvSpPr>
            <p:spPr bwMode="auto">
              <a:xfrm>
                <a:off x="3933" y="2098"/>
                <a:ext cx="311" cy="1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latin typeface="Arial" panose="020B0604020202020204" pitchFamily="34" charset="0"/>
                  </a:rPr>
                  <a:t>fund</a:t>
                </a:r>
                <a:endParaRPr lang="en-US" altLang="en-US" sz="1800"/>
              </a:p>
            </p:txBody>
          </p:sp>
        </p:grpSp>
        <p:sp>
          <p:nvSpPr>
            <p:cNvPr id="101422" name="Rectangle 59"/>
            <p:cNvSpPr>
              <a:spLocks noChangeArrowheads="1"/>
            </p:cNvSpPr>
            <p:nvPr/>
          </p:nvSpPr>
          <p:spPr bwMode="auto">
            <a:xfrm>
              <a:off x="4178" y="2098"/>
              <a:ext cx="339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s . . .</a:t>
              </a:r>
              <a:endParaRPr lang="en-US" altLang="en-US" sz="1800"/>
            </a:p>
          </p:txBody>
        </p:sp>
      </p:grpSp>
      <p:grpSp>
        <p:nvGrpSpPr>
          <p:cNvPr id="99388" name="Group 60"/>
          <p:cNvGrpSpPr>
            <a:grpSpLocks/>
          </p:cNvGrpSpPr>
          <p:nvPr/>
        </p:nvGrpSpPr>
        <p:grpSpPr bwMode="auto">
          <a:xfrm>
            <a:off x="1924050" y="2711450"/>
            <a:ext cx="2708275" cy="2838450"/>
            <a:chOff x="1212" y="1708"/>
            <a:chExt cx="1706" cy="1788"/>
          </a:xfrm>
        </p:grpSpPr>
        <p:grpSp>
          <p:nvGrpSpPr>
            <p:cNvPr id="101416" name="Group 61"/>
            <p:cNvGrpSpPr>
              <a:grpSpLocks/>
            </p:cNvGrpSpPr>
            <p:nvPr/>
          </p:nvGrpSpPr>
          <p:grpSpPr bwMode="auto">
            <a:xfrm>
              <a:off x="1457" y="1741"/>
              <a:ext cx="1419" cy="1539"/>
              <a:chOff x="1457" y="1741"/>
              <a:chExt cx="1419" cy="1539"/>
            </a:xfrm>
          </p:grpSpPr>
          <p:sp>
            <p:nvSpPr>
              <p:cNvPr id="101419" name="Freeform 62"/>
              <p:cNvSpPr>
                <a:spLocks/>
              </p:cNvSpPr>
              <p:nvPr/>
            </p:nvSpPr>
            <p:spPr bwMode="auto">
              <a:xfrm>
                <a:off x="1457" y="1776"/>
                <a:ext cx="1372" cy="1504"/>
              </a:xfrm>
              <a:custGeom>
                <a:avLst/>
                <a:gdLst>
                  <a:gd name="T0" fmla="*/ 1372 w 1372"/>
                  <a:gd name="T1" fmla="*/ 1504 h 1504"/>
                  <a:gd name="T2" fmla="*/ 1372 w 1372"/>
                  <a:gd name="T3" fmla="*/ 0 h 1504"/>
                  <a:gd name="T4" fmla="*/ 0 w 1372"/>
                  <a:gd name="T5" fmla="*/ 0 h 150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372" h="1504">
                    <a:moveTo>
                      <a:pt x="1372" y="1504"/>
                    </a:moveTo>
                    <a:lnTo>
                      <a:pt x="1372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flat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20" name="Oval 63"/>
              <p:cNvSpPr>
                <a:spLocks noChangeArrowheads="1"/>
              </p:cNvSpPr>
              <p:nvPr/>
            </p:nvSpPr>
            <p:spPr bwMode="auto">
              <a:xfrm>
                <a:off x="2794" y="1741"/>
                <a:ext cx="82" cy="70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101417" name="Rectangle 64"/>
            <p:cNvSpPr>
              <a:spLocks noChangeArrowheads="1"/>
            </p:cNvSpPr>
            <p:nvPr/>
          </p:nvSpPr>
          <p:spPr bwMode="auto">
            <a:xfrm>
              <a:off x="1212" y="1708"/>
              <a:ext cx="244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5%</a:t>
              </a:r>
              <a:endParaRPr lang="en-US" altLang="en-US" sz="1800"/>
            </a:p>
          </p:txBody>
        </p:sp>
        <p:sp>
          <p:nvSpPr>
            <p:cNvPr id="101418" name="Rectangle 65"/>
            <p:cNvSpPr>
              <a:spLocks noChangeArrowheads="1"/>
            </p:cNvSpPr>
            <p:nvPr/>
          </p:nvSpPr>
          <p:spPr bwMode="auto">
            <a:xfrm>
              <a:off x="2469" y="3319"/>
              <a:ext cx="449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$1,200</a:t>
              </a:r>
              <a:endParaRPr lang="en-US" altLang="en-US" sz="1800"/>
            </a:p>
          </p:txBody>
        </p:sp>
      </p:grpSp>
      <p:grpSp>
        <p:nvGrpSpPr>
          <p:cNvPr id="99394" name="Group 66"/>
          <p:cNvGrpSpPr>
            <a:grpSpLocks/>
          </p:cNvGrpSpPr>
          <p:nvPr/>
        </p:nvGrpSpPr>
        <p:grpSpPr bwMode="auto">
          <a:xfrm>
            <a:off x="1924050" y="3211513"/>
            <a:ext cx="3995738" cy="2338387"/>
            <a:chOff x="1212" y="2023"/>
            <a:chExt cx="2517" cy="1473"/>
          </a:xfrm>
        </p:grpSpPr>
        <p:grpSp>
          <p:nvGrpSpPr>
            <p:cNvPr id="101411" name="Group 67"/>
            <p:cNvGrpSpPr>
              <a:grpSpLocks/>
            </p:cNvGrpSpPr>
            <p:nvPr/>
          </p:nvGrpSpPr>
          <p:grpSpPr bwMode="auto">
            <a:xfrm>
              <a:off x="1457" y="2034"/>
              <a:ext cx="1877" cy="1246"/>
              <a:chOff x="1457" y="2034"/>
              <a:chExt cx="1877" cy="1246"/>
            </a:xfrm>
          </p:grpSpPr>
          <p:sp>
            <p:nvSpPr>
              <p:cNvPr id="101414" name="Freeform 68"/>
              <p:cNvSpPr>
                <a:spLocks/>
              </p:cNvSpPr>
              <p:nvPr/>
            </p:nvSpPr>
            <p:spPr bwMode="auto">
              <a:xfrm>
                <a:off x="1457" y="2081"/>
                <a:ext cx="1842" cy="1199"/>
              </a:xfrm>
              <a:custGeom>
                <a:avLst/>
                <a:gdLst>
                  <a:gd name="T0" fmla="*/ 1842 w 1842"/>
                  <a:gd name="T1" fmla="*/ 1199 h 1199"/>
                  <a:gd name="T2" fmla="*/ 1842 w 1842"/>
                  <a:gd name="T3" fmla="*/ 0 h 1199"/>
                  <a:gd name="T4" fmla="*/ 0 w 1842"/>
                  <a:gd name="T5" fmla="*/ 0 h 119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42" h="1199">
                    <a:moveTo>
                      <a:pt x="1842" y="1199"/>
                    </a:moveTo>
                    <a:lnTo>
                      <a:pt x="1842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flat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15" name="Oval 69"/>
              <p:cNvSpPr>
                <a:spLocks noChangeArrowheads="1"/>
              </p:cNvSpPr>
              <p:nvPr/>
            </p:nvSpPr>
            <p:spPr bwMode="auto">
              <a:xfrm>
                <a:off x="3252" y="2034"/>
                <a:ext cx="82" cy="83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101412" name="Rectangle 70"/>
            <p:cNvSpPr>
              <a:spLocks noChangeArrowheads="1"/>
            </p:cNvSpPr>
            <p:nvPr/>
          </p:nvSpPr>
          <p:spPr bwMode="auto">
            <a:xfrm>
              <a:off x="1212" y="2023"/>
              <a:ext cx="244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4%</a:t>
              </a:r>
              <a:endParaRPr lang="en-US" altLang="en-US" sz="1800"/>
            </a:p>
          </p:txBody>
        </p:sp>
        <p:sp>
          <p:nvSpPr>
            <p:cNvPr id="101413" name="Rectangle 71"/>
            <p:cNvSpPr>
              <a:spLocks noChangeArrowheads="1"/>
            </p:cNvSpPr>
            <p:nvPr/>
          </p:nvSpPr>
          <p:spPr bwMode="auto">
            <a:xfrm>
              <a:off x="3280" y="3319"/>
              <a:ext cx="449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$1,600</a:t>
              </a:r>
              <a:endParaRPr lang="en-US" altLang="en-US" sz="1800"/>
            </a:p>
          </p:txBody>
        </p:sp>
      </p:grpSp>
      <p:sp>
        <p:nvSpPr>
          <p:cNvPr id="101409" name="Text Box 72"/>
          <p:cNvSpPr txBox="1">
            <a:spLocks noChangeArrowheads="1"/>
          </p:cNvSpPr>
          <p:nvPr/>
        </p:nvSpPr>
        <p:spPr bwMode="auto">
          <a:xfrm>
            <a:off x="7086600" y="6645275"/>
            <a:ext cx="17462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b="1">
                <a:solidFill>
                  <a:schemeClr val="bg1"/>
                </a:solidFill>
                <a:latin typeface="Arial" panose="020B0604020202020204" pitchFamily="34" charset="0"/>
              </a:rPr>
              <a:t>Copyright©2004  South-Western</a:t>
            </a:r>
          </a:p>
        </p:txBody>
      </p:sp>
      <p:sp>
        <p:nvSpPr>
          <p:cNvPr id="101410" name="Rectangle 24"/>
          <p:cNvSpPr>
            <a:spLocks noChangeArrowheads="1"/>
          </p:cNvSpPr>
          <p:nvPr/>
        </p:nvSpPr>
        <p:spPr bwMode="auto">
          <a:xfrm>
            <a:off x="1800225" y="1203325"/>
            <a:ext cx="4333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Real</a:t>
            </a: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99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9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99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9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9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99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" dur="500"/>
                                        <p:tgtEl>
                                          <p:spTgt spid="99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9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9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99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9" dur="500"/>
                                        <p:tgtEl>
                                          <p:spTgt spid="9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9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9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99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Policy 1: Saving Incentives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If a change in tax law encourages greater saving, the result will be </a:t>
            </a:r>
            <a:r>
              <a:rPr lang="en-US" altLang="en-US" i="1" smtClean="0"/>
              <a:t>lower</a:t>
            </a:r>
            <a:r>
              <a:rPr lang="en-US" altLang="en-US" smtClean="0"/>
              <a:t> interest rates and </a:t>
            </a:r>
            <a:r>
              <a:rPr lang="en-US" altLang="en-US" i="1" smtClean="0"/>
              <a:t>greater</a:t>
            </a:r>
            <a:r>
              <a:rPr lang="en-US" altLang="en-US" smtClean="0"/>
              <a:t> investment.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Policy 2: Investment Incentives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 investment tax credit increases the incentive to borrow.</a:t>
            </a:r>
          </a:p>
          <a:p>
            <a:pPr lvl="1" eaLnBrk="1" hangingPunct="1"/>
            <a:r>
              <a:rPr lang="en-US" altLang="en-US" smtClean="0"/>
              <a:t>Incentive to raise growth rates</a:t>
            </a:r>
          </a:p>
          <a:p>
            <a:pPr lvl="1" eaLnBrk="1" hangingPunct="1"/>
            <a:r>
              <a:rPr lang="en-US" altLang="en-US" smtClean="0"/>
              <a:t>Increases the demand for loanable funds.</a:t>
            </a:r>
          </a:p>
          <a:p>
            <a:pPr lvl="1" eaLnBrk="1" hangingPunct="1"/>
            <a:r>
              <a:rPr lang="en-US" altLang="en-US" smtClean="0"/>
              <a:t>Shifts the demand curve to the right.</a:t>
            </a:r>
          </a:p>
          <a:p>
            <a:pPr lvl="1" eaLnBrk="1" hangingPunct="1"/>
            <a:r>
              <a:rPr lang="en-US" altLang="en-US" smtClean="0"/>
              <a:t>Results in a higher interest rate and a greater quantity saved.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0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0" y="2698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51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200" smtClean="0"/>
              <a:t>An Increase in the Demand for Loanable Funds</a:t>
            </a:r>
            <a:endParaRPr lang="en-US" altLang="en-US" sz="2400" smtClean="0">
              <a:solidFill>
                <a:schemeClr val="bg1"/>
              </a:solidFill>
            </a:endParaRPr>
          </a:p>
        </p:txBody>
      </p:sp>
      <p:sp>
        <p:nvSpPr>
          <p:cNvPr id="104452" name="Rectangle 5"/>
          <p:cNvSpPr>
            <a:spLocks noChangeArrowheads="1"/>
          </p:cNvSpPr>
          <p:nvPr/>
        </p:nvSpPr>
        <p:spPr bwMode="auto">
          <a:xfrm>
            <a:off x="2476500" y="1422400"/>
            <a:ext cx="5930900" cy="3983038"/>
          </a:xfrm>
          <a:prstGeom prst="rect">
            <a:avLst/>
          </a:prstGeom>
          <a:solidFill>
            <a:srgbClr val="F3F6F9"/>
          </a:solidFill>
          <a:ln w="207963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4453" name="Rectangle 6"/>
          <p:cNvSpPr>
            <a:spLocks noChangeArrowheads="1"/>
          </p:cNvSpPr>
          <p:nvPr/>
        </p:nvSpPr>
        <p:spPr bwMode="auto">
          <a:xfrm>
            <a:off x="2476500" y="1422400"/>
            <a:ext cx="5930900" cy="3983038"/>
          </a:xfrm>
          <a:prstGeom prst="rect">
            <a:avLst/>
          </a:prstGeom>
          <a:solidFill>
            <a:srgbClr val="F2F4F8"/>
          </a:solidFill>
          <a:ln w="188913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4454" name="Rectangle 7"/>
          <p:cNvSpPr>
            <a:spLocks noChangeArrowheads="1"/>
          </p:cNvSpPr>
          <p:nvPr/>
        </p:nvSpPr>
        <p:spPr bwMode="auto">
          <a:xfrm>
            <a:off x="2476500" y="1422400"/>
            <a:ext cx="5930900" cy="3983038"/>
          </a:xfrm>
          <a:prstGeom prst="rect">
            <a:avLst/>
          </a:prstGeom>
          <a:solidFill>
            <a:srgbClr val="F1F4F7"/>
          </a:solidFill>
          <a:ln w="169863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4455" name="Rectangle 8"/>
          <p:cNvSpPr>
            <a:spLocks noChangeArrowheads="1"/>
          </p:cNvSpPr>
          <p:nvPr/>
        </p:nvSpPr>
        <p:spPr bwMode="auto">
          <a:xfrm>
            <a:off x="2476500" y="1422400"/>
            <a:ext cx="5930900" cy="3983038"/>
          </a:xfrm>
          <a:prstGeom prst="rect">
            <a:avLst/>
          </a:prstGeom>
          <a:solidFill>
            <a:srgbClr val="F0F2F5"/>
          </a:solidFill>
          <a:ln w="150813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4456" name="Rectangle 9"/>
          <p:cNvSpPr>
            <a:spLocks noChangeArrowheads="1"/>
          </p:cNvSpPr>
          <p:nvPr/>
        </p:nvSpPr>
        <p:spPr bwMode="auto">
          <a:xfrm>
            <a:off x="2476500" y="1422400"/>
            <a:ext cx="5930900" cy="3983038"/>
          </a:xfrm>
          <a:prstGeom prst="rect">
            <a:avLst/>
          </a:prstGeom>
          <a:solidFill>
            <a:srgbClr val="EEF1F4"/>
          </a:solidFill>
          <a:ln w="131763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4457" name="Rectangle 10"/>
          <p:cNvSpPr>
            <a:spLocks noChangeArrowheads="1"/>
          </p:cNvSpPr>
          <p:nvPr/>
        </p:nvSpPr>
        <p:spPr bwMode="auto">
          <a:xfrm>
            <a:off x="2476500" y="1422400"/>
            <a:ext cx="5930900" cy="3983038"/>
          </a:xfrm>
          <a:prstGeom prst="rect">
            <a:avLst/>
          </a:prstGeom>
          <a:solidFill>
            <a:srgbClr val="EDEFF3"/>
          </a:solidFill>
          <a:ln w="11271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4458" name="Rectangle 11"/>
          <p:cNvSpPr>
            <a:spLocks noChangeArrowheads="1"/>
          </p:cNvSpPr>
          <p:nvPr/>
        </p:nvSpPr>
        <p:spPr bwMode="auto">
          <a:xfrm>
            <a:off x="2476500" y="1422400"/>
            <a:ext cx="5930900" cy="3983038"/>
          </a:xfrm>
          <a:prstGeom prst="rect">
            <a:avLst/>
          </a:prstGeom>
          <a:solidFill>
            <a:srgbClr val="EBEEF2"/>
          </a:solidFill>
          <a:ln w="93663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4459" name="Rectangle 12"/>
          <p:cNvSpPr>
            <a:spLocks noChangeArrowheads="1"/>
          </p:cNvSpPr>
          <p:nvPr/>
        </p:nvSpPr>
        <p:spPr bwMode="auto">
          <a:xfrm>
            <a:off x="2476500" y="1422400"/>
            <a:ext cx="5930900" cy="3983038"/>
          </a:xfrm>
          <a:prstGeom prst="rect">
            <a:avLst/>
          </a:prstGeom>
          <a:solidFill>
            <a:srgbClr val="EAECF1"/>
          </a:solidFill>
          <a:ln w="76200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4460" name="Rectangle 13"/>
          <p:cNvSpPr>
            <a:spLocks noChangeArrowheads="1"/>
          </p:cNvSpPr>
          <p:nvPr/>
        </p:nvSpPr>
        <p:spPr bwMode="auto">
          <a:xfrm>
            <a:off x="2476500" y="1422400"/>
            <a:ext cx="5930900" cy="3983038"/>
          </a:xfrm>
          <a:prstGeom prst="rect">
            <a:avLst/>
          </a:prstGeom>
          <a:solidFill>
            <a:srgbClr val="E9EBF0"/>
          </a:solidFill>
          <a:ln w="57150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4461" name="Rectangle 14"/>
          <p:cNvSpPr>
            <a:spLocks noChangeArrowheads="1"/>
          </p:cNvSpPr>
          <p:nvPr/>
        </p:nvSpPr>
        <p:spPr bwMode="auto">
          <a:xfrm>
            <a:off x="2476500" y="1422400"/>
            <a:ext cx="5930900" cy="3983038"/>
          </a:xfrm>
          <a:prstGeom prst="rect">
            <a:avLst/>
          </a:prstGeom>
          <a:solidFill>
            <a:srgbClr val="E7EAEF"/>
          </a:solidFill>
          <a:ln w="38100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4462" name="Rectangle 15"/>
          <p:cNvSpPr>
            <a:spLocks noChangeArrowheads="1"/>
          </p:cNvSpPr>
          <p:nvPr/>
        </p:nvSpPr>
        <p:spPr bwMode="auto">
          <a:xfrm>
            <a:off x="2476500" y="1422400"/>
            <a:ext cx="5930900" cy="3983038"/>
          </a:xfrm>
          <a:prstGeom prst="rect">
            <a:avLst/>
          </a:prstGeom>
          <a:solidFill>
            <a:srgbClr val="E6E9EF"/>
          </a:solidFill>
          <a:ln w="19050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4463" name="Rectangle 16"/>
          <p:cNvSpPr>
            <a:spLocks noChangeArrowheads="1"/>
          </p:cNvSpPr>
          <p:nvPr/>
        </p:nvSpPr>
        <p:spPr bwMode="auto">
          <a:xfrm>
            <a:off x="2270125" y="1271588"/>
            <a:ext cx="6043613" cy="403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4464" name="Freeform 17"/>
          <p:cNvSpPr>
            <a:spLocks/>
          </p:cNvSpPr>
          <p:nvPr/>
        </p:nvSpPr>
        <p:spPr bwMode="auto">
          <a:xfrm>
            <a:off x="2270125" y="1271588"/>
            <a:ext cx="6043613" cy="4038600"/>
          </a:xfrm>
          <a:custGeom>
            <a:avLst/>
            <a:gdLst>
              <a:gd name="T0" fmla="*/ 0 w 3807"/>
              <a:gd name="T1" fmla="*/ 0 h 2544"/>
              <a:gd name="T2" fmla="*/ 0 w 3807"/>
              <a:gd name="T3" fmla="*/ 2147483646 h 2544"/>
              <a:gd name="T4" fmla="*/ 2147483646 w 3807"/>
              <a:gd name="T5" fmla="*/ 2147483646 h 25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07" h="2544">
                <a:moveTo>
                  <a:pt x="0" y="0"/>
                </a:moveTo>
                <a:lnTo>
                  <a:pt x="0" y="2544"/>
                </a:lnTo>
                <a:lnTo>
                  <a:pt x="3807" y="2544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70" name="Line 18"/>
          <p:cNvSpPr>
            <a:spLocks noChangeShapeType="1"/>
          </p:cNvSpPr>
          <p:nvPr/>
        </p:nvSpPr>
        <p:spPr bwMode="auto">
          <a:xfrm flipH="1">
            <a:off x="4529138" y="5461000"/>
            <a:ext cx="242887" cy="3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71" name="Line 19"/>
          <p:cNvSpPr>
            <a:spLocks noChangeShapeType="1"/>
          </p:cNvSpPr>
          <p:nvPr/>
        </p:nvSpPr>
        <p:spPr bwMode="auto">
          <a:xfrm flipH="1">
            <a:off x="5403850" y="3395663"/>
            <a:ext cx="719138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72" name="Line 20"/>
          <p:cNvSpPr>
            <a:spLocks noChangeShapeType="1"/>
          </p:cNvSpPr>
          <p:nvPr/>
        </p:nvSpPr>
        <p:spPr bwMode="auto">
          <a:xfrm>
            <a:off x="2041525" y="2520950"/>
            <a:ext cx="3175" cy="2746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8" name="Rectangle 21"/>
          <p:cNvSpPr>
            <a:spLocks noChangeArrowheads="1"/>
          </p:cNvSpPr>
          <p:nvPr/>
        </p:nvSpPr>
        <p:spPr bwMode="auto">
          <a:xfrm>
            <a:off x="6792913" y="5414963"/>
            <a:ext cx="1765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Loanable Funds</a:t>
            </a:r>
            <a:endParaRPr lang="en-US" altLang="en-US" sz="1800"/>
          </a:p>
        </p:txBody>
      </p:sp>
      <p:sp>
        <p:nvSpPr>
          <p:cNvPr id="104469" name="Rectangle 22"/>
          <p:cNvSpPr>
            <a:spLocks noChangeArrowheads="1"/>
          </p:cNvSpPr>
          <p:nvPr/>
        </p:nvSpPr>
        <p:spPr bwMode="auto">
          <a:xfrm>
            <a:off x="6284913" y="5672138"/>
            <a:ext cx="22796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(in billions of dollars)</a:t>
            </a:r>
            <a:endParaRPr lang="en-US" altLang="en-US" sz="1800"/>
          </a:p>
        </p:txBody>
      </p:sp>
      <p:sp>
        <p:nvSpPr>
          <p:cNvPr id="104470" name="Rectangle 23"/>
          <p:cNvSpPr>
            <a:spLocks noChangeArrowheads="1"/>
          </p:cNvSpPr>
          <p:nvPr/>
        </p:nvSpPr>
        <p:spPr bwMode="auto">
          <a:xfrm>
            <a:off x="1989138" y="5421313"/>
            <a:ext cx="21907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en-US" altLang="en-US" sz="1800"/>
          </a:p>
        </p:txBody>
      </p:sp>
      <p:sp>
        <p:nvSpPr>
          <p:cNvPr id="104471" name="Rectangle 24"/>
          <p:cNvSpPr>
            <a:spLocks noChangeArrowheads="1"/>
          </p:cNvSpPr>
          <p:nvPr/>
        </p:nvSpPr>
        <p:spPr bwMode="auto">
          <a:xfrm>
            <a:off x="1363663" y="1431925"/>
            <a:ext cx="885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Interest</a:t>
            </a:r>
            <a:endParaRPr lang="en-US" altLang="en-US" sz="1800"/>
          </a:p>
        </p:txBody>
      </p:sp>
      <p:sp>
        <p:nvSpPr>
          <p:cNvPr id="104472" name="Rectangle 25"/>
          <p:cNvSpPr>
            <a:spLocks noChangeArrowheads="1"/>
          </p:cNvSpPr>
          <p:nvPr/>
        </p:nvSpPr>
        <p:spPr bwMode="auto">
          <a:xfrm>
            <a:off x="1671638" y="1704975"/>
            <a:ext cx="577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Rate</a:t>
            </a:r>
            <a:endParaRPr lang="en-US" altLang="en-US" sz="1800"/>
          </a:p>
        </p:txBody>
      </p:sp>
      <p:grpSp>
        <p:nvGrpSpPr>
          <p:cNvPr id="100378" name="Group 26"/>
          <p:cNvGrpSpPr>
            <a:grpSpLocks/>
          </p:cNvGrpSpPr>
          <p:nvPr/>
        </p:nvGrpSpPr>
        <p:grpSpPr bwMode="auto">
          <a:xfrm>
            <a:off x="5726113" y="1631950"/>
            <a:ext cx="2524125" cy="1706563"/>
            <a:chOff x="3607" y="1028"/>
            <a:chExt cx="1590" cy="1075"/>
          </a:xfrm>
        </p:grpSpPr>
        <p:sp>
          <p:nvSpPr>
            <p:cNvPr id="104513" name="Line 27"/>
            <p:cNvSpPr>
              <a:spLocks noChangeShapeType="1"/>
            </p:cNvSpPr>
            <p:nvPr/>
          </p:nvSpPr>
          <p:spPr bwMode="auto">
            <a:xfrm flipH="1">
              <a:off x="3607" y="1422"/>
              <a:ext cx="499" cy="68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14" name="Rectangle 28"/>
            <p:cNvSpPr>
              <a:spLocks noChangeArrowheads="1"/>
            </p:cNvSpPr>
            <p:nvPr/>
          </p:nvSpPr>
          <p:spPr bwMode="auto">
            <a:xfrm>
              <a:off x="3999" y="1028"/>
              <a:ext cx="1190" cy="872"/>
            </a:xfrm>
            <a:prstGeom prst="rect">
              <a:avLst/>
            </a:prstGeom>
            <a:solidFill>
              <a:srgbClr val="E7EB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4515" name="Rectangle 29"/>
            <p:cNvSpPr>
              <a:spLocks noChangeArrowheads="1"/>
            </p:cNvSpPr>
            <p:nvPr/>
          </p:nvSpPr>
          <p:spPr bwMode="auto">
            <a:xfrm>
              <a:off x="4073" y="1073"/>
              <a:ext cx="1064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1. An investment</a:t>
              </a:r>
              <a:endParaRPr lang="en-US" altLang="en-US" sz="1800"/>
            </a:p>
          </p:txBody>
        </p:sp>
        <p:sp>
          <p:nvSpPr>
            <p:cNvPr id="104516" name="Rectangle 30"/>
            <p:cNvSpPr>
              <a:spLocks noChangeArrowheads="1"/>
            </p:cNvSpPr>
            <p:nvPr/>
          </p:nvSpPr>
          <p:spPr bwMode="auto">
            <a:xfrm>
              <a:off x="4073" y="1234"/>
              <a:ext cx="595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tax credit</a:t>
              </a:r>
              <a:endParaRPr lang="en-US" altLang="en-US" sz="1800"/>
            </a:p>
          </p:txBody>
        </p:sp>
        <p:sp>
          <p:nvSpPr>
            <p:cNvPr id="104517" name="Rectangle 31"/>
            <p:cNvSpPr>
              <a:spLocks noChangeArrowheads="1"/>
            </p:cNvSpPr>
            <p:nvPr/>
          </p:nvSpPr>
          <p:spPr bwMode="auto">
            <a:xfrm>
              <a:off x="4073" y="1396"/>
              <a:ext cx="858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increases the</a:t>
              </a:r>
              <a:endParaRPr lang="en-US" altLang="en-US" sz="1800"/>
            </a:p>
          </p:txBody>
        </p:sp>
        <p:sp>
          <p:nvSpPr>
            <p:cNvPr id="104518" name="Rectangle 32"/>
            <p:cNvSpPr>
              <a:spLocks noChangeArrowheads="1"/>
            </p:cNvSpPr>
            <p:nvPr/>
          </p:nvSpPr>
          <p:spPr bwMode="auto">
            <a:xfrm>
              <a:off x="4073" y="1558"/>
              <a:ext cx="769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demand for </a:t>
              </a:r>
              <a:endParaRPr lang="en-US" altLang="en-US" sz="1800"/>
            </a:p>
          </p:txBody>
        </p:sp>
        <p:sp>
          <p:nvSpPr>
            <p:cNvPr id="104519" name="Rectangle 33"/>
            <p:cNvSpPr>
              <a:spLocks noChangeArrowheads="1"/>
            </p:cNvSpPr>
            <p:nvPr/>
          </p:nvSpPr>
          <p:spPr bwMode="auto">
            <a:xfrm>
              <a:off x="4073" y="1720"/>
              <a:ext cx="862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loanable fund</a:t>
              </a:r>
              <a:endParaRPr lang="en-US" altLang="en-US" sz="1800"/>
            </a:p>
          </p:txBody>
        </p:sp>
        <p:sp>
          <p:nvSpPr>
            <p:cNvPr id="104520" name="Rectangle 34"/>
            <p:cNvSpPr>
              <a:spLocks noChangeArrowheads="1"/>
            </p:cNvSpPr>
            <p:nvPr/>
          </p:nvSpPr>
          <p:spPr bwMode="auto">
            <a:xfrm>
              <a:off x="4849" y="1720"/>
              <a:ext cx="348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s . . .</a:t>
              </a:r>
              <a:endParaRPr lang="en-US" altLang="en-US" sz="1800"/>
            </a:p>
          </p:txBody>
        </p:sp>
      </p:grpSp>
      <p:grpSp>
        <p:nvGrpSpPr>
          <p:cNvPr id="100387" name="Group 35"/>
          <p:cNvGrpSpPr>
            <a:grpSpLocks/>
          </p:cNvGrpSpPr>
          <p:nvPr/>
        </p:nvGrpSpPr>
        <p:grpSpPr bwMode="auto">
          <a:xfrm>
            <a:off x="512763" y="2636838"/>
            <a:ext cx="1587500" cy="1782762"/>
            <a:chOff x="323" y="1661"/>
            <a:chExt cx="1000" cy="1123"/>
          </a:xfrm>
        </p:grpSpPr>
        <p:sp>
          <p:nvSpPr>
            <p:cNvPr id="104506" name="Line 36"/>
            <p:cNvSpPr>
              <a:spLocks noChangeShapeType="1"/>
            </p:cNvSpPr>
            <p:nvPr/>
          </p:nvSpPr>
          <p:spPr bwMode="auto">
            <a:xfrm flipH="1">
              <a:off x="763" y="1661"/>
              <a:ext cx="464" cy="46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07" name="Rectangle 37"/>
            <p:cNvSpPr>
              <a:spLocks noChangeArrowheads="1"/>
            </p:cNvSpPr>
            <p:nvPr/>
          </p:nvSpPr>
          <p:spPr bwMode="auto">
            <a:xfrm>
              <a:off x="323" y="2055"/>
              <a:ext cx="1000" cy="729"/>
            </a:xfrm>
            <a:prstGeom prst="rect">
              <a:avLst/>
            </a:prstGeom>
            <a:solidFill>
              <a:srgbClr val="E7EB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4508" name="Rectangle 38"/>
            <p:cNvSpPr>
              <a:spLocks noChangeArrowheads="1"/>
            </p:cNvSpPr>
            <p:nvPr/>
          </p:nvSpPr>
          <p:spPr bwMode="auto">
            <a:xfrm>
              <a:off x="379" y="2100"/>
              <a:ext cx="14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2. </a:t>
              </a:r>
              <a:endParaRPr lang="en-US" altLang="en-US" sz="1800"/>
            </a:p>
          </p:txBody>
        </p:sp>
        <p:sp>
          <p:nvSpPr>
            <p:cNvPr id="104509" name="Rectangle 39"/>
            <p:cNvSpPr>
              <a:spLocks noChangeArrowheads="1"/>
            </p:cNvSpPr>
            <p:nvPr/>
          </p:nvSpPr>
          <p:spPr bwMode="auto">
            <a:xfrm>
              <a:off x="525" y="2100"/>
              <a:ext cx="5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. . . which</a:t>
              </a:r>
              <a:endParaRPr lang="en-US" altLang="en-US" sz="1800"/>
            </a:p>
          </p:txBody>
        </p:sp>
        <p:sp>
          <p:nvSpPr>
            <p:cNvPr id="104510" name="Rectangle 40"/>
            <p:cNvSpPr>
              <a:spLocks noChangeArrowheads="1"/>
            </p:cNvSpPr>
            <p:nvPr/>
          </p:nvSpPr>
          <p:spPr bwMode="auto">
            <a:xfrm>
              <a:off x="379" y="2262"/>
              <a:ext cx="5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raises the</a:t>
              </a:r>
              <a:endParaRPr lang="en-US" altLang="en-US" sz="1800"/>
            </a:p>
          </p:txBody>
        </p:sp>
        <p:sp>
          <p:nvSpPr>
            <p:cNvPr id="104511" name="Rectangle 41"/>
            <p:cNvSpPr>
              <a:spLocks noChangeArrowheads="1"/>
            </p:cNvSpPr>
            <p:nvPr/>
          </p:nvSpPr>
          <p:spPr bwMode="auto">
            <a:xfrm>
              <a:off x="379" y="2424"/>
              <a:ext cx="61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equilibrium</a:t>
              </a:r>
              <a:endParaRPr lang="en-US" altLang="en-US" sz="1800"/>
            </a:p>
          </p:txBody>
        </p:sp>
        <p:sp>
          <p:nvSpPr>
            <p:cNvPr id="104512" name="Rectangle 42"/>
            <p:cNvSpPr>
              <a:spLocks noChangeArrowheads="1"/>
            </p:cNvSpPr>
            <p:nvPr/>
          </p:nvSpPr>
          <p:spPr bwMode="auto">
            <a:xfrm>
              <a:off x="379" y="2586"/>
              <a:ext cx="89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interest rate . . .</a:t>
              </a:r>
              <a:endParaRPr lang="en-US" altLang="en-US" sz="1800"/>
            </a:p>
          </p:txBody>
        </p:sp>
      </p:grpSp>
      <p:grpSp>
        <p:nvGrpSpPr>
          <p:cNvPr id="100395" name="Group 43"/>
          <p:cNvGrpSpPr>
            <a:grpSpLocks/>
          </p:cNvGrpSpPr>
          <p:nvPr/>
        </p:nvGrpSpPr>
        <p:grpSpPr bwMode="auto">
          <a:xfrm>
            <a:off x="3195638" y="5576888"/>
            <a:ext cx="3171825" cy="947737"/>
            <a:chOff x="2013" y="3513"/>
            <a:chExt cx="1998" cy="597"/>
          </a:xfrm>
        </p:grpSpPr>
        <p:sp>
          <p:nvSpPr>
            <p:cNvPr id="104501" name="Line 44"/>
            <p:cNvSpPr>
              <a:spLocks noChangeShapeType="1"/>
            </p:cNvSpPr>
            <p:nvPr/>
          </p:nvSpPr>
          <p:spPr bwMode="auto">
            <a:xfrm flipH="1" flipV="1">
              <a:off x="2929" y="3513"/>
              <a:ext cx="107" cy="22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02" name="Rectangle 45"/>
            <p:cNvSpPr>
              <a:spLocks noChangeArrowheads="1"/>
            </p:cNvSpPr>
            <p:nvPr/>
          </p:nvSpPr>
          <p:spPr bwMode="auto">
            <a:xfrm>
              <a:off x="2013" y="3692"/>
              <a:ext cx="1998" cy="418"/>
            </a:xfrm>
            <a:prstGeom prst="rect">
              <a:avLst/>
            </a:prstGeom>
            <a:solidFill>
              <a:srgbClr val="E7EB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4503" name="Rectangle 46"/>
            <p:cNvSpPr>
              <a:spLocks noChangeArrowheads="1"/>
            </p:cNvSpPr>
            <p:nvPr/>
          </p:nvSpPr>
          <p:spPr bwMode="auto">
            <a:xfrm>
              <a:off x="2050" y="3747"/>
              <a:ext cx="14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3. </a:t>
              </a:r>
              <a:endParaRPr lang="en-US" altLang="en-US" sz="1800"/>
            </a:p>
          </p:txBody>
        </p:sp>
        <p:sp>
          <p:nvSpPr>
            <p:cNvPr id="104504" name="Rectangle 47"/>
            <p:cNvSpPr>
              <a:spLocks noChangeArrowheads="1"/>
            </p:cNvSpPr>
            <p:nvPr/>
          </p:nvSpPr>
          <p:spPr bwMode="auto">
            <a:xfrm>
              <a:off x="2196" y="3747"/>
              <a:ext cx="167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. . . and raises the equilibrium</a:t>
              </a:r>
              <a:endParaRPr lang="en-US" altLang="en-US" sz="1800"/>
            </a:p>
          </p:txBody>
        </p:sp>
        <p:sp>
          <p:nvSpPr>
            <p:cNvPr id="104505" name="Rectangle 48"/>
            <p:cNvSpPr>
              <a:spLocks noChangeArrowheads="1"/>
            </p:cNvSpPr>
            <p:nvPr/>
          </p:nvSpPr>
          <p:spPr bwMode="auto">
            <a:xfrm>
              <a:off x="2050" y="3909"/>
              <a:ext cx="149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quantity of loanable funds.</a:t>
              </a:r>
              <a:endParaRPr lang="en-US" altLang="en-US" sz="1800"/>
            </a:p>
          </p:txBody>
        </p:sp>
      </p:grpSp>
      <p:grpSp>
        <p:nvGrpSpPr>
          <p:cNvPr id="100401" name="Group 49"/>
          <p:cNvGrpSpPr>
            <a:grpSpLocks/>
          </p:cNvGrpSpPr>
          <p:nvPr/>
        </p:nvGrpSpPr>
        <p:grpSpPr bwMode="auto">
          <a:xfrm>
            <a:off x="2968625" y="1433513"/>
            <a:ext cx="3316288" cy="3422650"/>
            <a:chOff x="1870" y="903"/>
            <a:chExt cx="2089" cy="2156"/>
          </a:xfrm>
        </p:grpSpPr>
        <p:sp>
          <p:nvSpPr>
            <p:cNvPr id="104499" name="Line 50"/>
            <p:cNvSpPr>
              <a:spLocks noChangeShapeType="1"/>
            </p:cNvSpPr>
            <p:nvPr/>
          </p:nvSpPr>
          <p:spPr bwMode="auto">
            <a:xfrm flipV="1">
              <a:off x="1870" y="992"/>
              <a:ext cx="1582" cy="2067"/>
            </a:xfrm>
            <a:prstGeom prst="line">
              <a:avLst/>
            </a:prstGeom>
            <a:noFill/>
            <a:ln w="57150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00" name="Rectangle 51"/>
            <p:cNvSpPr>
              <a:spLocks noChangeArrowheads="1"/>
            </p:cNvSpPr>
            <p:nvPr/>
          </p:nvSpPr>
          <p:spPr bwMode="auto">
            <a:xfrm>
              <a:off x="3486" y="903"/>
              <a:ext cx="473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Supply</a:t>
              </a:r>
              <a:endParaRPr lang="en-US" altLang="en-US" sz="1800"/>
            </a:p>
          </p:txBody>
        </p:sp>
      </p:grpSp>
      <p:grpSp>
        <p:nvGrpSpPr>
          <p:cNvPr id="100404" name="Group 52"/>
          <p:cNvGrpSpPr>
            <a:grpSpLocks/>
          </p:cNvGrpSpPr>
          <p:nvPr/>
        </p:nvGrpSpPr>
        <p:grpSpPr bwMode="auto">
          <a:xfrm>
            <a:off x="2798763" y="1763713"/>
            <a:ext cx="4083050" cy="2630487"/>
            <a:chOff x="1763" y="1111"/>
            <a:chExt cx="2572" cy="1657"/>
          </a:xfrm>
        </p:grpSpPr>
        <p:sp>
          <p:nvSpPr>
            <p:cNvPr id="104495" name="Line 53"/>
            <p:cNvSpPr>
              <a:spLocks noChangeShapeType="1"/>
            </p:cNvSpPr>
            <p:nvPr/>
          </p:nvSpPr>
          <p:spPr bwMode="auto">
            <a:xfrm flipH="1" flipV="1">
              <a:off x="1763" y="1111"/>
              <a:ext cx="2165" cy="1434"/>
            </a:xfrm>
            <a:prstGeom prst="line">
              <a:avLst/>
            </a:prstGeom>
            <a:noFill/>
            <a:ln w="57150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496" name="Group 54"/>
            <p:cNvGrpSpPr>
              <a:grpSpLocks/>
            </p:cNvGrpSpPr>
            <p:nvPr/>
          </p:nvGrpSpPr>
          <p:grpSpPr bwMode="auto">
            <a:xfrm>
              <a:off x="3632" y="2582"/>
              <a:ext cx="703" cy="186"/>
              <a:chOff x="3632" y="2582"/>
              <a:chExt cx="703" cy="186"/>
            </a:xfrm>
          </p:grpSpPr>
          <p:sp>
            <p:nvSpPr>
              <p:cNvPr id="104497" name="Rectangle 55"/>
              <p:cNvSpPr>
                <a:spLocks noChangeArrowheads="1"/>
              </p:cNvSpPr>
              <p:nvPr/>
            </p:nvSpPr>
            <p:spPr bwMode="auto">
              <a:xfrm>
                <a:off x="3632" y="2582"/>
                <a:ext cx="639" cy="1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latin typeface="Arial" panose="020B0604020202020204" pitchFamily="34" charset="0"/>
                  </a:rPr>
                  <a:t>Demand, </a:t>
                </a:r>
                <a:endParaRPr lang="en-US" altLang="en-US" sz="1800"/>
              </a:p>
            </p:txBody>
          </p:sp>
          <p:sp>
            <p:nvSpPr>
              <p:cNvPr id="104498" name="Rectangle 56"/>
              <p:cNvSpPr>
                <a:spLocks noChangeArrowheads="1"/>
              </p:cNvSpPr>
              <p:nvPr/>
            </p:nvSpPr>
            <p:spPr bwMode="auto">
              <a:xfrm>
                <a:off x="4194" y="2582"/>
                <a:ext cx="141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i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D</a:t>
                </a:r>
                <a:r>
                  <a:rPr lang="en-US" altLang="en-US" sz="1600" baseline="-25000">
                    <a:solidFill>
                      <a:srgbClr val="000000"/>
                    </a:solidFill>
                    <a:latin typeface="Arial" panose="020B0604020202020204" pitchFamily="34" charset="0"/>
                  </a:rPr>
                  <a:t>1</a:t>
                </a:r>
                <a:endParaRPr lang="en-US" altLang="en-US" sz="1800"/>
              </a:p>
            </p:txBody>
          </p:sp>
        </p:grpSp>
      </p:grpSp>
      <p:sp>
        <p:nvSpPr>
          <p:cNvPr id="104478" name="Rectangle 57"/>
          <p:cNvSpPr>
            <a:spLocks noChangeArrowheads="1"/>
          </p:cNvSpPr>
          <p:nvPr/>
        </p:nvSpPr>
        <p:spPr bwMode="auto">
          <a:xfrm>
            <a:off x="6889750" y="4098925"/>
            <a:ext cx="153988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altLang="en-US" sz="1800"/>
          </a:p>
        </p:txBody>
      </p:sp>
      <p:grpSp>
        <p:nvGrpSpPr>
          <p:cNvPr id="100410" name="Group 58"/>
          <p:cNvGrpSpPr>
            <a:grpSpLocks/>
          </p:cNvGrpSpPr>
          <p:nvPr/>
        </p:nvGrpSpPr>
        <p:grpSpPr bwMode="auto">
          <a:xfrm>
            <a:off x="3478213" y="1479550"/>
            <a:ext cx="3757612" cy="2425700"/>
            <a:chOff x="2191" y="932"/>
            <a:chExt cx="2367" cy="1528"/>
          </a:xfrm>
        </p:grpSpPr>
        <p:sp>
          <p:nvSpPr>
            <p:cNvPr id="104493" name="Line 59"/>
            <p:cNvSpPr>
              <a:spLocks noChangeShapeType="1"/>
            </p:cNvSpPr>
            <p:nvPr/>
          </p:nvSpPr>
          <p:spPr bwMode="auto">
            <a:xfrm flipH="1" flipV="1">
              <a:off x="2191" y="932"/>
              <a:ext cx="2165" cy="1434"/>
            </a:xfrm>
            <a:prstGeom prst="line">
              <a:avLst/>
            </a:prstGeom>
            <a:noFill/>
            <a:ln w="57150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94" name="Rectangle 60"/>
            <p:cNvSpPr>
              <a:spLocks noChangeArrowheads="1"/>
            </p:cNvSpPr>
            <p:nvPr/>
          </p:nvSpPr>
          <p:spPr bwMode="auto">
            <a:xfrm>
              <a:off x="4417" y="2306"/>
              <a:ext cx="1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r>
                <a:rPr lang="en-US" altLang="en-US" sz="1600" baseline="-250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en-US" altLang="en-US" sz="1800"/>
            </a:p>
          </p:txBody>
        </p:sp>
      </p:grpSp>
      <p:grpSp>
        <p:nvGrpSpPr>
          <p:cNvPr id="100413" name="Group 61"/>
          <p:cNvGrpSpPr>
            <a:grpSpLocks/>
          </p:cNvGrpSpPr>
          <p:nvPr/>
        </p:nvGrpSpPr>
        <p:grpSpPr bwMode="auto">
          <a:xfrm>
            <a:off x="1892300" y="2774950"/>
            <a:ext cx="2697163" cy="2922588"/>
            <a:chOff x="1192" y="1748"/>
            <a:chExt cx="1699" cy="1841"/>
          </a:xfrm>
        </p:grpSpPr>
        <p:sp>
          <p:nvSpPr>
            <p:cNvPr id="104488" name="Freeform 62"/>
            <p:cNvSpPr>
              <a:spLocks/>
            </p:cNvSpPr>
            <p:nvPr/>
          </p:nvSpPr>
          <p:spPr bwMode="auto">
            <a:xfrm>
              <a:off x="1430" y="1816"/>
              <a:ext cx="1392" cy="1529"/>
            </a:xfrm>
            <a:custGeom>
              <a:avLst/>
              <a:gdLst>
                <a:gd name="T0" fmla="*/ 1392 w 1392"/>
                <a:gd name="T1" fmla="*/ 1529 h 1529"/>
                <a:gd name="T2" fmla="*/ 1392 w 1392"/>
                <a:gd name="T3" fmla="*/ 0 h 1529"/>
                <a:gd name="T4" fmla="*/ 0 w 1392"/>
                <a:gd name="T5" fmla="*/ 0 h 15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92" h="1529">
                  <a:moveTo>
                    <a:pt x="1392" y="1529"/>
                  </a:moveTo>
                  <a:lnTo>
                    <a:pt x="1392" y="0"/>
                  </a:lnTo>
                  <a:lnTo>
                    <a:pt x="0" y="0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89" name="Oval 63"/>
            <p:cNvSpPr>
              <a:spLocks noChangeArrowheads="1"/>
            </p:cNvSpPr>
            <p:nvPr/>
          </p:nvSpPr>
          <p:spPr bwMode="auto">
            <a:xfrm>
              <a:off x="2786" y="1780"/>
              <a:ext cx="83" cy="7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4490" name="Line 64"/>
            <p:cNvSpPr>
              <a:spLocks noChangeShapeType="1"/>
            </p:cNvSpPr>
            <p:nvPr/>
          </p:nvSpPr>
          <p:spPr bwMode="auto">
            <a:xfrm flipV="1">
              <a:off x="2822" y="1816"/>
              <a:ext cx="1" cy="152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91" name="Rectangle 65"/>
            <p:cNvSpPr>
              <a:spLocks noChangeArrowheads="1"/>
            </p:cNvSpPr>
            <p:nvPr/>
          </p:nvSpPr>
          <p:spPr bwMode="auto">
            <a:xfrm>
              <a:off x="1192" y="1748"/>
              <a:ext cx="1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5%</a:t>
              </a:r>
              <a:endParaRPr lang="en-US" altLang="en-US" sz="1800"/>
            </a:p>
          </p:txBody>
        </p:sp>
        <p:sp>
          <p:nvSpPr>
            <p:cNvPr id="104492" name="Rectangle 66"/>
            <p:cNvSpPr>
              <a:spLocks noChangeArrowheads="1"/>
            </p:cNvSpPr>
            <p:nvPr/>
          </p:nvSpPr>
          <p:spPr bwMode="auto">
            <a:xfrm>
              <a:off x="2410" y="3403"/>
              <a:ext cx="481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$1,200</a:t>
              </a:r>
              <a:endParaRPr lang="en-US" altLang="en-US" sz="1800"/>
            </a:p>
          </p:txBody>
        </p:sp>
      </p:grpSp>
      <p:grpSp>
        <p:nvGrpSpPr>
          <p:cNvPr id="100419" name="Group 67"/>
          <p:cNvGrpSpPr>
            <a:grpSpLocks/>
          </p:cNvGrpSpPr>
          <p:nvPr/>
        </p:nvGrpSpPr>
        <p:grpSpPr bwMode="auto">
          <a:xfrm>
            <a:off x="1892300" y="2281238"/>
            <a:ext cx="3673475" cy="3416300"/>
            <a:chOff x="1192" y="1437"/>
            <a:chExt cx="2314" cy="2152"/>
          </a:xfrm>
        </p:grpSpPr>
        <p:sp>
          <p:nvSpPr>
            <p:cNvPr id="104484" name="Freeform 68"/>
            <p:cNvSpPr>
              <a:spLocks/>
            </p:cNvSpPr>
            <p:nvPr/>
          </p:nvSpPr>
          <p:spPr bwMode="auto">
            <a:xfrm>
              <a:off x="1430" y="1506"/>
              <a:ext cx="1629" cy="1839"/>
            </a:xfrm>
            <a:custGeom>
              <a:avLst/>
              <a:gdLst>
                <a:gd name="T0" fmla="*/ 1629 w 1629"/>
                <a:gd name="T1" fmla="*/ 1839 h 1839"/>
                <a:gd name="T2" fmla="*/ 1629 w 1629"/>
                <a:gd name="T3" fmla="*/ 0 h 1839"/>
                <a:gd name="T4" fmla="*/ 0 w 1629"/>
                <a:gd name="T5" fmla="*/ 0 h 183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29" h="1839">
                  <a:moveTo>
                    <a:pt x="1629" y="1839"/>
                  </a:moveTo>
                  <a:lnTo>
                    <a:pt x="1629" y="0"/>
                  </a:lnTo>
                  <a:lnTo>
                    <a:pt x="0" y="0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85" name="Oval 69"/>
            <p:cNvSpPr>
              <a:spLocks noChangeArrowheads="1"/>
            </p:cNvSpPr>
            <p:nvPr/>
          </p:nvSpPr>
          <p:spPr bwMode="auto">
            <a:xfrm>
              <a:off x="3024" y="1470"/>
              <a:ext cx="71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4486" name="Rectangle 70"/>
            <p:cNvSpPr>
              <a:spLocks noChangeArrowheads="1"/>
            </p:cNvSpPr>
            <p:nvPr/>
          </p:nvSpPr>
          <p:spPr bwMode="auto">
            <a:xfrm>
              <a:off x="1192" y="1437"/>
              <a:ext cx="1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6%</a:t>
              </a:r>
              <a:endParaRPr lang="en-US" altLang="en-US" sz="1800"/>
            </a:p>
          </p:txBody>
        </p:sp>
        <p:sp>
          <p:nvSpPr>
            <p:cNvPr id="104487" name="Rectangle 71"/>
            <p:cNvSpPr>
              <a:spLocks noChangeArrowheads="1"/>
            </p:cNvSpPr>
            <p:nvPr/>
          </p:nvSpPr>
          <p:spPr bwMode="auto">
            <a:xfrm>
              <a:off x="3025" y="3403"/>
              <a:ext cx="481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$1,400</a:t>
              </a:r>
              <a:endParaRPr lang="en-US" altLang="en-US" sz="1800"/>
            </a:p>
          </p:txBody>
        </p:sp>
      </p:grpSp>
      <p:sp>
        <p:nvSpPr>
          <p:cNvPr id="104482" name="Text Box 72"/>
          <p:cNvSpPr txBox="1">
            <a:spLocks noChangeArrowheads="1"/>
          </p:cNvSpPr>
          <p:nvPr/>
        </p:nvSpPr>
        <p:spPr bwMode="auto">
          <a:xfrm>
            <a:off x="7086600" y="6645275"/>
            <a:ext cx="17462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b="1">
                <a:solidFill>
                  <a:schemeClr val="bg1"/>
                </a:solidFill>
                <a:latin typeface="Arial" panose="020B0604020202020204" pitchFamily="34" charset="0"/>
              </a:rPr>
              <a:t>Copyright©2004  South-Western</a:t>
            </a:r>
          </a:p>
        </p:txBody>
      </p:sp>
      <p:sp>
        <p:nvSpPr>
          <p:cNvPr id="104483" name="Rectangle 24"/>
          <p:cNvSpPr>
            <a:spLocks noChangeArrowheads="1"/>
          </p:cNvSpPr>
          <p:nvPr/>
        </p:nvSpPr>
        <p:spPr bwMode="auto">
          <a:xfrm>
            <a:off x="1671638" y="1192213"/>
            <a:ext cx="4318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Real</a:t>
            </a: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0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00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00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500"/>
                                        <p:tgtEl>
                                          <p:spTgt spid="100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100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" dur="500"/>
                                        <p:tgtEl>
                                          <p:spTgt spid="10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00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00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Policy 3: Government Budget Deficits and Surpluses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When the government spends more than it receives in tax revenues, the short fall is called the </a:t>
            </a:r>
            <a:r>
              <a:rPr lang="en-US" altLang="en-US" i="1" smtClean="0"/>
              <a:t>budget deficit</a:t>
            </a:r>
            <a:r>
              <a:rPr lang="en-US" altLang="en-US" smtClean="0"/>
              <a:t>.</a:t>
            </a:r>
          </a:p>
          <a:p>
            <a:pPr eaLnBrk="1" hangingPunct="1"/>
            <a:r>
              <a:rPr lang="en-US" altLang="en-US" smtClean="0"/>
              <a:t>The accumulation of past budget deficits is called the government </a:t>
            </a:r>
            <a:r>
              <a:rPr lang="en-US" altLang="en-US" i="1" smtClean="0"/>
              <a:t>debt.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Policy 3: Government Budget Deficits and Surpluses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Government borrowing to finance its budget deficit increases demand for money </a:t>
            </a:r>
            <a:r>
              <a:rPr lang="en-US" altLang="en-US" u="sng" smtClean="0"/>
              <a:t>AND</a:t>
            </a:r>
            <a:r>
              <a:rPr lang="en-US" altLang="en-US" smtClean="0"/>
              <a:t> loanable funds available to finance investment by households and firms.  </a:t>
            </a:r>
          </a:p>
          <a:p>
            <a:pPr eaLnBrk="1" hangingPunct="1">
              <a:buClr>
                <a:srgbClr val="000000"/>
              </a:buClr>
            </a:pPr>
            <a:r>
              <a:rPr lang="en-US" altLang="en-US" smtClean="0"/>
              <a:t>This fall in investment is referred to as </a:t>
            </a:r>
            <a:r>
              <a:rPr lang="en-US" altLang="en-US" i="1" smtClean="0">
                <a:solidFill>
                  <a:srgbClr val="25A9A6"/>
                </a:solidFill>
              </a:rPr>
              <a:t>crowding out effect</a:t>
            </a:r>
            <a:r>
              <a:rPr lang="en-US" altLang="en-US" smtClean="0"/>
              <a:t>.</a:t>
            </a:r>
          </a:p>
          <a:p>
            <a:pPr lvl="1" eaLnBrk="1" hangingPunct="1"/>
            <a:r>
              <a:rPr lang="en-US" altLang="en-US" smtClean="0"/>
              <a:t>The deficit borrowing crowds out private borrowers who are trying to finance investments by increasing RIR.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22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The Effect of a Government Budget Deficit</a:t>
            </a:r>
            <a:endParaRPr lang="en-US" altLang="en-US" sz="1600" smtClean="0">
              <a:solidFill>
                <a:schemeClr val="bg1"/>
              </a:solidFill>
            </a:endParaRPr>
          </a:p>
        </p:txBody>
      </p:sp>
      <p:sp>
        <p:nvSpPr>
          <p:cNvPr id="107524" name="Rectangle 5"/>
          <p:cNvSpPr>
            <a:spLocks noChangeArrowheads="1"/>
          </p:cNvSpPr>
          <p:nvPr/>
        </p:nvSpPr>
        <p:spPr bwMode="auto">
          <a:xfrm>
            <a:off x="2411413" y="1303338"/>
            <a:ext cx="5969000" cy="4002087"/>
          </a:xfrm>
          <a:prstGeom prst="rect">
            <a:avLst/>
          </a:prstGeom>
          <a:solidFill>
            <a:srgbClr val="F3F6F9"/>
          </a:solidFill>
          <a:ln w="207963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7525" name="Rectangle 6"/>
          <p:cNvSpPr>
            <a:spLocks noChangeArrowheads="1"/>
          </p:cNvSpPr>
          <p:nvPr/>
        </p:nvSpPr>
        <p:spPr bwMode="auto">
          <a:xfrm>
            <a:off x="2411413" y="1303338"/>
            <a:ext cx="5969000" cy="4002087"/>
          </a:xfrm>
          <a:prstGeom prst="rect">
            <a:avLst/>
          </a:prstGeom>
          <a:solidFill>
            <a:srgbClr val="F2F4F8"/>
          </a:solidFill>
          <a:ln w="188913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7526" name="Rectangle 7"/>
          <p:cNvSpPr>
            <a:spLocks noChangeArrowheads="1"/>
          </p:cNvSpPr>
          <p:nvPr/>
        </p:nvSpPr>
        <p:spPr bwMode="auto">
          <a:xfrm>
            <a:off x="2411413" y="1303338"/>
            <a:ext cx="5969000" cy="4002087"/>
          </a:xfrm>
          <a:prstGeom prst="rect">
            <a:avLst/>
          </a:prstGeom>
          <a:solidFill>
            <a:srgbClr val="F1F4F7"/>
          </a:solidFill>
          <a:ln w="169863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7527" name="Rectangle 8"/>
          <p:cNvSpPr>
            <a:spLocks noChangeArrowheads="1"/>
          </p:cNvSpPr>
          <p:nvPr/>
        </p:nvSpPr>
        <p:spPr bwMode="auto">
          <a:xfrm>
            <a:off x="2411413" y="1303338"/>
            <a:ext cx="5969000" cy="4002087"/>
          </a:xfrm>
          <a:prstGeom prst="rect">
            <a:avLst/>
          </a:prstGeom>
          <a:solidFill>
            <a:srgbClr val="F0F2F5"/>
          </a:solidFill>
          <a:ln w="150813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7528" name="Rectangle 9"/>
          <p:cNvSpPr>
            <a:spLocks noChangeArrowheads="1"/>
          </p:cNvSpPr>
          <p:nvPr/>
        </p:nvSpPr>
        <p:spPr bwMode="auto">
          <a:xfrm>
            <a:off x="2411413" y="1303338"/>
            <a:ext cx="5969000" cy="4002087"/>
          </a:xfrm>
          <a:prstGeom prst="rect">
            <a:avLst/>
          </a:prstGeom>
          <a:solidFill>
            <a:srgbClr val="EEF1F4"/>
          </a:solidFill>
          <a:ln w="131763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7529" name="Rectangle 10"/>
          <p:cNvSpPr>
            <a:spLocks noChangeArrowheads="1"/>
          </p:cNvSpPr>
          <p:nvPr/>
        </p:nvSpPr>
        <p:spPr bwMode="auto">
          <a:xfrm>
            <a:off x="2411413" y="1303338"/>
            <a:ext cx="5969000" cy="4002087"/>
          </a:xfrm>
          <a:prstGeom prst="rect">
            <a:avLst/>
          </a:prstGeom>
          <a:solidFill>
            <a:srgbClr val="EDEFF3"/>
          </a:solidFill>
          <a:ln w="11271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7530" name="Rectangle 11"/>
          <p:cNvSpPr>
            <a:spLocks noChangeArrowheads="1"/>
          </p:cNvSpPr>
          <p:nvPr/>
        </p:nvSpPr>
        <p:spPr bwMode="auto">
          <a:xfrm>
            <a:off x="2411413" y="1303338"/>
            <a:ext cx="5969000" cy="4002087"/>
          </a:xfrm>
          <a:prstGeom prst="rect">
            <a:avLst/>
          </a:prstGeom>
          <a:solidFill>
            <a:srgbClr val="EBEEF2"/>
          </a:solidFill>
          <a:ln w="93663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7531" name="Rectangle 12"/>
          <p:cNvSpPr>
            <a:spLocks noChangeArrowheads="1"/>
          </p:cNvSpPr>
          <p:nvPr/>
        </p:nvSpPr>
        <p:spPr bwMode="auto">
          <a:xfrm>
            <a:off x="2411413" y="1303338"/>
            <a:ext cx="5969000" cy="4002087"/>
          </a:xfrm>
          <a:prstGeom prst="rect">
            <a:avLst/>
          </a:prstGeom>
          <a:solidFill>
            <a:srgbClr val="EAECF1"/>
          </a:solidFill>
          <a:ln w="76200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7532" name="Rectangle 13"/>
          <p:cNvSpPr>
            <a:spLocks noChangeArrowheads="1"/>
          </p:cNvSpPr>
          <p:nvPr/>
        </p:nvSpPr>
        <p:spPr bwMode="auto">
          <a:xfrm>
            <a:off x="2411413" y="1303338"/>
            <a:ext cx="5969000" cy="4002087"/>
          </a:xfrm>
          <a:prstGeom prst="rect">
            <a:avLst/>
          </a:prstGeom>
          <a:solidFill>
            <a:srgbClr val="E9EBF0"/>
          </a:solidFill>
          <a:ln w="57150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7533" name="Rectangle 14"/>
          <p:cNvSpPr>
            <a:spLocks noChangeArrowheads="1"/>
          </p:cNvSpPr>
          <p:nvPr/>
        </p:nvSpPr>
        <p:spPr bwMode="auto">
          <a:xfrm>
            <a:off x="2411413" y="1303338"/>
            <a:ext cx="5969000" cy="4002087"/>
          </a:xfrm>
          <a:prstGeom prst="rect">
            <a:avLst/>
          </a:prstGeom>
          <a:solidFill>
            <a:srgbClr val="E7EAEF"/>
          </a:solidFill>
          <a:ln w="38100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7534" name="Rectangle 15"/>
          <p:cNvSpPr>
            <a:spLocks noChangeArrowheads="1"/>
          </p:cNvSpPr>
          <p:nvPr/>
        </p:nvSpPr>
        <p:spPr bwMode="auto">
          <a:xfrm>
            <a:off x="2411413" y="1303338"/>
            <a:ext cx="5969000" cy="4002087"/>
          </a:xfrm>
          <a:prstGeom prst="rect">
            <a:avLst/>
          </a:prstGeom>
          <a:solidFill>
            <a:srgbClr val="E6E9EF"/>
          </a:solidFill>
          <a:ln w="19050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7535" name="Rectangle 16"/>
          <p:cNvSpPr>
            <a:spLocks noChangeArrowheads="1"/>
          </p:cNvSpPr>
          <p:nvPr/>
        </p:nvSpPr>
        <p:spPr bwMode="auto">
          <a:xfrm>
            <a:off x="2260600" y="1189038"/>
            <a:ext cx="6043613" cy="40401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7536" name="Freeform 20"/>
          <p:cNvSpPr>
            <a:spLocks/>
          </p:cNvSpPr>
          <p:nvPr/>
        </p:nvSpPr>
        <p:spPr bwMode="auto">
          <a:xfrm>
            <a:off x="2260600" y="1189038"/>
            <a:ext cx="6043613" cy="4040187"/>
          </a:xfrm>
          <a:custGeom>
            <a:avLst/>
            <a:gdLst>
              <a:gd name="T0" fmla="*/ 0 w 3807"/>
              <a:gd name="T1" fmla="*/ 0 h 2545"/>
              <a:gd name="T2" fmla="*/ 0 w 3807"/>
              <a:gd name="T3" fmla="*/ 2147483646 h 2545"/>
              <a:gd name="T4" fmla="*/ 2147483646 w 3807"/>
              <a:gd name="T5" fmla="*/ 2147483646 h 254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07" h="2545">
                <a:moveTo>
                  <a:pt x="0" y="0"/>
                </a:moveTo>
                <a:lnTo>
                  <a:pt x="0" y="2545"/>
                </a:lnTo>
                <a:lnTo>
                  <a:pt x="3807" y="2545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37" name="Rectangle 21"/>
          <p:cNvSpPr>
            <a:spLocks noChangeArrowheads="1"/>
          </p:cNvSpPr>
          <p:nvPr/>
        </p:nvSpPr>
        <p:spPr bwMode="auto">
          <a:xfrm>
            <a:off x="6761163" y="5299075"/>
            <a:ext cx="16462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Loanable Funds</a:t>
            </a:r>
            <a:endParaRPr lang="en-US" altLang="en-US" sz="1800"/>
          </a:p>
        </p:txBody>
      </p:sp>
      <p:sp>
        <p:nvSpPr>
          <p:cNvPr id="107538" name="Rectangle 22"/>
          <p:cNvSpPr>
            <a:spLocks noChangeArrowheads="1"/>
          </p:cNvSpPr>
          <p:nvPr/>
        </p:nvSpPr>
        <p:spPr bwMode="auto">
          <a:xfrm>
            <a:off x="6267450" y="5551488"/>
            <a:ext cx="21844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(in billions of dollars)</a:t>
            </a:r>
            <a:endParaRPr lang="en-US" altLang="en-US" sz="1800"/>
          </a:p>
        </p:txBody>
      </p:sp>
      <p:sp>
        <p:nvSpPr>
          <p:cNvPr id="107539" name="Rectangle 23"/>
          <p:cNvSpPr>
            <a:spLocks noChangeArrowheads="1"/>
          </p:cNvSpPr>
          <p:nvPr/>
        </p:nvSpPr>
        <p:spPr bwMode="auto">
          <a:xfrm>
            <a:off x="2030413" y="5305425"/>
            <a:ext cx="203200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en-US" altLang="en-US" sz="1800"/>
          </a:p>
        </p:txBody>
      </p:sp>
      <p:sp>
        <p:nvSpPr>
          <p:cNvPr id="107540" name="Rectangle 24"/>
          <p:cNvSpPr>
            <a:spLocks noChangeArrowheads="1"/>
          </p:cNvSpPr>
          <p:nvPr/>
        </p:nvSpPr>
        <p:spPr bwMode="auto">
          <a:xfrm>
            <a:off x="1409700" y="1392238"/>
            <a:ext cx="8302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Interest</a:t>
            </a:r>
            <a:endParaRPr lang="en-US" altLang="en-US" sz="1800"/>
          </a:p>
        </p:txBody>
      </p:sp>
      <p:sp>
        <p:nvSpPr>
          <p:cNvPr id="107541" name="Rectangle 25"/>
          <p:cNvSpPr>
            <a:spLocks noChangeArrowheads="1"/>
          </p:cNvSpPr>
          <p:nvPr/>
        </p:nvSpPr>
        <p:spPr bwMode="auto">
          <a:xfrm>
            <a:off x="1701800" y="1670050"/>
            <a:ext cx="53181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Rate</a:t>
            </a:r>
            <a:endParaRPr lang="en-US" altLang="en-US" sz="1800"/>
          </a:p>
        </p:txBody>
      </p:sp>
      <p:grpSp>
        <p:nvGrpSpPr>
          <p:cNvPr id="101420" name="Group 44"/>
          <p:cNvGrpSpPr>
            <a:grpSpLocks/>
          </p:cNvGrpSpPr>
          <p:nvPr/>
        </p:nvGrpSpPr>
        <p:grpSpPr bwMode="auto">
          <a:xfrm>
            <a:off x="2978150" y="1347788"/>
            <a:ext cx="3276600" cy="3425825"/>
            <a:chOff x="1876" y="849"/>
            <a:chExt cx="2064" cy="2158"/>
          </a:xfrm>
        </p:grpSpPr>
        <p:sp>
          <p:nvSpPr>
            <p:cNvPr id="107556" name="Line 45"/>
            <p:cNvSpPr>
              <a:spLocks noChangeShapeType="1"/>
            </p:cNvSpPr>
            <p:nvPr/>
          </p:nvSpPr>
          <p:spPr bwMode="auto">
            <a:xfrm flipV="1">
              <a:off x="1876" y="940"/>
              <a:ext cx="1583" cy="2067"/>
            </a:xfrm>
            <a:prstGeom prst="line">
              <a:avLst/>
            </a:prstGeom>
            <a:noFill/>
            <a:ln w="57150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557" name="Rectangle 46"/>
            <p:cNvSpPr>
              <a:spLocks noChangeArrowheads="1"/>
            </p:cNvSpPr>
            <p:nvPr/>
          </p:nvSpPr>
          <p:spPr bwMode="auto">
            <a:xfrm>
              <a:off x="3477" y="849"/>
              <a:ext cx="43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Supply </a:t>
              </a:r>
              <a:endParaRPr lang="en-US" altLang="en-US" sz="1800"/>
            </a:p>
          </p:txBody>
        </p:sp>
        <p:sp>
          <p:nvSpPr>
            <p:cNvPr id="107558" name="Rectangle 47"/>
            <p:cNvSpPr>
              <a:spLocks noChangeArrowheads="1"/>
            </p:cNvSpPr>
            <p:nvPr/>
          </p:nvSpPr>
          <p:spPr bwMode="auto">
            <a:xfrm>
              <a:off x="3940" y="849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01424" name="Group 48"/>
          <p:cNvGrpSpPr>
            <a:grpSpLocks/>
          </p:cNvGrpSpPr>
          <p:nvPr/>
        </p:nvGrpSpPr>
        <p:grpSpPr bwMode="auto">
          <a:xfrm>
            <a:off x="3144838" y="1233488"/>
            <a:ext cx="4629150" cy="2419350"/>
            <a:chOff x="1769" y="1060"/>
            <a:chExt cx="2916" cy="1523"/>
          </a:xfrm>
        </p:grpSpPr>
        <p:sp>
          <p:nvSpPr>
            <p:cNvPr id="107554" name="Line 49"/>
            <p:cNvSpPr>
              <a:spLocks noChangeShapeType="1"/>
            </p:cNvSpPr>
            <p:nvPr/>
          </p:nvSpPr>
          <p:spPr bwMode="auto">
            <a:xfrm flipH="1" flipV="1">
              <a:off x="1769" y="1060"/>
              <a:ext cx="2165" cy="1433"/>
            </a:xfrm>
            <a:prstGeom prst="line">
              <a:avLst/>
            </a:prstGeom>
            <a:noFill/>
            <a:ln w="57150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555" name="Rectangle 50"/>
            <p:cNvSpPr>
              <a:spLocks noChangeArrowheads="1"/>
            </p:cNvSpPr>
            <p:nvPr/>
          </p:nvSpPr>
          <p:spPr bwMode="auto">
            <a:xfrm>
              <a:off x="3960" y="2428"/>
              <a:ext cx="72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Demand, D</a:t>
              </a:r>
              <a:r>
                <a:rPr lang="en-US" altLang="en-US" sz="1600" baseline="-250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en-US" altLang="en-US" sz="1800" baseline="-25000"/>
            </a:p>
          </p:txBody>
        </p:sp>
      </p:grpSp>
      <p:grpSp>
        <p:nvGrpSpPr>
          <p:cNvPr id="101427" name="Group 51"/>
          <p:cNvGrpSpPr>
            <a:grpSpLocks/>
          </p:cNvGrpSpPr>
          <p:nvPr/>
        </p:nvGrpSpPr>
        <p:grpSpPr bwMode="auto">
          <a:xfrm>
            <a:off x="1824038" y="2711450"/>
            <a:ext cx="3292475" cy="2860675"/>
            <a:chOff x="1168" y="1699"/>
            <a:chExt cx="2074" cy="1802"/>
          </a:xfrm>
        </p:grpSpPr>
        <p:sp>
          <p:nvSpPr>
            <p:cNvPr id="107550" name="Freeform 52"/>
            <p:cNvSpPr>
              <a:spLocks/>
            </p:cNvSpPr>
            <p:nvPr/>
          </p:nvSpPr>
          <p:spPr bwMode="auto">
            <a:xfrm>
              <a:off x="1436" y="1765"/>
              <a:ext cx="1392" cy="1529"/>
            </a:xfrm>
            <a:custGeom>
              <a:avLst/>
              <a:gdLst>
                <a:gd name="T0" fmla="*/ 1392 w 1392"/>
                <a:gd name="T1" fmla="*/ 1529 h 1529"/>
                <a:gd name="T2" fmla="*/ 1392 w 1392"/>
                <a:gd name="T3" fmla="*/ 0 h 1529"/>
                <a:gd name="T4" fmla="*/ 0 w 1392"/>
                <a:gd name="T5" fmla="*/ 0 h 15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92" h="1529">
                  <a:moveTo>
                    <a:pt x="1392" y="1529"/>
                  </a:moveTo>
                  <a:lnTo>
                    <a:pt x="1392" y="0"/>
                  </a:lnTo>
                  <a:lnTo>
                    <a:pt x="0" y="0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551" name="Oval 53"/>
            <p:cNvSpPr>
              <a:spLocks noChangeArrowheads="1"/>
            </p:cNvSpPr>
            <p:nvPr/>
          </p:nvSpPr>
          <p:spPr bwMode="auto">
            <a:xfrm>
              <a:off x="2792" y="1729"/>
              <a:ext cx="72" cy="75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7552" name="Rectangle 54"/>
            <p:cNvSpPr>
              <a:spLocks noChangeArrowheads="1"/>
            </p:cNvSpPr>
            <p:nvPr/>
          </p:nvSpPr>
          <p:spPr bwMode="auto">
            <a:xfrm>
              <a:off x="2791" y="3330"/>
              <a:ext cx="451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$1,200</a:t>
              </a:r>
              <a:endParaRPr lang="en-US" altLang="en-US" sz="1800"/>
            </a:p>
          </p:txBody>
        </p:sp>
        <p:sp>
          <p:nvSpPr>
            <p:cNvPr id="107553" name="Rectangle 55"/>
            <p:cNvSpPr>
              <a:spLocks noChangeArrowheads="1"/>
            </p:cNvSpPr>
            <p:nvPr/>
          </p:nvSpPr>
          <p:spPr bwMode="auto">
            <a:xfrm>
              <a:off x="1168" y="1699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5%</a:t>
              </a:r>
              <a:endParaRPr lang="en-US" altLang="en-US" sz="1800"/>
            </a:p>
          </p:txBody>
        </p:sp>
      </p:grpSp>
      <p:sp>
        <p:nvSpPr>
          <p:cNvPr id="107545" name="Text Box 70"/>
          <p:cNvSpPr txBox="1">
            <a:spLocks noChangeArrowheads="1"/>
          </p:cNvSpPr>
          <p:nvPr/>
        </p:nvSpPr>
        <p:spPr bwMode="auto">
          <a:xfrm>
            <a:off x="7086600" y="6645275"/>
            <a:ext cx="17462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b="1">
                <a:solidFill>
                  <a:schemeClr val="bg1"/>
                </a:solidFill>
                <a:latin typeface="Arial" panose="020B0604020202020204" pitchFamily="34" charset="0"/>
              </a:rPr>
              <a:t>Copyright©2004  South-Western</a:t>
            </a:r>
          </a:p>
        </p:txBody>
      </p:sp>
      <p:sp>
        <p:nvSpPr>
          <p:cNvPr id="107546" name="Rectangle 24"/>
          <p:cNvSpPr>
            <a:spLocks noChangeArrowheads="1"/>
          </p:cNvSpPr>
          <p:nvPr/>
        </p:nvSpPr>
        <p:spPr bwMode="auto">
          <a:xfrm>
            <a:off x="1701800" y="1146175"/>
            <a:ext cx="4333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Real</a:t>
            </a:r>
            <a:endParaRPr lang="en-US" altLang="en-US" sz="1800"/>
          </a:p>
        </p:txBody>
      </p:sp>
      <p:grpSp>
        <p:nvGrpSpPr>
          <p:cNvPr id="71" name="Group 48"/>
          <p:cNvGrpSpPr>
            <a:grpSpLocks/>
          </p:cNvGrpSpPr>
          <p:nvPr/>
        </p:nvGrpSpPr>
        <p:grpSpPr bwMode="auto">
          <a:xfrm>
            <a:off x="2960688" y="1835150"/>
            <a:ext cx="4319587" cy="2443163"/>
            <a:chOff x="1769" y="1060"/>
            <a:chExt cx="2721" cy="1539"/>
          </a:xfrm>
        </p:grpSpPr>
        <p:sp>
          <p:nvSpPr>
            <p:cNvPr id="107548" name="Line 49"/>
            <p:cNvSpPr>
              <a:spLocks noChangeShapeType="1"/>
            </p:cNvSpPr>
            <p:nvPr/>
          </p:nvSpPr>
          <p:spPr bwMode="auto">
            <a:xfrm flipH="1" flipV="1">
              <a:off x="1769" y="1060"/>
              <a:ext cx="2165" cy="1433"/>
            </a:xfrm>
            <a:prstGeom prst="line">
              <a:avLst/>
            </a:prstGeom>
            <a:noFill/>
            <a:ln w="57150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549" name="Rectangle 50"/>
            <p:cNvSpPr>
              <a:spLocks noChangeArrowheads="1"/>
            </p:cNvSpPr>
            <p:nvPr/>
          </p:nvSpPr>
          <p:spPr bwMode="auto">
            <a:xfrm>
              <a:off x="3960" y="2428"/>
              <a:ext cx="530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Demand</a:t>
              </a:r>
              <a:endParaRPr lang="en-US" altLang="en-US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1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01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01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Policy 3: Government Budget Deficits and Surpluses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When government reduces national saving by running a deficit, the interest rate </a:t>
            </a:r>
            <a:r>
              <a:rPr lang="en-US" altLang="en-US" i="1" smtClean="0"/>
              <a:t>rises</a:t>
            </a:r>
            <a:r>
              <a:rPr lang="en-US" altLang="en-US" smtClean="0"/>
              <a:t> and private investment </a:t>
            </a:r>
            <a:r>
              <a:rPr lang="en-US" altLang="en-US" i="1" smtClean="0"/>
              <a:t>falls</a:t>
            </a:r>
            <a:r>
              <a:rPr lang="en-US" altLang="en-US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Policy 3: Government Budget Deficits and Surpluses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budget surplus </a:t>
            </a:r>
            <a:r>
              <a:rPr lang="en-US" altLang="en-US" i="1" smtClean="0"/>
              <a:t>increases</a:t>
            </a:r>
            <a:r>
              <a:rPr lang="en-US" altLang="en-US" smtClean="0"/>
              <a:t> the supply of loanable funds, </a:t>
            </a:r>
            <a:r>
              <a:rPr lang="en-US" altLang="en-US" i="1" smtClean="0"/>
              <a:t>reduces</a:t>
            </a:r>
            <a:r>
              <a:rPr lang="en-US" altLang="en-US" smtClean="0"/>
              <a:t> the interest rate, and </a:t>
            </a:r>
            <a:r>
              <a:rPr lang="en-US" altLang="en-US" i="1" smtClean="0"/>
              <a:t>stimulates</a:t>
            </a:r>
            <a:r>
              <a:rPr lang="en-US" altLang="en-US" smtClean="0"/>
              <a:t> investment.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200" smtClean="0"/>
              <a:t>Financial Intermediaries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Banks</a:t>
            </a:r>
            <a:endParaRPr lang="en-US" dirty="0">
              <a:latin typeface="Tahoma" pitchFamily="34" charset="0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take deposits from people who want to save and use the deposits to make loans to people who want to borrow.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pay depositors interest on their deposits and charge borrowers slightly higher interest on their loans</a:t>
            </a:r>
            <a:r>
              <a:rPr lang="en-US" dirty="0" smtClean="0"/>
              <a:t>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Banks help create a </a:t>
            </a:r>
            <a:r>
              <a:rPr lang="en-US" i="1" dirty="0" smtClean="0"/>
              <a:t>medium of exchange</a:t>
            </a:r>
            <a:r>
              <a:rPr lang="en-US" dirty="0" smtClean="0"/>
              <a:t> by allowing people to write checks against their deposits.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A medium of exchanges is an item that people can easily use to engage in transactions.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buClr>
                <a:srgbClr val="000000"/>
              </a:buClr>
            </a:pPr>
            <a:r>
              <a:rPr lang="en-US" altLang="en-US" sz="3200" smtClean="0"/>
              <a:t>Financial Intermediaries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Other Financial Institutions</a:t>
            </a:r>
          </a:p>
          <a:p>
            <a:pPr lvl="1" eaLnBrk="1" hangingPunct="1"/>
            <a:r>
              <a:rPr lang="en-US" altLang="en-US" smtClean="0"/>
              <a:t>Mutual Funds  </a:t>
            </a:r>
          </a:p>
          <a:p>
            <a:pPr lvl="1" eaLnBrk="1" hangingPunct="1"/>
            <a:r>
              <a:rPr lang="en-US" altLang="en-US" smtClean="0"/>
              <a:t>Credit unions</a:t>
            </a:r>
          </a:p>
          <a:p>
            <a:pPr lvl="1" eaLnBrk="1" hangingPunct="1"/>
            <a:r>
              <a:rPr lang="en-US" altLang="en-US" smtClean="0"/>
              <a:t>Pension funds</a:t>
            </a:r>
          </a:p>
          <a:p>
            <a:pPr lvl="1" eaLnBrk="1" hangingPunct="1"/>
            <a:r>
              <a:rPr lang="en-US" altLang="en-US" smtClean="0"/>
              <a:t>Loan sharks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38388</TotalTime>
  <Words>4085</Words>
  <Application>Microsoft Office PowerPoint</Application>
  <PresentationFormat>On-screen Show (4:3)</PresentationFormat>
  <Paragraphs>647</Paragraphs>
  <Slides>78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78</vt:i4>
      </vt:variant>
    </vt:vector>
  </HeadingPairs>
  <TitlesOfParts>
    <vt:vector size="86" baseType="lpstr">
      <vt:lpstr>Arial</vt:lpstr>
      <vt:lpstr>Calibri</vt:lpstr>
      <vt:lpstr>Symbol</vt:lpstr>
      <vt:lpstr>Tahoma</vt:lpstr>
      <vt:lpstr>Times New Roman</vt:lpstr>
      <vt:lpstr>Office Theme</vt:lpstr>
      <vt:lpstr>iRespondQuestionMaster</vt:lpstr>
      <vt:lpstr>iRespondGraphMaster</vt:lpstr>
      <vt:lpstr>Financial System and the Federal Reserve Bank</vt:lpstr>
      <vt:lpstr>The Financial System </vt:lpstr>
      <vt:lpstr>FINANCIAL INSTITUTIONS IN THE U.S. ECONOMY</vt:lpstr>
      <vt:lpstr>FINANCIAL INSTITUTIONS IN THE U.S. ECONOMY</vt:lpstr>
      <vt:lpstr>Financial Markets</vt:lpstr>
      <vt:lpstr>Financial Markets</vt:lpstr>
      <vt:lpstr>Financial Markets </vt:lpstr>
      <vt:lpstr>Financial Intermediaries</vt:lpstr>
      <vt:lpstr>Financial Intermediaries </vt:lpstr>
      <vt:lpstr>Future VS Present Value of Money</vt:lpstr>
      <vt:lpstr>PRESENT VALUE: MEASURING THE TIME VALUE OF MONEY</vt:lpstr>
      <vt:lpstr>Future VS Present Value of Money</vt:lpstr>
      <vt:lpstr>THE MEANING OF MONEY</vt:lpstr>
      <vt:lpstr>The Functions of Money</vt:lpstr>
      <vt:lpstr>The Kinds of Money</vt:lpstr>
      <vt:lpstr>Liquidity</vt:lpstr>
      <vt:lpstr>Money in the U.S. Economy</vt:lpstr>
      <vt:lpstr>Money in the U.S. Economy</vt:lpstr>
      <vt:lpstr>BANKS AND THE MONEY SUPPLY</vt:lpstr>
      <vt:lpstr>BANKS AND THE MONEY SUPPLY</vt:lpstr>
      <vt:lpstr>BANKS AND THE MONEY SUPPLY</vt:lpstr>
      <vt:lpstr>BANKS AND THE MONEY SUPPLY</vt:lpstr>
      <vt:lpstr>BANKS AND THE MONEY SUPPLY</vt:lpstr>
      <vt:lpstr>BANKS AND THE MONEY SUPPLY</vt:lpstr>
      <vt:lpstr>BANKS AND THE MONEY SUPPLY</vt:lpstr>
      <vt:lpstr>Money Creation with Fractional-Reserve Banking</vt:lpstr>
      <vt:lpstr>Money Creation with Fractional-Reserve Banking</vt:lpstr>
      <vt:lpstr>Money Creation with Fractional-Reserve Banking</vt:lpstr>
      <vt:lpstr>The Money Multiplier</vt:lpstr>
      <vt:lpstr>The Money Multiplier </vt:lpstr>
      <vt:lpstr>The Money Multiplier</vt:lpstr>
      <vt:lpstr>THE FEDERAL RESERVE SYSTEM</vt:lpstr>
      <vt:lpstr>THE FEDERAL RESERVE SYSTEM</vt:lpstr>
      <vt:lpstr>The Fed’s Organization</vt:lpstr>
      <vt:lpstr>The Fed’s Organization</vt:lpstr>
      <vt:lpstr>The Fed’s Organization</vt:lpstr>
      <vt:lpstr>The Federal Reserve System</vt:lpstr>
      <vt:lpstr>The Fed’s Organization</vt:lpstr>
      <vt:lpstr>The Fed’s Organization</vt:lpstr>
      <vt:lpstr>The Fed’s Organization</vt:lpstr>
      <vt:lpstr>The Fed’s Organization</vt:lpstr>
      <vt:lpstr>The Fed’s Tools of Monetary Control</vt:lpstr>
      <vt:lpstr>The Fed’s Tools of Monetary Control</vt:lpstr>
      <vt:lpstr>The Fed’s Tools of Monetary Control</vt:lpstr>
      <vt:lpstr>The Fed’s Tools of Monetary Control</vt:lpstr>
      <vt:lpstr>The Fed’s Tools of Monetary Control</vt:lpstr>
      <vt:lpstr>Summary</vt:lpstr>
      <vt:lpstr>Problems in Controlling the Money Supply</vt:lpstr>
      <vt:lpstr>THE CLASSICAL THEORY OF INFLATION</vt:lpstr>
      <vt:lpstr>Money Supply, Money Demand, and Monetary Equilibrium</vt:lpstr>
      <vt:lpstr>Money Supply, Money Demand, and Monetary Equilibrium</vt:lpstr>
      <vt:lpstr>Money Supply, Money Demand, and Monetary Equilibrium</vt:lpstr>
      <vt:lpstr>Money Supply, Money Demand, and the Equilibrium Price Level</vt:lpstr>
      <vt:lpstr>The Effects of Monetary Injection</vt:lpstr>
      <vt:lpstr>Quantity Equation</vt:lpstr>
      <vt:lpstr>Velocity and the Quantity Equation</vt:lpstr>
      <vt:lpstr>Nominal GDP, the Quantity of Money, and the Velocity of Money</vt:lpstr>
      <vt:lpstr>Velocity and the Quantity Equation</vt:lpstr>
      <vt:lpstr>Case Study: WIN Campaign</vt:lpstr>
      <vt:lpstr>The Meaning of Saving and Investment</vt:lpstr>
      <vt:lpstr>The Meaning of Saving and Investment</vt:lpstr>
      <vt:lpstr>The Meaning of Saving and Investment</vt:lpstr>
      <vt:lpstr>THE MARKET FOR LOANABLE FUNDS</vt:lpstr>
      <vt:lpstr>Supply and Demand for Loanable Funds</vt:lpstr>
      <vt:lpstr>Supply and Demand for Loanable Funds</vt:lpstr>
      <vt:lpstr>The Market for Loanable Funds</vt:lpstr>
      <vt:lpstr>Supply and Demand for Loanable Funds</vt:lpstr>
      <vt:lpstr>Policy 1: Saving Incentives</vt:lpstr>
      <vt:lpstr>Policy 1: Saving Incentives</vt:lpstr>
      <vt:lpstr>An Increase in the Supply of Loanable Funds</vt:lpstr>
      <vt:lpstr>Policy 1: Saving Incentives</vt:lpstr>
      <vt:lpstr>Policy 2: Investment Incentives</vt:lpstr>
      <vt:lpstr>An Increase in the Demand for Loanable Funds</vt:lpstr>
      <vt:lpstr>Policy 3: Government Budget Deficits and Surpluses</vt:lpstr>
      <vt:lpstr>Policy 3: Government Budget Deficits and Surpluses</vt:lpstr>
      <vt:lpstr>The Effect of a Government Budget Deficit</vt:lpstr>
      <vt:lpstr>Policy 3: Government Budget Deficits and Surpluses</vt:lpstr>
      <vt:lpstr>Policy 3: Government Budget Deficits and Surpluses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System</dc:title>
  <dc:creator>Charles Green</dc:creator>
  <cp:lastModifiedBy>Charles Green</cp:lastModifiedBy>
  <cp:revision>98</cp:revision>
  <cp:lastPrinted>2018-04-10T12:34:57Z</cp:lastPrinted>
  <dcterms:created xsi:type="dcterms:W3CDTF">2013-10-16T12:39:12Z</dcterms:created>
  <dcterms:modified xsi:type="dcterms:W3CDTF">2018-06-14T14:32:23Z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