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63"/>
  </p:notesMasterIdLst>
  <p:sldIdLst>
    <p:sldId id="256" r:id="rId4"/>
    <p:sldId id="365" r:id="rId5"/>
    <p:sldId id="366" r:id="rId6"/>
    <p:sldId id="367" r:id="rId7"/>
    <p:sldId id="368" r:id="rId8"/>
    <p:sldId id="369" r:id="rId9"/>
    <p:sldId id="370" r:id="rId10"/>
    <p:sldId id="257" r:id="rId11"/>
    <p:sldId id="335" r:id="rId12"/>
    <p:sldId id="275" r:id="rId13"/>
    <p:sldId id="332" r:id="rId14"/>
    <p:sldId id="333" r:id="rId15"/>
    <p:sldId id="334" r:id="rId16"/>
    <p:sldId id="259" r:id="rId17"/>
    <p:sldId id="371" r:id="rId18"/>
    <p:sldId id="372" r:id="rId19"/>
    <p:sldId id="373" r:id="rId20"/>
    <p:sldId id="374" r:id="rId21"/>
    <p:sldId id="375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311" r:id="rId32"/>
    <p:sldId id="312" r:id="rId33"/>
    <p:sldId id="325" r:id="rId34"/>
    <p:sldId id="326" r:id="rId35"/>
    <p:sldId id="327" r:id="rId36"/>
    <p:sldId id="328" r:id="rId37"/>
    <p:sldId id="329" r:id="rId38"/>
    <p:sldId id="330" r:id="rId39"/>
    <p:sldId id="269" r:id="rId40"/>
    <p:sldId id="270" r:id="rId41"/>
    <p:sldId id="336" r:id="rId42"/>
    <p:sldId id="337" r:id="rId43"/>
    <p:sldId id="274" r:id="rId44"/>
    <p:sldId id="338" r:id="rId45"/>
    <p:sldId id="339" r:id="rId46"/>
    <p:sldId id="273" r:id="rId47"/>
    <p:sldId id="340" r:id="rId48"/>
    <p:sldId id="341" r:id="rId49"/>
    <p:sldId id="342" r:id="rId50"/>
    <p:sldId id="353" r:id="rId51"/>
    <p:sldId id="354" r:id="rId52"/>
    <p:sldId id="355" r:id="rId53"/>
    <p:sldId id="356" r:id="rId54"/>
    <p:sldId id="357" r:id="rId55"/>
    <p:sldId id="359" r:id="rId56"/>
    <p:sldId id="358" r:id="rId57"/>
    <p:sldId id="360" r:id="rId58"/>
    <p:sldId id="361" r:id="rId59"/>
    <p:sldId id="362" r:id="rId60"/>
    <p:sldId id="363" r:id="rId61"/>
    <p:sldId id="364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195F4-6605-477F-BD3C-D7C2D32C82D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68E14-C9BA-4B3F-B9E1-B41996BEA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4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2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3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78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0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67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13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81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26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0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4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26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35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78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0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67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138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8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7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904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2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1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7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0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6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8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84F08-23F3-4859-8ED1-49F01FC0C8A8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A001-1172-481B-94D9-1EA1759D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6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6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226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debtclock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Monetary and Fiscal Policy and Macroeconomic Debates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Chapters 11 and 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FISCAL POLICY INFLUENCES AGGREGATE DEMAND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Expansionary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Lower Taxes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AD?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GDP?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Raise Government Spending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AD?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GDP?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Effect on Budget?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Contractionary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Raise Taxes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AD?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GDP?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Lower Government Spending?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AD?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What will be the effect on GDP?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Effect on Budget?</a:t>
            </a:r>
          </a:p>
        </p:txBody>
      </p:sp>
    </p:spTree>
    <p:extLst>
      <p:ext uri="{BB962C8B-B14F-4D97-AF65-F5344CB8AC3E}">
        <p14:creationId xmlns:p14="http://schemas.microsoft.com/office/powerpoint/2010/main" val="147276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Federal Government 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Federal Government Spending</a:t>
            </a:r>
          </a:p>
          <a:p>
            <a:pPr lvl="1" eaLnBrk="1" hangingPunct="1"/>
            <a:r>
              <a:rPr lang="en-US" dirty="0" smtClean="0"/>
              <a:t>Government spending includes transfer payments and the purchase of public goods and services.</a:t>
            </a:r>
          </a:p>
          <a:p>
            <a:pPr lvl="2" eaLnBrk="1" hangingPunct="1"/>
            <a:r>
              <a:rPr lang="en-US" dirty="0" smtClean="0"/>
              <a:t>Transfer payments are government payments not made in exchange for a good or a service.</a:t>
            </a:r>
          </a:p>
          <a:p>
            <a:pPr lvl="2" eaLnBrk="1" hangingPunct="1"/>
            <a:r>
              <a:rPr lang="en-US" dirty="0" smtClean="0"/>
              <a:t>Transfer payments are the largest of the government’s expenditures. </a:t>
            </a:r>
          </a:p>
          <a:p>
            <a:pPr lvl="2" eaLnBrk="1" hangingPunct="1"/>
            <a:r>
              <a:rPr lang="en-US" dirty="0" smtClean="0"/>
              <a:t>Entitlements</a:t>
            </a:r>
          </a:p>
          <a:p>
            <a:pPr lvl="1"/>
            <a:r>
              <a:rPr lang="en-US" dirty="0" smtClean="0"/>
              <a:t>Discretionary VS Non-discretionary</a:t>
            </a:r>
          </a:p>
        </p:txBody>
      </p:sp>
    </p:spTree>
    <p:extLst>
      <p:ext uri="{BB962C8B-B14F-4D97-AF65-F5344CB8AC3E}">
        <p14:creationId xmlns:p14="http://schemas.microsoft.com/office/powerpoint/2010/main" val="8172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4"/>
          <p:cNvGrpSpPr>
            <a:grpSpLocks/>
          </p:cNvGrpSpPr>
          <p:nvPr/>
        </p:nvGrpSpPr>
        <p:grpSpPr bwMode="auto">
          <a:xfrm>
            <a:off x="4800600" y="2362200"/>
            <a:ext cx="3735388" cy="3811588"/>
            <a:chOff x="3024" y="1488"/>
            <a:chExt cx="2353" cy="2401"/>
          </a:xfrm>
        </p:grpSpPr>
        <p:sp>
          <p:nvSpPr>
            <p:cNvPr id="63493" name="Freeform 5"/>
            <p:cNvSpPr>
              <a:spLocks/>
            </p:cNvSpPr>
            <p:nvPr/>
          </p:nvSpPr>
          <p:spPr bwMode="auto">
            <a:xfrm>
              <a:off x="3024" y="1488"/>
              <a:ext cx="2353" cy="2401"/>
            </a:xfrm>
            <a:custGeom>
              <a:avLst/>
              <a:gdLst>
                <a:gd name="T0" fmla="*/ 637 w 2353"/>
                <a:gd name="T1" fmla="*/ 2400 h 2401"/>
                <a:gd name="T2" fmla="*/ 0 w 2353"/>
                <a:gd name="T3" fmla="*/ 1410 h 2401"/>
                <a:gd name="T4" fmla="*/ 1715 w 2353"/>
                <a:gd name="T5" fmla="*/ 0 h 2401"/>
                <a:gd name="T6" fmla="*/ 2352 w 2353"/>
                <a:gd name="T7" fmla="*/ 990 h 2401"/>
                <a:gd name="T8" fmla="*/ 637 w 2353"/>
                <a:gd name="T9" fmla="*/ 2400 h 2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53" h="2401">
                  <a:moveTo>
                    <a:pt x="637" y="2400"/>
                  </a:moveTo>
                  <a:lnTo>
                    <a:pt x="0" y="1410"/>
                  </a:lnTo>
                  <a:lnTo>
                    <a:pt x="1715" y="0"/>
                  </a:lnTo>
                  <a:lnTo>
                    <a:pt x="2352" y="990"/>
                  </a:lnTo>
                  <a:lnTo>
                    <a:pt x="637" y="240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4" name="Freeform 6"/>
            <p:cNvSpPr>
              <a:spLocks/>
            </p:cNvSpPr>
            <p:nvPr/>
          </p:nvSpPr>
          <p:spPr bwMode="auto">
            <a:xfrm>
              <a:off x="3097" y="1561"/>
              <a:ext cx="2217" cy="2251"/>
            </a:xfrm>
            <a:custGeom>
              <a:avLst/>
              <a:gdLst>
                <a:gd name="T0" fmla="*/ 2150 w 2217"/>
                <a:gd name="T1" fmla="*/ 896 h 2251"/>
                <a:gd name="T2" fmla="*/ 2178 w 2217"/>
                <a:gd name="T3" fmla="*/ 939 h 2251"/>
                <a:gd name="T4" fmla="*/ 583 w 2217"/>
                <a:gd name="T5" fmla="*/ 2250 h 2251"/>
                <a:gd name="T6" fmla="*/ 0 w 2217"/>
                <a:gd name="T7" fmla="*/ 1342 h 2251"/>
                <a:gd name="T8" fmla="*/ 1633 w 2217"/>
                <a:gd name="T9" fmla="*/ 0 h 2251"/>
                <a:gd name="T10" fmla="*/ 2216 w 2217"/>
                <a:gd name="T11" fmla="*/ 908 h 2251"/>
                <a:gd name="T12" fmla="*/ 2178 w 2217"/>
                <a:gd name="T13" fmla="*/ 939 h 2251"/>
                <a:gd name="T14" fmla="*/ 1621 w 2217"/>
                <a:gd name="T15" fmla="*/ 71 h 2251"/>
                <a:gd name="T16" fmla="*/ 63 w 2217"/>
                <a:gd name="T17" fmla="*/ 1352 h 2251"/>
                <a:gd name="T18" fmla="*/ 592 w 2217"/>
                <a:gd name="T19" fmla="*/ 2177 h 2251"/>
                <a:gd name="T20" fmla="*/ 2150 w 2217"/>
                <a:gd name="T21" fmla="*/ 896 h 22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17" h="2251">
                  <a:moveTo>
                    <a:pt x="2150" y="896"/>
                  </a:moveTo>
                  <a:lnTo>
                    <a:pt x="2178" y="939"/>
                  </a:lnTo>
                  <a:lnTo>
                    <a:pt x="583" y="2250"/>
                  </a:lnTo>
                  <a:lnTo>
                    <a:pt x="0" y="1342"/>
                  </a:lnTo>
                  <a:lnTo>
                    <a:pt x="1633" y="0"/>
                  </a:lnTo>
                  <a:lnTo>
                    <a:pt x="2216" y="908"/>
                  </a:lnTo>
                  <a:lnTo>
                    <a:pt x="2178" y="939"/>
                  </a:lnTo>
                  <a:lnTo>
                    <a:pt x="1621" y="71"/>
                  </a:lnTo>
                  <a:lnTo>
                    <a:pt x="63" y="1352"/>
                  </a:lnTo>
                  <a:lnTo>
                    <a:pt x="592" y="2177"/>
                  </a:lnTo>
                  <a:lnTo>
                    <a:pt x="2150" y="896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7"/>
            <p:cNvSpPr>
              <a:spLocks/>
            </p:cNvSpPr>
            <p:nvPr/>
          </p:nvSpPr>
          <p:spPr bwMode="auto">
            <a:xfrm>
              <a:off x="3273" y="2915"/>
              <a:ext cx="58" cy="107"/>
            </a:xfrm>
            <a:custGeom>
              <a:avLst/>
              <a:gdLst>
                <a:gd name="T0" fmla="*/ 26 w 58"/>
                <a:gd name="T1" fmla="*/ 62 h 107"/>
                <a:gd name="T2" fmla="*/ 49 w 58"/>
                <a:gd name="T3" fmla="*/ 44 h 107"/>
                <a:gd name="T4" fmla="*/ 51 w 58"/>
                <a:gd name="T5" fmla="*/ 41 h 107"/>
                <a:gd name="T6" fmla="*/ 53 w 58"/>
                <a:gd name="T7" fmla="*/ 37 h 107"/>
                <a:gd name="T8" fmla="*/ 55 w 58"/>
                <a:gd name="T9" fmla="*/ 35 h 107"/>
                <a:gd name="T10" fmla="*/ 56 w 58"/>
                <a:gd name="T11" fmla="*/ 34 h 107"/>
                <a:gd name="T12" fmla="*/ 56 w 58"/>
                <a:gd name="T13" fmla="*/ 30 h 107"/>
                <a:gd name="T14" fmla="*/ 57 w 58"/>
                <a:gd name="T15" fmla="*/ 26 h 107"/>
                <a:gd name="T16" fmla="*/ 56 w 58"/>
                <a:gd name="T17" fmla="*/ 24 h 107"/>
                <a:gd name="T18" fmla="*/ 55 w 58"/>
                <a:gd name="T19" fmla="*/ 20 h 107"/>
                <a:gd name="T20" fmla="*/ 55 w 58"/>
                <a:gd name="T21" fmla="*/ 18 h 107"/>
                <a:gd name="T22" fmla="*/ 53 w 58"/>
                <a:gd name="T23" fmla="*/ 13 h 107"/>
                <a:gd name="T24" fmla="*/ 53 w 58"/>
                <a:gd name="T25" fmla="*/ 12 h 107"/>
                <a:gd name="T26" fmla="*/ 50 w 58"/>
                <a:gd name="T27" fmla="*/ 9 h 107"/>
                <a:gd name="T28" fmla="*/ 48 w 58"/>
                <a:gd name="T29" fmla="*/ 7 h 107"/>
                <a:gd name="T30" fmla="*/ 47 w 58"/>
                <a:gd name="T31" fmla="*/ 5 h 107"/>
                <a:gd name="T32" fmla="*/ 44 w 58"/>
                <a:gd name="T33" fmla="*/ 3 h 107"/>
                <a:gd name="T34" fmla="*/ 42 w 58"/>
                <a:gd name="T35" fmla="*/ 1 h 107"/>
                <a:gd name="T36" fmla="*/ 40 w 58"/>
                <a:gd name="T37" fmla="*/ 1 h 107"/>
                <a:gd name="T38" fmla="*/ 35 w 58"/>
                <a:gd name="T39" fmla="*/ 0 h 107"/>
                <a:gd name="T40" fmla="*/ 30 w 58"/>
                <a:gd name="T41" fmla="*/ 1 h 107"/>
                <a:gd name="T42" fmla="*/ 28 w 58"/>
                <a:gd name="T43" fmla="*/ 0 h 107"/>
                <a:gd name="T44" fmla="*/ 27 w 58"/>
                <a:gd name="T45" fmla="*/ 0 h 107"/>
                <a:gd name="T46" fmla="*/ 4 w 58"/>
                <a:gd name="T47" fmla="*/ 19 h 107"/>
                <a:gd name="T48" fmla="*/ 0 w 58"/>
                <a:gd name="T49" fmla="*/ 21 h 107"/>
                <a:gd name="T50" fmla="*/ 55 w 58"/>
                <a:gd name="T51" fmla="*/ 106 h 10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58" h="107">
                  <a:moveTo>
                    <a:pt x="26" y="62"/>
                  </a:moveTo>
                  <a:lnTo>
                    <a:pt x="49" y="44"/>
                  </a:lnTo>
                  <a:lnTo>
                    <a:pt x="51" y="41"/>
                  </a:lnTo>
                  <a:lnTo>
                    <a:pt x="53" y="37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6" y="30"/>
                  </a:lnTo>
                  <a:lnTo>
                    <a:pt x="57" y="26"/>
                  </a:lnTo>
                  <a:lnTo>
                    <a:pt x="56" y="24"/>
                  </a:lnTo>
                  <a:lnTo>
                    <a:pt x="55" y="20"/>
                  </a:lnTo>
                  <a:lnTo>
                    <a:pt x="55" y="18"/>
                  </a:lnTo>
                  <a:lnTo>
                    <a:pt x="53" y="13"/>
                  </a:lnTo>
                  <a:lnTo>
                    <a:pt x="53" y="12"/>
                  </a:lnTo>
                  <a:lnTo>
                    <a:pt x="50" y="9"/>
                  </a:lnTo>
                  <a:lnTo>
                    <a:pt x="48" y="7"/>
                  </a:lnTo>
                  <a:lnTo>
                    <a:pt x="47" y="5"/>
                  </a:lnTo>
                  <a:lnTo>
                    <a:pt x="44" y="3"/>
                  </a:lnTo>
                  <a:lnTo>
                    <a:pt x="42" y="1"/>
                  </a:lnTo>
                  <a:lnTo>
                    <a:pt x="40" y="1"/>
                  </a:lnTo>
                  <a:lnTo>
                    <a:pt x="35" y="0"/>
                  </a:lnTo>
                  <a:lnTo>
                    <a:pt x="30" y="1"/>
                  </a:lnTo>
                  <a:lnTo>
                    <a:pt x="28" y="0"/>
                  </a:lnTo>
                  <a:lnTo>
                    <a:pt x="27" y="0"/>
                  </a:lnTo>
                  <a:lnTo>
                    <a:pt x="4" y="19"/>
                  </a:lnTo>
                  <a:lnTo>
                    <a:pt x="0" y="21"/>
                  </a:lnTo>
                  <a:lnTo>
                    <a:pt x="55" y="10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Freeform 8"/>
            <p:cNvSpPr>
              <a:spLocks/>
            </p:cNvSpPr>
            <p:nvPr/>
          </p:nvSpPr>
          <p:spPr bwMode="auto">
            <a:xfrm>
              <a:off x="3330" y="2882"/>
              <a:ext cx="81" cy="107"/>
            </a:xfrm>
            <a:custGeom>
              <a:avLst/>
              <a:gdLst>
                <a:gd name="T0" fmla="*/ 38 w 81"/>
                <a:gd name="T1" fmla="*/ 106 h 107"/>
                <a:gd name="T2" fmla="*/ 0 w 81"/>
                <a:gd name="T3" fmla="*/ 9 h 107"/>
                <a:gd name="T4" fmla="*/ 12 w 81"/>
                <a:gd name="T5" fmla="*/ 0 h 107"/>
                <a:gd name="T6" fmla="*/ 80 w 81"/>
                <a:gd name="T7" fmla="*/ 72 h 10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1" h="107">
                  <a:moveTo>
                    <a:pt x="38" y="106"/>
                  </a:moveTo>
                  <a:lnTo>
                    <a:pt x="0" y="9"/>
                  </a:lnTo>
                  <a:lnTo>
                    <a:pt x="12" y="0"/>
                  </a:lnTo>
                  <a:lnTo>
                    <a:pt x="80" y="7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 flipH="1">
              <a:off x="3354" y="2929"/>
              <a:ext cx="29" cy="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8" name="Freeform 10"/>
            <p:cNvSpPr>
              <a:spLocks/>
            </p:cNvSpPr>
            <p:nvPr/>
          </p:nvSpPr>
          <p:spPr bwMode="auto">
            <a:xfrm>
              <a:off x="3365" y="2834"/>
              <a:ext cx="36" cy="50"/>
            </a:xfrm>
            <a:custGeom>
              <a:avLst/>
              <a:gdLst>
                <a:gd name="T0" fmla="*/ 0 w 36"/>
                <a:gd name="T1" fmla="*/ 28 h 50"/>
                <a:gd name="T2" fmla="*/ 35 w 36"/>
                <a:gd name="T3" fmla="*/ 49 h 50"/>
                <a:gd name="T4" fmla="*/ 33 w 36"/>
                <a:gd name="T5" fmla="*/ 0 h 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50">
                  <a:moveTo>
                    <a:pt x="0" y="28"/>
                  </a:moveTo>
                  <a:lnTo>
                    <a:pt x="35" y="49"/>
                  </a:lnTo>
                  <a:lnTo>
                    <a:pt x="33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Line 11"/>
            <p:cNvSpPr>
              <a:spLocks noChangeShapeType="1"/>
            </p:cNvSpPr>
            <p:nvPr/>
          </p:nvSpPr>
          <p:spPr bwMode="auto">
            <a:xfrm>
              <a:off x="3403" y="2886"/>
              <a:ext cx="3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0" name="Freeform 12"/>
            <p:cNvSpPr>
              <a:spLocks/>
            </p:cNvSpPr>
            <p:nvPr/>
          </p:nvSpPr>
          <p:spPr bwMode="auto">
            <a:xfrm>
              <a:off x="3414" y="2809"/>
              <a:ext cx="73" cy="94"/>
            </a:xfrm>
            <a:custGeom>
              <a:avLst/>
              <a:gdLst>
                <a:gd name="T0" fmla="*/ 65 w 73"/>
                <a:gd name="T1" fmla="*/ 53 h 94"/>
                <a:gd name="T2" fmla="*/ 70 w 73"/>
                <a:gd name="T3" fmla="*/ 59 h 94"/>
                <a:gd name="T4" fmla="*/ 72 w 73"/>
                <a:gd name="T5" fmla="*/ 66 h 94"/>
                <a:gd name="T6" fmla="*/ 72 w 73"/>
                <a:gd name="T7" fmla="*/ 71 h 94"/>
                <a:gd name="T8" fmla="*/ 72 w 73"/>
                <a:gd name="T9" fmla="*/ 74 h 94"/>
                <a:gd name="T10" fmla="*/ 71 w 73"/>
                <a:gd name="T11" fmla="*/ 81 h 94"/>
                <a:gd name="T12" fmla="*/ 69 w 73"/>
                <a:gd name="T13" fmla="*/ 84 h 94"/>
                <a:gd name="T14" fmla="*/ 65 w 73"/>
                <a:gd name="T15" fmla="*/ 88 h 94"/>
                <a:gd name="T16" fmla="*/ 61 w 73"/>
                <a:gd name="T17" fmla="*/ 90 h 94"/>
                <a:gd name="T18" fmla="*/ 56 w 73"/>
                <a:gd name="T19" fmla="*/ 92 h 94"/>
                <a:gd name="T20" fmla="*/ 53 w 73"/>
                <a:gd name="T21" fmla="*/ 93 h 94"/>
                <a:gd name="T22" fmla="*/ 47 w 73"/>
                <a:gd name="T23" fmla="*/ 92 h 94"/>
                <a:gd name="T24" fmla="*/ 44 w 73"/>
                <a:gd name="T25" fmla="*/ 88 h 94"/>
                <a:gd name="T26" fmla="*/ 38 w 73"/>
                <a:gd name="T27" fmla="*/ 86 h 94"/>
                <a:gd name="T28" fmla="*/ 38 w 73"/>
                <a:gd name="T29" fmla="*/ 84 h 94"/>
                <a:gd name="T30" fmla="*/ 9 w 73"/>
                <a:gd name="T31" fmla="*/ 38 h 94"/>
                <a:gd name="T32" fmla="*/ 6 w 73"/>
                <a:gd name="T33" fmla="*/ 32 h 94"/>
                <a:gd name="T34" fmla="*/ 2 w 73"/>
                <a:gd name="T35" fmla="*/ 27 h 94"/>
                <a:gd name="T36" fmla="*/ 2 w 73"/>
                <a:gd name="T37" fmla="*/ 24 h 94"/>
                <a:gd name="T38" fmla="*/ 0 w 73"/>
                <a:gd name="T39" fmla="*/ 19 h 94"/>
                <a:gd name="T40" fmla="*/ 1 w 73"/>
                <a:gd name="T41" fmla="*/ 12 h 94"/>
                <a:gd name="T42" fmla="*/ 4 w 73"/>
                <a:gd name="T43" fmla="*/ 9 h 94"/>
                <a:gd name="T44" fmla="*/ 7 w 73"/>
                <a:gd name="T45" fmla="*/ 5 h 94"/>
                <a:gd name="T46" fmla="*/ 12 w 73"/>
                <a:gd name="T47" fmla="*/ 3 h 94"/>
                <a:gd name="T48" fmla="*/ 16 w 73"/>
                <a:gd name="T49" fmla="*/ 1 h 94"/>
                <a:gd name="T50" fmla="*/ 21 w 73"/>
                <a:gd name="T51" fmla="*/ 0 h 94"/>
                <a:gd name="T52" fmla="*/ 25 w 73"/>
                <a:gd name="T53" fmla="*/ 3 h 94"/>
                <a:gd name="T54" fmla="*/ 29 w 73"/>
                <a:gd name="T55" fmla="*/ 4 h 94"/>
                <a:gd name="T56" fmla="*/ 32 w 73"/>
                <a:gd name="T57" fmla="*/ 7 h 94"/>
                <a:gd name="T58" fmla="*/ 38 w 73"/>
                <a:gd name="T59" fmla="*/ 15 h 9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3" h="94">
                  <a:moveTo>
                    <a:pt x="65" y="53"/>
                  </a:moveTo>
                  <a:lnTo>
                    <a:pt x="70" y="59"/>
                  </a:lnTo>
                  <a:lnTo>
                    <a:pt x="72" y="66"/>
                  </a:lnTo>
                  <a:lnTo>
                    <a:pt x="72" y="71"/>
                  </a:lnTo>
                  <a:lnTo>
                    <a:pt x="72" y="74"/>
                  </a:lnTo>
                  <a:lnTo>
                    <a:pt x="71" y="81"/>
                  </a:lnTo>
                  <a:lnTo>
                    <a:pt x="69" y="84"/>
                  </a:lnTo>
                  <a:lnTo>
                    <a:pt x="65" y="88"/>
                  </a:lnTo>
                  <a:lnTo>
                    <a:pt x="61" y="90"/>
                  </a:lnTo>
                  <a:lnTo>
                    <a:pt x="56" y="92"/>
                  </a:lnTo>
                  <a:lnTo>
                    <a:pt x="53" y="93"/>
                  </a:lnTo>
                  <a:lnTo>
                    <a:pt x="47" y="92"/>
                  </a:lnTo>
                  <a:lnTo>
                    <a:pt x="44" y="88"/>
                  </a:lnTo>
                  <a:lnTo>
                    <a:pt x="38" y="86"/>
                  </a:lnTo>
                  <a:lnTo>
                    <a:pt x="38" y="84"/>
                  </a:lnTo>
                  <a:lnTo>
                    <a:pt x="9" y="38"/>
                  </a:lnTo>
                  <a:lnTo>
                    <a:pt x="6" y="32"/>
                  </a:lnTo>
                  <a:lnTo>
                    <a:pt x="2" y="27"/>
                  </a:lnTo>
                  <a:lnTo>
                    <a:pt x="2" y="24"/>
                  </a:lnTo>
                  <a:lnTo>
                    <a:pt x="0" y="19"/>
                  </a:lnTo>
                  <a:lnTo>
                    <a:pt x="1" y="12"/>
                  </a:lnTo>
                  <a:lnTo>
                    <a:pt x="4" y="9"/>
                  </a:lnTo>
                  <a:lnTo>
                    <a:pt x="7" y="5"/>
                  </a:lnTo>
                  <a:lnTo>
                    <a:pt x="12" y="3"/>
                  </a:lnTo>
                  <a:lnTo>
                    <a:pt x="16" y="1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29" y="4"/>
                  </a:lnTo>
                  <a:lnTo>
                    <a:pt x="32" y="7"/>
                  </a:lnTo>
                  <a:lnTo>
                    <a:pt x="38" y="15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Line 13"/>
            <p:cNvSpPr>
              <a:spLocks noChangeShapeType="1"/>
            </p:cNvSpPr>
            <p:nvPr/>
          </p:nvSpPr>
          <p:spPr bwMode="auto">
            <a:xfrm>
              <a:off x="3458" y="2791"/>
              <a:ext cx="52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3491" y="2763"/>
              <a:ext cx="52" cy="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3" name="Line 15"/>
            <p:cNvSpPr>
              <a:spLocks noChangeShapeType="1"/>
            </p:cNvSpPr>
            <p:nvPr/>
          </p:nvSpPr>
          <p:spPr bwMode="auto">
            <a:xfrm flipV="1">
              <a:off x="3483" y="2803"/>
              <a:ext cx="29" cy="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4" name="Freeform 16"/>
            <p:cNvSpPr>
              <a:spLocks/>
            </p:cNvSpPr>
            <p:nvPr/>
          </p:nvSpPr>
          <p:spPr bwMode="auto">
            <a:xfrm>
              <a:off x="3507" y="2744"/>
              <a:ext cx="78" cy="85"/>
            </a:xfrm>
            <a:custGeom>
              <a:avLst/>
              <a:gdLst>
                <a:gd name="T0" fmla="*/ 0 w 78"/>
                <a:gd name="T1" fmla="*/ 0 h 85"/>
                <a:gd name="T2" fmla="*/ 54 w 78"/>
                <a:gd name="T3" fmla="*/ 84 h 85"/>
                <a:gd name="T4" fmla="*/ 77 w 78"/>
                <a:gd name="T5" fmla="*/ 65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8" h="85">
                  <a:moveTo>
                    <a:pt x="0" y="0"/>
                  </a:moveTo>
                  <a:lnTo>
                    <a:pt x="54" y="84"/>
                  </a:lnTo>
                  <a:lnTo>
                    <a:pt x="77" y="65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17"/>
            <p:cNvSpPr>
              <a:spLocks noChangeShapeType="1"/>
            </p:cNvSpPr>
            <p:nvPr/>
          </p:nvSpPr>
          <p:spPr bwMode="auto">
            <a:xfrm flipV="1">
              <a:off x="3508" y="2728"/>
              <a:ext cx="20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6" name="Line 18"/>
            <p:cNvSpPr>
              <a:spLocks noChangeShapeType="1"/>
            </p:cNvSpPr>
            <p:nvPr/>
          </p:nvSpPr>
          <p:spPr bwMode="auto">
            <a:xfrm flipV="1">
              <a:off x="3534" y="2768"/>
              <a:ext cx="20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7" name="Freeform 19"/>
            <p:cNvSpPr>
              <a:spLocks/>
            </p:cNvSpPr>
            <p:nvPr/>
          </p:nvSpPr>
          <p:spPr bwMode="auto">
            <a:xfrm>
              <a:off x="3551" y="2699"/>
              <a:ext cx="73" cy="93"/>
            </a:xfrm>
            <a:custGeom>
              <a:avLst/>
              <a:gdLst>
                <a:gd name="T0" fmla="*/ 64 w 73"/>
                <a:gd name="T1" fmla="*/ 54 h 93"/>
                <a:gd name="T2" fmla="*/ 69 w 73"/>
                <a:gd name="T3" fmla="*/ 60 h 93"/>
                <a:gd name="T4" fmla="*/ 72 w 73"/>
                <a:gd name="T5" fmla="*/ 63 h 93"/>
                <a:gd name="T6" fmla="*/ 72 w 73"/>
                <a:gd name="T7" fmla="*/ 70 h 93"/>
                <a:gd name="T8" fmla="*/ 72 w 73"/>
                <a:gd name="T9" fmla="*/ 76 h 93"/>
                <a:gd name="T10" fmla="*/ 71 w 73"/>
                <a:gd name="T11" fmla="*/ 79 h 93"/>
                <a:gd name="T12" fmla="*/ 70 w 73"/>
                <a:gd name="T13" fmla="*/ 83 h 93"/>
                <a:gd name="T14" fmla="*/ 66 w 73"/>
                <a:gd name="T15" fmla="*/ 88 h 93"/>
                <a:gd name="T16" fmla="*/ 61 w 73"/>
                <a:gd name="T17" fmla="*/ 91 h 93"/>
                <a:gd name="T18" fmla="*/ 57 w 73"/>
                <a:gd name="T19" fmla="*/ 92 h 93"/>
                <a:gd name="T20" fmla="*/ 52 w 73"/>
                <a:gd name="T21" fmla="*/ 92 h 93"/>
                <a:gd name="T22" fmla="*/ 48 w 73"/>
                <a:gd name="T23" fmla="*/ 91 h 93"/>
                <a:gd name="T24" fmla="*/ 43 w 73"/>
                <a:gd name="T25" fmla="*/ 88 h 93"/>
                <a:gd name="T26" fmla="*/ 41 w 73"/>
                <a:gd name="T27" fmla="*/ 85 h 93"/>
                <a:gd name="T28" fmla="*/ 39 w 73"/>
                <a:gd name="T29" fmla="*/ 82 h 93"/>
                <a:gd name="T30" fmla="*/ 11 w 73"/>
                <a:gd name="T31" fmla="*/ 39 h 93"/>
                <a:gd name="T32" fmla="*/ 6 w 73"/>
                <a:gd name="T33" fmla="*/ 30 h 93"/>
                <a:gd name="T34" fmla="*/ 3 w 73"/>
                <a:gd name="T35" fmla="*/ 27 h 93"/>
                <a:gd name="T36" fmla="*/ 2 w 73"/>
                <a:gd name="T37" fmla="*/ 22 h 93"/>
                <a:gd name="T38" fmla="*/ 0 w 73"/>
                <a:gd name="T39" fmla="*/ 17 h 93"/>
                <a:gd name="T40" fmla="*/ 2 w 73"/>
                <a:gd name="T41" fmla="*/ 13 h 93"/>
                <a:gd name="T42" fmla="*/ 4 w 73"/>
                <a:gd name="T43" fmla="*/ 9 h 93"/>
                <a:gd name="T44" fmla="*/ 8 w 73"/>
                <a:gd name="T45" fmla="*/ 4 h 93"/>
                <a:gd name="T46" fmla="*/ 11 w 73"/>
                <a:gd name="T47" fmla="*/ 3 h 93"/>
                <a:gd name="T48" fmla="*/ 17 w 73"/>
                <a:gd name="T49" fmla="*/ 1 h 93"/>
                <a:gd name="T50" fmla="*/ 21 w 73"/>
                <a:gd name="T51" fmla="*/ 0 h 93"/>
                <a:gd name="T52" fmla="*/ 25 w 73"/>
                <a:gd name="T53" fmla="*/ 3 h 93"/>
                <a:gd name="T54" fmla="*/ 29 w 73"/>
                <a:gd name="T55" fmla="*/ 6 h 93"/>
                <a:gd name="T56" fmla="*/ 32 w 73"/>
                <a:gd name="T57" fmla="*/ 9 h 93"/>
                <a:gd name="T58" fmla="*/ 38 w 73"/>
                <a:gd name="T59" fmla="*/ 17 h 9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73" h="93">
                  <a:moveTo>
                    <a:pt x="64" y="54"/>
                  </a:moveTo>
                  <a:lnTo>
                    <a:pt x="69" y="60"/>
                  </a:lnTo>
                  <a:lnTo>
                    <a:pt x="72" y="63"/>
                  </a:lnTo>
                  <a:lnTo>
                    <a:pt x="72" y="70"/>
                  </a:lnTo>
                  <a:lnTo>
                    <a:pt x="72" y="76"/>
                  </a:lnTo>
                  <a:lnTo>
                    <a:pt x="71" y="79"/>
                  </a:lnTo>
                  <a:lnTo>
                    <a:pt x="70" y="83"/>
                  </a:lnTo>
                  <a:lnTo>
                    <a:pt x="66" y="88"/>
                  </a:lnTo>
                  <a:lnTo>
                    <a:pt x="61" y="91"/>
                  </a:lnTo>
                  <a:lnTo>
                    <a:pt x="57" y="92"/>
                  </a:lnTo>
                  <a:lnTo>
                    <a:pt x="52" y="92"/>
                  </a:lnTo>
                  <a:lnTo>
                    <a:pt x="48" y="91"/>
                  </a:lnTo>
                  <a:lnTo>
                    <a:pt x="43" y="88"/>
                  </a:lnTo>
                  <a:lnTo>
                    <a:pt x="41" y="85"/>
                  </a:lnTo>
                  <a:lnTo>
                    <a:pt x="39" y="82"/>
                  </a:lnTo>
                  <a:lnTo>
                    <a:pt x="11" y="39"/>
                  </a:lnTo>
                  <a:lnTo>
                    <a:pt x="6" y="30"/>
                  </a:lnTo>
                  <a:lnTo>
                    <a:pt x="3" y="27"/>
                  </a:lnTo>
                  <a:lnTo>
                    <a:pt x="2" y="22"/>
                  </a:lnTo>
                  <a:lnTo>
                    <a:pt x="0" y="17"/>
                  </a:lnTo>
                  <a:lnTo>
                    <a:pt x="2" y="13"/>
                  </a:lnTo>
                  <a:lnTo>
                    <a:pt x="4" y="9"/>
                  </a:lnTo>
                  <a:lnTo>
                    <a:pt x="8" y="4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25" y="3"/>
                  </a:lnTo>
                  <a:lnTo>
                    <a:pt x="29" y="6"/>
                  </a:lnTo>
                  <a:lnTo>
                    <a:pt x="32" y="9"/>
                  </a:lnTo>
                  <a:lnTo>
                    <a:pt x="38" y="1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>
              <a:off x="3594" y="2679"/>
              <a:ext cx="51" cy="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Line 21"/>
            <p:cNvSpPr>
              <a:spLocks noChangeShapeType="1"/>
            </p:cNvSpPr>
            <p:nvPr/>
          </p:nvSpPr>
          <p:spPr bwMode="auto">
            <a:xfrm flipH="1">
              <a:off x="3623" y="2652"/>
              <a:ext cx="1" cy="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Line 22"/>
            <p:cNvSpPr>
              <a:spLocks noChangeShapeType="1"/>
            </p:cNvSpPr>
            <p:nvPr/>
          </p:nvSpPr>
          <p:spPr bwMode="auto">
            <a:xfrm>
              <a:off x="3627" y="2697"/>
              <a:ext cx="55" cy="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Freeform 23"/>
            <p:cNvSpPr>
              <a:spLocks/>
            </p:cNvSpPr>
            <p:nvPr/>
          </p:nvSpPr>
          <p:spPr bwMode="auto">
            <a:xfrm>
              <a:off x="4467" y="1892"/>
              <a:ext cx="51" cy="60"/>
            </a:xfrm>
            <a:custGeom>
              <a:avLst/>
              <a:gdLst>
                <a:gd name="T0" fmla="*/ 50 w 51"/>
                <a:gd name="T1" fmla="*/ 39 h 60"/>
                <a:gd name="T2" fmla="*/ 25 w 51"/>
                <a:gd name="T3" fmla="*/ 59 h 60"/>
                <a:gd name="T4" fmla="*/ 20 w 51"/>
                <a:gd name="T5" fmla="*/ 54 h 60"/>
                <a:gd name="T6" fmla="*/ 19 w 51"/>
                <a:gd name="T7" fmla="*/ 49 h 60"/>
                <a:gd name="T8" fmla="*/ 18 w 51"/>
                <a:gd name="T9" fmla="*/ 48 h 60"/>
                <a:gd name="T10" fmla="*/ 18 w 51"/>
                <a:gd name="T11" fmla="*/ 45 h 60"/>
                <a:gd name="T12" fmla="*/ 19 w 51"/>
                <a:gd name="T13" fmla="*/ 42 h 60"/>
                <a:gd name="T14" fmla="*/ 18 w 51"/>
                <a:gd name="T15" fmla="*/ 41 h 60"/>
                <a:gd name="T16" fmla="*/ 19 w 51"/>
                <a:gd name="T17" fmla="*/ 36 h 60"/>
                <a:gd name="T18" fmla="*/ 23 w 51"/>
                <a:gd name="T19" fmla="*/ 33 h 60"/>
                <a:gd name="T20" fmla="*/ 25 w 51"/>
                <a:gd name="T21" fmla="*/ 26 h 60"/>
                <a:gd name="T22" fmla="*/ 27 w 51"/>
                <a:gd name="T23" fmla="*/ 24 h 60"/>
                <a:gd name="T24" fmla="*/ 29 w 51"/>
                <a:gd name="T25" fmla="*/ 23 h 60"/>
                <a:gd name="T26" fmla="*/ 29 w 51"/>
                <a:gd name="T27" fmla="*/ 20 h 60"/>
                <a:gd name="T28" fmla="*/ 31 w 51"/>
                <a:gd name="T29" fmla="*/ 18 h 60"/>
                <a:gd name="T30" fmla="*/ 34 w 51"/>
                <a:gd name="T31" fmla="*/ 15 h 60"/>
                <a:gd name="T32" fmla="*/ 32 w 51"/>
                <a:gd name="T33" fmla="*/ 12 h 60"/>
                <a:gd name="T34" fmla="*/ 31 w 51"/>
                <a:gd name="T35" fmla="*/ 11 h 60"/>
                <a:gd name="T36" fmla="*/ 30 w 51"/>
                <a:gd name="T37" fmla="*/ 9 h 60"/>
                <a:gd name="T38" fmla="*/ 30 w 51"/>
                <a:gd name="T39" fmla="*/ 6 h 60"/>
                <a:gd name="T40" fmla="*/ 25 w 51"/>
                <a:gd name="T41" fmla="*/ 0 h 60"/>
                <a:gd name="T42" fmla="*/ 0 w 51"/>
                <a:gd name="T43" fmla="*/ 21 h 60"/>
                <a:gd name="T44" fmla="*/ 3 w 51"/>
                <a:gd name="T45" fmla="*/ 2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1" h="60">
                  <a:moveTo>
                    <a:pt x="50" y="39"/>
                  </a:moveTo>
                  <a:lnTo>
                    <a:pt x="25" y="59"/>
                  </a:lnTo>
                  <a:lnTo>
                    <a:pt x="20" y="54"/>
                  </a:lnTo>
                  <a:lnTo>
                    <a:pt x="19" y="49"/>
                  </a:lnTo>
                  <a:lnTo>
                    <a:pt x="18" y="48"/>
                  </a:lnTo>
                  <a:lnTo>
                    <a:pt x="18" y="45"/>
                  </a:lnTo>
                  <a:lnTo>
                    <a:pt x="19" y="42"/>
                  </a:lnTo>
                  <a:lnTo>
                    <a:pt x="18" y="41"/>
                  </a:lnTo>
                  <a:lnTo>
                    <a:pt x="19" y="36"/>
                  </a:lnTo>
                  <a:lnTo>
                    <a:pt x="23" y="33"/>
                  </a:lnTo>
                  <a:lnTo>
                    <a:pt x="25" y="26"/>
                  </a:lnTo>
                  <a:lnTo>
                    <a:pt x="27" y="24"/>
                  </a:lnTo>
                  <a:lnTo>
                    <a:pt x="29" y="23"/>
                  </a:lnTo>
                  <a:lnTo>
                    <a:pt x="29" y="20"/>
                  </a:lnTo>
                  <a:lnTo>
                    <a:pt x="31" y="18"/>
                  </a:lnTo>
                  <a:lnTo>
                    <a:pt x="34" y="15"/>
                  </a:lnTo>
                  <a:lnTo>
                    <a:pt x="32" y="12"/>
                  </a:lnTo>
                  <a:lnTo>
                    <a:pt x="31" y="11"/>
                  </a:lnTo>
                  <a:lnTo>
                    <a:pt x="30" y="9"/>
                  </a:lnTo>
                  <a:lnTo>
                    <a:pt x="30" y="6"/>
                  </a:lnTo>
                  <a:lnTo>
                    <a:pt x="25" y="0"/>
                  </a:lnTo>
                  <a:lnTo>
                    <a:pt x="0" y="21"/>
                  </a:lnTo>
                  <a:lnTo>
                    <a:pt x="3" y="2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Freeform 24"/>
            <p:cNvSpPr>
              <a:spLocks/>
            </p:cNvSpPr>
            <p:nvPr/>
          </p:nvSpPr>
          <p:spPr bwMode="auto">
            <a:xfrm>
              <a:off x="4514" y="1860"/>
              <a:ext cx="44" cy="51"/>
            </a:xfrm>
            <a:custGeom>
              <a:avLst/>
              <a:gdLst>
                <a:gd name="T0" fmla="*/ 40 w 44"/>
                <a:gd name="T1" fmla="*/ 10 h 51"/>
                <a:gd name="T2" fmla="*/ 31 w 44"/>
                <a:gd name="T3" fmla="*/ 3 h 51"/>
                <a:gd name="T4" fmla="*/ 19 w 44"/>
                <a:gd name="T5" fmla="*/ 0 h 51"/>
                <a:gd name="T6" fmla="*/ 8 w 44"/>
                <a:gd name="T7" fmla="*/ 6 h 51"/>
                <a:gd name="T8" fmla="*/ 1 w 44"/>
                <a:gd name="T9" fmla="*/ 15 h 51"/>
                <a:gd name="T10" fmla="*/ 0 w 44"/>
                <a:gd name="T11" fmla="*/ 28 h 51"/>
                <a:gd name="T12" fmla="*/ 3 w 44"/>
                <a:gd name="T13" fmla="*/ 40 h 51"/>
                <a:gd name="T14" fmla="*/ 12 w 44"/>
                <a:gd name="T15" fmla="*/ 47 h 51"/>
                <a:gd name="T16" fmla="*/ 24 w 44"/>
                <a:gd name="T17" fmla="*/ 50 h 51"/>
                <a:gd name="T18" fmla="*/ 34 w 44"/>
                <a:gd name="T19" fmla="*/ 45 h 51"/>
                <a:gd name="T20" fmla="*/ 42 w 44"/>
                <a:gd name="T21" fmla="*/ 35 h 51"/>
                <a:gd name="T22" fmla="*/ 43 w 44"/>
                <a:gd name="T23" fmla="*/ 22 h 51"/>
                <a:gd name="T24" fmla="*/ 40 w 44"/>
                <a:gd name="T25" fmla="*/ 1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51">
                  <a:moveTo>
                    <a:pt x="40" y="10"/>
                  </a:moveTo>
                  <a:lnTo>
                    <a:pt x="31" y="3"/>
                  </a:lnTo>
                  <a:lnTo>
                    <a:pt x="19" y="0"/>
                  </a:lnTo>
                  <a:lnTo>
                    <a:pt x="8" y="6"/>
                  </a:lnTo>
                  <a:lnTo>
                    <a:pt x="1" y="15"/>
                  </a:lnTo>
                  <a:lnTo>
                    <a:pt x="0" y="28"/>
                  </a:lnTo>
                  <a:lnTo>
                    <a:pt x="3" y="40"/>
                  </a:lnTo>
                  <a:lnTo>
                    <a:pt x="12" y="47"/>
                  </a:lnTo>
                  <a:lnTo>
                    <a:pt x="24" y="50"/>
                  </a:lnTo>
                  <a:lnTo>
                    <a:pt x="34" y="45"/>
                  </a:lnTo>
                  <a:lnTo>
                    <a:pt x="42" y="35"/>
                  </a:lnTo>
                  <a:lnTo>
                    <a:pt x="43" y="22"/>
                  </a:lnTo>
                  <a:lnTo>
                    <a:pt x="40" y="1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Freeform 25"/>
            <p:cNvSpPr>
              <a:spLocks/>
            </p:cNvSpPr>
            <p:nvPr/>
          </p:nvSpPr>
          <p:spPr bwMode="auto">
            <a:xfrm>
              <a:off x="4554" y="1827"/>
              <a:ext cx="44" cy="51"/>
            </a:xfrm>
            <a:custGeom>
              <a:avLst/>
              <a:gdLst>
                <a:gd name="T0" fmla="*/ 40 w 44"/>
                <a:gd name="T1" fmla="*/ 10 h 51"/>
                <a:gd name="T2" fmla="*/ 31 w 44"/>
                <a:gd name="T3" fmla="*/ 3 h 51"/>
                <a:gd name="T4" fmla="*/ 20 w 44"/>
                <a:gd name="T5" fmla="*/ 0 h 51"/>
                <a:gd name="T6" fmla="*/ 9 w 44"/>
                <a:gd name="T7" fmla="*/ 6 h 51"/>
                <a:gd name="T8" fmla="*/ 2 w 44"/>
                <a:gd name="T9" fmla="*/ 15 h 51"/>
                <a:gd name="T10" fmla="*/ 0 w 44"/>
                <a:gd name="T11" fmla="*/ 28 h 51"/>
                <a:gd name="T12" fmla="*/ 4 w 44"/>
                <a:gd name="T13" fmla="*/ 40 h 51"/>
                <a:gd name="T14" fmla="*/ 12 w 44"/>
                <a:gd name="T15" fmla="*/ 47 h 51"/>
                <a:gd name="T16" fmla="*/ 24 w 44"/>
                <a:gd name="T17" fmla="*/ 50 h 51"/>
                <a:gd name="T18" fmla="*/ 34 w 44"/>
                <a:gd name="T19" fmla="*/ 45 h 51"/>
                <a:gd name="T20" fmla="*/ 42 w 44"/>
                <a:gd name="T21" fmla="*/ 35 h 51"/>
                <a:gd name="T22" fmla="*/ 43 w 44"/>
                <a:gd name="T23" fmla="*/ 22 h 51"/>
                <a:gd name="T24" fmla="*/ 40 w 44"/>
                <a:gd name="T25" fmla="*/ 10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51">
                  <a:moveTo>
                    <a:pt x="40" y="10"/>
                  </a:moveTo>
                  <a:lnTo>
                    <a:pt x="31" y="3"/>
                  </a:lnTo>
                  <a:lnTo>
                    <a:pt x="20" y="0"/>
                  </a:lnTo>
                  <a:lnTo>
                    <a:pt x="9" y="6"/>
                  </a:lnTo>
                  <a:lnTo>
                    <a:pt x="2" y="15"/>
                  </a:lnTo>
                  <a:lnTo>
                    <a:pt x="0" y="28"/>
                  </a:lnTo>
                  <a:lnTo>
                    <a:pt x="4" y="40"/>
                  </a:lnTo>
                  <a:lnTo>
                    <a:pt x="12" y="47"/>
                  </a:lnTo>
                  <a:lnTo>
                    <a:pt x="24" y="50"/>
                  </a:lnTo>
                  <a:lnTo>
                    <a:pt x="34" y="45"/>
                  </a:lnTo>
                  <a:lnTo>
                    <a:pt x="42" y="35"/>
                  </a:lnTo>
                  <a:lnTo>
                    <a:pt x="43" y="22"/>
                  </a:lnTo>
                  <a:lnTo>
                    <a:pt x="40" y="1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Freeform 26"/>
            <p:cNvSpPr>
              <a:spLocks/>
            </p:cNvSpPr>
            <p:nvPr/>
          </p:nvSpPr>
          <p:spPr bwMode="auto">
            <a:xfrm>
              <a:off x="4595" y="1794"/>
              <a:ext cx="44" cy="51"/>
            </a:xfrm>
            <a:custGeom>
              <a:avLst/>
              <a:gdLst>
                <a:gd name="T0" fmla="*/ 40 w 44"/>
                <a:gd name="T1" fmla="*/ 12 h 51"/>
                <a:gd name="T2" fmla="*/ 31 w 44"/>
                <a:gd name="T3" fmla="*/ 3 h 51"/>
                <a:gd name="T4" fmla="*/ 19 w 44"/>
                <a:gd name="T5" fmla="*/ 0 h 51"/>
                <a:gd name="T6" fmla="*/ 8 w 44"/>
                <a:gd name="T7" fmla="*/ 6 h 51"/>
                <a:gd name="T8" fmla="*/ 1 w 44"/>
                <a:gd name="T9" fmla="*/ 15 h 51"/>
                <a:gd name="T10" fmla="*/ 0 w 44"/>
                <a:gd name="T11" fmla="*/ 28 h 51"/>
                <a:gd name="T12" fmla="*/ 4 w 44"/>
                <a:gd name="T13" fmla="*/ 38 h 51"/>
                <a:gd name="T14" fmla="*/ 12 w 44"/>
                <a:gd name="T15" fmla="*/ 47 h 51"/>
                <a:gd name="T16" fmla="*/ 24 w 44"/>
                <a:gd name="T17" fmla="*/ 50 h 51"/>
                <a:gd name="T18" fmla="*/ 34 w 44"/>
                <a:gd name="T19" fmla="*/ 45 h 51"/>
                <a:gd name="T20" fmla="*/ 42 w 44"/>
                <a:gd name="T21" fmla="*/ 35 h 51"/>
                <a:gd name="T22" fmla="*/ 43 w 44"/>
                <a:gd name="T23" fmla="*/ 22 h 51"/>
                <a:gd name="T24" fmla="*/ 40 w 44"/>
                <a:gd name="T25" fmla="*/ 12 h 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4" h="51">
                  <a:moveTo>
                    <a:pt x="40" y="12"/>
                  </a:moveTo>
                  <a:lnTo>
                    <a:pt x="31" y="3"/>
                  </a:lnTo>
                  <a:lnTo>
                    <a:pt x="19" y="0"/>
                  </a:lnTo>
                  <a:lnTo>
                    <a:pt x="8" y="6"/>
                  </a:lnTo>
                  <a:lnTo>
                    <a:pt x="1" y="15"/>
                  </a:lnTo>
                  <a:lnTo>
                    <a:pt x="0" y="28"/>
                  </a:lnTo>
                  <a:lnTo>
                    <a:pt x="4" y="38"/>
                  </a:lnTo>
                  <a:lnTo>
                    <a:pt x="12" y="47"/>
                  </a:lnTo>
                  <a:lnTo>
                    <a:pt x="24" y="50"/>
                  </a:lnTo>
                  <a:lnTo>
                    <a:pt x="34" y="45"/>
                  </a:lnTo>
                  <a:lnTo>
                    <a:pt x="42" y="35"/>
                  </a:lnTo>
                  <a:lnTo>
                    <a:pt x="43" y="22"/>
                  </a:lnTo>
                  <a:lnTo>
                    <a:pt x="40" y="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Line 27"/>
            <p:cNvSpPr>
              <a:spLocks noChangeShapeType="1"/>
            </p:cNvSpPr>
            <p:nvPr/>
          </p:nvSpPr>
          <p:spPr bwMode="auto">
            <a:xfrm flipV="1">
              <a:off x="3347" y="1874"/>
              <a:ext cx="1427" cy="1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6" name="Line 28"/>
            <p:cNvSpPr>
              <a:spLocks noChangeShapeType="1"/>
            </p:cNvSpPr>
            <p:nvPr/>
          </p:nvSpPr>
          <p:spPr bwMode="auto">
            <a:xfrm>
              <a:off x="3498" y="3167"/>
              <a:ext cx="26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7" name="Freeform 29"/>
            <p:cNvSpPr>
              <a:spLocks/>
            </p:cNvSpPr>
            <p:nvPr/>
          </p:nvSpPr>
          <p:spPr bwMode="auto">
            <a:xfrm>
              <a:off x="3495" y="3148"/>
              <a:ext cx="34" cy="38"/>
            </a:xfrm>
            <a:custGeom>
              <a:avLst/>
              <a:gdLst>
                <a:gd name="T0" fmla="*/ 0 w 34"/>
                <a:gd name="T1" fmla="*/ 16 h 38"/>
                <a:gd name="T2" fmla="*/ 19 w 34"/>
                <a:gd name="T3" fmla="*/ 0 h 38"/>
                <a:gd name="T4" fmla="*/ 33 w 34"/>
                <a:gd name="T5" fmla="*/ 21 h 38"/>
                <a:gd name="T6" fmla="*/ 17 w 34"/>
                <a:gd name="T7" fmla="*/ 33 h 38"/>
                <a:gd name="T8" fmla="*/ 14 w 34"/>
                <a:gd name="T9" fmla="*/ 37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38">
                  <a:moveTo>
                    <a:pt x="0" y="16"/>
                  </a:moveTo>
                  <a:lnTo>
                    <a:pt x="19" y="0"/>
                  </a:lnTo>
                  <a:lnTo>
                    <a:pt x="33" y="21"/>
                  </a:lnTo>
                  <a:lnTo>
                    <a:pt x="17" y="33"/>
                  </a:lnTo>
                  <a:lnTo>
                    <a:pt x="14" y="3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Freeform 30"/>
            <p:cNvSpPr>
              <a:spLocks/>
            </p:cNvSpPr>
            <p:nvPr/>
          </p:nvSpPr>
          <p:spPr bwMode="auto">
            <a:xfrm>
              <a:off x="3533" y="3131"/>
              <a:ext cx="42" cy="55"/>
            </a:xfrm>
            <a:custGeom>
              <a:avLst/>
              <a:gdLst>
                <a:gd name="T0" fmla="*/ 18 w 42"/>
                <a:gd name="T1" fmla="*/ 54 h 55"/>
                <a:gd name="T2" fmla="*/ 0 w 42"/>
                <a:gd name="T3" fmla="*/ 0 h 55"/>
                <a:gd name="T4" fmla="*/ 41 w 42"/>
                <a:gd name="T5" fmla="*/ 35 h 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" h="55">
                  <a:moveTo>
                    <a:pt x="18" y="54"/>
                  </a:moveTo>
                  <a:lnTo>
                    <a:pt x="0" y="0"/>
                  </a:lnTo>
                  <a:lnTo>
                    <a:pt x="41" y="35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Line 31"/>
            <p:cNvSpPr>
              <a:spLocks noChangeShapeType="1"/>
            </p:cNvSpPr>
            <p:nvPr/>
          </p:nvSpPr>
          <p:spPr bwMode="auto">
            <a:xfrm flipV="1">
              <a:off x="3543" y="3151"/>
              <a:ext cx="9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Freeform 32"/>
            <p:cNvSpPr>
              <a:spLocks/>
            </p:cNvSpPr>
            <p:nvPr/>
          </p:nvSpPr>
          <p:spPr bwMode="auto">
            <a:xfrm>
              <a:off x="3551" y="3101"/>
              <a:ext cx="25" cy="29"/>
            </a:xfrm>
            <a:custGeom>
              <a:avLst/>
              <a:gdLst>
                <a:gd name="T0" fmla="*/ 0 w 25"/>
                <a:gd name="T1" fmla="*/ 15 h 29"/>
                <a:gd name="T2" fmla="*/ 24 w 25"/>
                <a:gd name="T3" fmla="*/ 28 h 29"/>
                <a:gd name="T4" fmla="*/ 22 w 25"/>
                <a:gd name="T5" fmla="*/ 0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" h="29">
                  <a:moveTo>
                    <a:pt x="0" y="15"/>
                  </a:moveTo>
                  <a:lnTo>
                    <a:pt x="24" y="28"/>
                  </a:lnTo>
                  <a:lnTo>
                    <a:pt x="22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1" name="Line 33"/>
            <p:cNvSpPr>
              <a:spLocks noChangeShapeType="1"/>
            </p:cNvSpPr>
            <p:nvPr/>
          </p:nvSpPr>
          <p:spPr bwMode="auto">
            <a:xfrm>
              <a:off x="3577" y="3131"/>
              <a:ext cx="13" cy="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2" name="Freeform 34"/>
            <p:cNvSpPr>
              <a:spLocks/>
            </p:cNvSpPr>
            <p:nvPr/>
          </p:nvSpPr>
          <p:spPr bwMode="auto">
            <a:xfrm>
              <a:off x="3597" y="3058"/>
              <a:ext cx="27" cy="20"/>
            </a:xfrm>
            <a:custGeom>
              <a:avLst/>
              <a:gdLst>
                <a:gd name="T0" fmla="*/ 0 w 27"/>
                <a:gd name="T1" fmla="*/ 19 h 20"/>
                <a:gd name="T2" fmla="*/ 26 w 27"/>
                <a:gd name="T3" fmla="*/ 0 h 20"/>
                <a:gd name="T4" fmla="*/ 21 w 27"/>
                <a:gd name="T5" fmla="*/ 3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" h="20">
                  <a:moveTo>
                    <a:pt x="0" y="19"/>
                  </a:moveTo>
                  <a:lnTo>
                    <a:pt x="26" y="0"/>
                  </a:lnTo>
                  <a:lnTo>
                    <a:pt x="21" y="3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3" name="Line 35"/>
            <p:cNvSpPr>
              <a:spLocks noChangeShapeType="1"/>
            </p:cNvSpPr>
            <p:nvPr/>
          </p:nvSpPr>
          <p:spPr bwMode="auto">
            <a:xfrm>
              <a:off x="3614" y="3070"/>
              <a:ext cx="26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4" name="Freeform 36"/>
            <p:cNvSpPr>
              <a:spLocks/>
            </p:cNvSpPr>
            <p:nvPr/>
          </p:nvSpPr>
          <p:spPr bwMode="auto">
            <a:xfrm>
              <a:off x="3628" y="3035"/>
              <a:ext cx="50" cy="64"/>
            </a:xfrm>
            <a:custGeom>
              <a:avLst/>
              <a:gdLst>
                <a:gd name="T0" fmla="*/ 0 w 50"/>
                <a:gd name="T1" fmla="*/ 17 h 64"/>
                <a:gd name="T2" fmla="*/ 29 w 50"/>
                <a:gd name="T3" fmla="*/ 63 h 64"/>
                <a:gd name="T4" fmla="*/ 49 w 50"/>
                <a:gd name="T5" fmla="*/ 46 h 64"/>
                <a:gd name="T6" fmla="*/ 20 w 50"/>
                <a:gd name="T7" fmla="*/ 0 h 64"/>
                <a:gd name="T8" fmla="*/ 0 w 50"/>
                <a:gd name="T9" fmla="*/ 17 h 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64">
                  <a:moveTo>
                    <a:pt x="0" y="17"/>
                  </a:moveTo>
                  <a:lnTo>
                    <a:pt x="29" y="63"/>
                  </a:lnTo>
                  <a:lnTo>
                    <a:pt x="49" y="46"/>
                  </a:lnTo>
                  <a:lnTo>
                    <a:pt x="20" y="0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25" name="Line 37"/>
            <p:cNvSpPr>
              <a:spLocks noChangeShapeType="1"/>
            </p:cNvSpPr>
            <p:nvPr/>
          </p:nvSpPr>
          <p:spPr bwMode="auto">
            <a:xfrm flipV="1">
              <a:off x="3668" y="3003"/>
              <a:ext cx="20" cy="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Line 38"/>
            <p:cNvSpPr>
              <a:spLocks noChangeShapeType="1"/>
            </p:cNvSpPr>
            <p:nvPr/>
          </p:nvSpPr>
          <p:spPr bwMode="auto">
            <a:xfrm>
              <a:off x="3681" y="3013"/>
              <a:ext cx="26" cy="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Line 39"/>
            <p:cNvSpPr>
              <a:spLocks noChangeShapeType="1"/>
            </p:cNvSpPr>
            <p:nvPr/>
          </p:nvSpPr>
          <p:spPr bwMode="auto">
            <a:xfrm>
              <a:off x="3695" y="3004"/>
              <a:ext cx="26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Line 40"/>
            <p:cNvSpPr>
              <a:spLocks noChangeShapeType="1"/>
            </p:cNvSpPr>
            <p:nvPr/>
          </p:nvSpPr>
          <p:spPr bwMode="auto">
            <a:xfrm>
              <a:off x="3715" y="2987"/>
              <a:ext cx="26" cy="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Freeform 41"/>
            <p:cNvSpPr>
              <a:spLocks/>
            </p:cNvSpPr>
            <p:nvPr/>
          </p:nvSpPr>
          <p:spPr bwMode="auto">
            <a:xfrm>
              <a:off x="3709" y="3004"/>
              <a:ext cx="18" cy="17"/>
            </a:xfrm>
            <a:custGeom>
              <a:avLst/>
              <a:gdLst>
                <a:gd name="T0" fmla="*/ 0 w 18"/>
                <a:gd name="T1" fmla="*/ 16 h 17"/>
                <a:gd name="T2" fmla="*/ 16 w 18"/>
                <a:gd name="T3" fmla="*/ 0 h 17"/>
                <a:gd name="T4" fmla="*/ 17 w 18"/>
                <a:gd name="T5" fmla="*/ 2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7">
                  <a:moveTo>
                    <a:pt x="0" y="16"/>
                  </a:moveTo>
                  <a:lnTo>
                    <a:pt x="16" y="0"/>
                  </a:lnTo>
                  <a:lnTo>
                    <a:pt x="17" y="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0" name="Freeform 42"/>
            <p:cNvSpPr>
              <a:spLocks/>
            </p:cNvSpPr>
            <p:nvPr/>
          </p:nvSpPr>
          <p:spPr bwMode="auto">
            <a:xfrm>
              <a:off x="3723" y="2964"/>
              <a:ext cx="44" cy="57"/>
            </a:xfrm>
            <a:custGeom>
              <a:avLst/>
              <a:gdLst>
                <a:gd name="T0" fmla="*/ 15 w 44"/>
                <a:gd name="T1" fmla="*/ 0 h 57"/>
                <a:gd name="T2" fmla="*/ 0 w 44"/>
                <a:gd name="T3" fmla="*/ 12 h 57"/>
                <a:gd name="T4" fmla="*/ 28 w 44"/>
                <a:gd name="T5" fmla="*/ 56 h 57"/>
                <a:gd name="T6" fmla="*/ 43 w 44"/>
                <a:gd name="T7" fmla="*/ 44 h 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7">
                  <a:moveTo>
                    <a:pt x="15" y="0"/>
                  </a:moveTo>
                  <a:lnTo>
                    <a:pt x="0" y="12"/>
                  </a:lnTo>
                  <a:lnTo>
                    <a:pt x="28" y="56"/>
                  </a:lnTo>
                  <a:lnTo>
                    <a:pt x="43" y="4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1" name="Line 43"/>
            <p:cNvSpPr>
              <a:spLocks noChangeShapeType="1"/>
            </p:cNvSpPr>
            <p:nvPr/>
          </p:nvSpPr>
          <p:spPr bwMode="auto">
            <a:xfrm flipV="1">
              <a:off x="3738" y="2985"/>
              <a:ext cx="13" cy="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Freeform 44"/>
            <p:cNvSpPr>
              <a:spLocks/>
            </p:cNvSpPr>
            <p:nvPr/>
          </p:nvSpPr>
          <p:spPr bwMode="auto">
            <a:xfrm>
              <a:off x="3761" y="2927"/>
              <a:ext cx="48" cy="63"/>
            </a:xfrm>
            <a:custGeom>
              <a:avLst/>
              <a:gdLst>
                <a:gd name="T0" fmla="*/ 19 w 48"/>
                <a:gd name="T1" fmla="*/ 0 h 63"/>
                <a:gd name="T2" fmla="*/ 0 w 48"/>
                <a:gd name="T3" fmla="*/ 16 h 63"/>
                <a:gd name="T4" fmla="*/ 28 w 48"/>
                <a:gd name="T5" fmla="*/ 62 h 63"/>
                <a:gd name="T6" fmla="*/ 47 w 48"/>
                <a:gd name="T7" fmla="*/ 46 h 63"/>
                <a:gd name="T8" fmla="*/ 19 w 48"/>
                <a:gd name="T9" fmla="*/ 1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63">
                  <a:moveTo>
                    <a:pt x="19" y="0"/>
                  </a:moveTo>
                  <a:lnTo>
                    <a:pt x="0" y="16"/>
                  </a:lnTo>
                  <a:lnTo>
                    <a:pt x="28" y="62"/>
                  </a:lnTo>
                  <a:lnTo>
                    <a:pt x="47" y="46"/>
                  </a:lnTo>
                  <a:lnTo>
                    <a:pt x="19" y="1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3" name="Freeform 45"/>
            <p:cNvSpPr>
              <a:spLocks/>
            </p:cNvSpPr>
            <p:nvPr/>
          </p:nvSpPr>
          <p:spPr bwMode="auto">
            <a:xfrm>
              <a:off x="3792" y="2902"/>
              <a:ext cx="33" cy="63"/>
            </a:xfrm>
            <a:custGeom>
              <a:avLst/>
              <a:gdLst>
                <a:gd name="T0" fmla="*/ 28 w 33"/>
                <a:gd name="T1" fmla="*/ 62 h 63"/>
                <a:gd name="T2" fmla="*/ 0 w 33"/>
                <a:gd name="T3" fmla="*/ 16 h 63"/>
                <a:gd name="T4" fmla="*/ 18 w 33"/>
                <a:gd name="T5" fmla="*/ 0 h 63"/>
                <a:gd name="T6" fmla="*/ 32 w 33"/>
                <a:gd name="T7" fmla="*/ 22 h 63"/>
                <a:gd name="T8" fmla="*/ 14 w 33"/>
                <a:gd name="T9" fmla="*/ 40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" h="63">
                  <a:moveTo>
                    <a:pt x="28" y="62"/>
                  </a:moveTo>
                  <a:lnTo>
                    <a:pt x="0" y="16"/>
                  </a:lnTo>
                  <a:lnTo>
                    <a:pt x="18" y="0"/>
                  </a:lnTo>
                  <a:lnTo>
                    <a:pt x="32" y="22"/>
                  </a:lnTo>
                  <a:lnTo>
                    <a:pt x="14" y="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4" name="Line 46"/>
            <p:cNvSpPr>
              <a:spLocks noChangeShapeType="1"/>
            </p:cNvSpPr>
            <p:nvPr/>
          </p:nvSpPr>
          <p:spPr bwMode="auto">
            <a:xfrm>
              <a:off x="3827" y="2929"/>
              <a:ext cx="17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5" name="Freeform 47"/>
            <p:cNvSpPr>
              <a:spLocks/>
            </p:cNvSpPr>
            <p:nvPr/>
          </p:nvSpPr>
          <p:spPr bwMode="auto">
            <a:xfrm>
              <a:off x="3824" y="2878"/>
              <a:ext cx="46" cy="60"/>
            </a:xfrm>
            <a:custGeom>
              <a:avLst/>
              <a:gdLst>
                <a:gd name="T0" fmla="*/ 16 w 46"/>
                <a:gd name="T1" fmla="*/ 0 h 60"/>
                <a:gd name="T2" fmla="*/ 0 w 46"/>
                <a:gd name="T3" fmla="*/ 13 h 60"/>
                <a:gd name="T4" fmla="*/ 29 w 46"/>
                <a:gd name="T5" fmla="*/ 59 h 60"/>
                <a:gd name="T6" fmla="*/ 45 w 46"/>
                <a:gd name="T7" fmla="*/ 46 h 60"/>
                <a:gd name="T8" fmla="*/ 38 w 46"/>
                <a:gd name="T9" fmla="*/ 17 h 60"/>
                <a:gd name="T10" fmla="*/ 16 w 46"/>
                <a:gd name="T11" fmla="*/ 0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6" h="60">
                  <a:moveTo>
                    <a:pt x="16" y="0"/>
                  </a:moveTo>
                  <a:lnTo>
                    <a:pt x="0" y="13"/>
                  </a:lnTo>
                  <a:lnTo>
                    <a:pt x="29" y="59"/>
                  </a:lnTo>
                  <a:lnTo>
                    <a:pt x="45" y="46"/>
                  </a:lnTo>
                  <a:lnTo>
                    <a:pt x="38" y="17"/>
                  </a:lnTo>
                  <a:lnTo>
                    <a:pt x="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6" name="Freeform 48"/>
            <p:cNvSpPr>
              <a:spLocks/>
            </p:cNvSpPr>
            <p:nvPr/>
          </p:nvSpPr>
          <p:spPr bwMode="auto">
            <a:xfrm>
              <a:off x="3859" y="2851"/>
              <a:ext cx="44" cy="59"/>
            </a:xfrm>
            <a:custGeom>
              <a:avLst/>
              <a:gdLst>
                <a:gd name="T0" fmla="*/ 15 w 44"/>
                <a:gd name="T1" fmla="*/ 0 h 59"/>
                <a:gd name="T2" fmla="*/ 0 w 44"/>
                <a:gd name="T3" fmla="*/ 13 h 59"/>
                <a:gd name="T4" fmla="*/ 28 w 44"/>
                <a:gd name="T5" fmla="*/ 58 h 59"/>
                <a:gd name="T6" fmla="*/ 43 w 44"/>
                <a:gd name="T7" fmla="*/ 45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59">
                  <a:moveTo>
                    <a:pt x="15" y="0"/>
                  </a:moveTo>
                  <a:lnTo>
                    <a:pt x="0" y="13"/>
                  </a:lnTo>
                  <a:lnTo>
                    <a:pt x="28" y="58"/>
                  </a:lnTo>
                  <a:lnTo>
                    <a:pt x="43" y="45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7" name="Freeform 49"/>
            <p:cNvSpPr>
              <a:spLocks/>
            </p:cNvSpPr>
            <p:nvPr/>
          </p:nvSpPr>
          <p:spPr bwMode="auto">
            <a:xfrm>
              <a:off x="3872" y="2872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9 w 17"/>
                <a:gd name="T5" fmla="*/ 5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9" y="5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8" name="Freeform 50"/>
            <p:cNvSpPr>
              <a:spLocks/>
            </p:cNvSpPr>
            <p:nvPr/>
          </p:nvSpPr>
          <p:spPr bwMode="auto">
            <a:xfrm>
              <a:off x="3886" y="2826"/>
              <a:ext cx="34" cy="62"/>
            </a:xfrm>
            <a:custGeom>
              <a:avLst/>
              <a:gdLst>
                <a:gd name="T0" fmla="*/ 30 w 34"/>
                <a:gd name="T1" fmla="*/ 61 h 62"/>
                <a:gd name="T2" fmla="*/ 0 w 34"/>
                <a:gd name="T3" fmla="*/ 15 h 62"/>
                <a:gd name="T4" fmla="*/ 18 w 34"/>
                <a:gd name="T5" fmla="*/ 0 h 62"/>
                <a:gd name="T6" fmla="*/ 33 w 34"/>
                <a:gd name="T7" fmla="*/ 23 h 62"/>
                <a:gd name="T8" fmla="*/ 15 w 34"/>
                <a:gd name="T9" fmla="*/ 39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" h="62">
                  <a:moveTo>
                    <a:pt x="30" y="61"/>
                  </a:moveTo>
                  <a:lnTo>
                    <a:pt x="0" y="15"/>
                  </a:lnTo>
                  <a:lnTo>
                    <a:pt x="18" y="0"/>
                  </a:lnTo>
                  <a:lnTo>
                    <a:pt x="33" y="23"/>
                  </a:lnTo>
                  <a:lnTo>
                    <a:pt x="15" y="39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39" name="Line 51"/>
            <p:cNvSpPr>
              <a:spLocks noChangeShapeType="1"/>
            </p:cNvSpPr>
            <p:nvPr/>
          </p:nvSpPr>
          <p:spPr bwMode="auto">
            <a:xfrm>
              <a:off x="3922" y="2853"/>
              <a:ext cx="17" cy="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0" name="Freeform 52"/>
            <p:cNvSpPr>
              <a:spLocks/>
            </p:cNvSpPr>
            <p:nvPr/>
          </p:nvSpPr>
          <p:spPr bwMode="auto">
            <a:xfrm>
              <a:off x="3932" y="2788"/>
              <a:ext cx="49" cy="63"/>
            </a:xfrm>
            <a:custGeom>
              <a:avLst/>
              <a:gdLst>
                <a:gd name="T0" fmla="*/ 20 w 49"/>
                <a:gd name="T1" fmla="*/ 0 h 63"/>
                <a:gd name="T2" fmla="*/ 0 w 49"/>
                <a:gd name="T3" fmla="*/ 16 h 63"/>
                <a:gd name="T4" fmla="*/ 28 w 49"/>
                <a:gd name="T5" fmla="*/ 62 h 63"/>
                <a:gd name="T6" fmla="*/ 48 w 49"/>
                <a:gd name="T7" fmla="*/ 46 h 63"/>
                <a:gd name="T8" fmla="*/ 20 w 49"/>
                <a:gd name="T9" fmla="*/ 1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9" h="63">
                  <a:moveTo>
                    <a:pt x="20" y="0"/>
                  </a:moveTo>
                  <a:lnTo>
                    <a:pt x="0" y="16"/>
                  </a:lnTo>
                  <a:lnTo>
                    <a:pt x="28" y="62"/>
                  </a:lnTo>
                  <a:lnTo>
                    <a:pt x="48" y="46"/>
                  </a:lnTo>
                  <a:lnTo>
                    <a:pt x="20" y="1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1" name="Freeform 53"/>
            <p:cNvSpPr>
              <a:spLocks/>
            </p:cNvSpPr>
            <p:nvPr/>
          </p:nvSpPr>
          <p:spPr bwMode="auto">
            <a:xfrm>
              <a:off x="3962" y="2767"/>
              <a:ext cx="30" cy="56"/>
            </a:xfrm>
            <a:custGeom>
              <a:avLst/>
              <a:gdLst>
                <a:gd name="T0" fmla="*/ 13 w 30"/>
                <a:gd name="T1" fmla="*/ 0 h 56"/>
                <a:gd name="T2" fmla="*/ 0 w 30"/>
                <a:gd name="T3" fmla="*/ 11 h 56"/>
                <a:gd name="T4" fmla="*/ 29 w 30"/>
                <a:gd name="T5" fmla="*/ 55 h 5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" h="56">
                  <a:moveTo>
                    <a:pt x="13" y="0"/>
                  </a:moveTo>
                  <a:lnTo>
                    <a:pt x="0" y="11"/>
                  </a:lnTo>
                  <a:lnTo>
                    <a:pt x="29" y="55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2" name="Freeform 54"/>
            <p:cNvSpPr>
              <a:spLocks/>
            </p:cNvSpPr>
            <p:nvPr/>
          </p:nvSpPr>
          <p:spPr bwMode="auto">
            <a:xfrm>
              <a:off x="3977" y="278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9 w 17"/>
                <a:gd name="T5" fmla="*/ 8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9" y="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3" name="Freeform 55"/>
            <p:cNvSpPr>
              <a:spLocks/>
            </p:cNvSpPr>
            <p:nvPr/>
          </p:nvSpPr>
          <p:spPr bwMode="auto">
            <a:xfrm>
              <a:off x="4429" y="1977"/>
              <a:ext cx="335" cy="291"/>
            </a:xfrm>
            <a:custGeom>
              <a:avLst/>
              <a:gdLst>
                <a:gd name="T0" fmla="*/ 0 w 335"/>
                <a:gd name="T1" fmla="*/ 256 h 291"/>
                <a:gd name="T2" fmla="*/ 21 w 335"/>
                <a:gd name="T3" fmla="*/ 290 h 291"/>
                <a:gd name="T4" fmla="*/ 334 w 335"/>
                <a:gd name="T5" fmla="*/ 34 h 291"/>
                <a:gd name="T6" fmla="*/ 313 w 335"/>
                <a:gd name="T7" fmla="*/ 0 h 291"/>
                <a:gd name="T8" fmla="*/ 311 w 335"/>
                <a:gd name="T9" fmla="*/ 3 h 291"/>
                <a:gd name="T10" fmla="*/ 0 w 335"/>
                <a:gd name="T11" fmla="*/ 256 h 2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5" h="291">
                  <a:moveTo>
                    <a:pt x="0" y="256"/>
                  </a:moveTo>
                  <a:lnTo>
                    <a:pt x="21" y="290"/>
                  </a:lnTo>
                  <a:lnTo>
                    <a:pt x="334" y="34"/>
                  </a:lnTo>
                  <a:lnTo>
                    <a:pt x="313" y="0"/>
                  </a:lnTo>
                  <a:lnTo>
                    <a:pt x="311" y="3"/>
                  </a:lnTo>
                  <a:lnTo>
                    <a:pt x="0" y="256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4" name="Freeform 56"/>
            <p:cNvSpPr>
              <a:spLocks/>
            </p:cNvSpPr>
            <p:nvPr/>
          </p:nvSpPr>
          <p:spPr bwMode="auto">
            <a:xfrm>
              <a:off x="4462" y="2109"/>
              <a:ext cx="231" cy="202"/>
            </a:xfrm>
            <a:custGeom>
              <a:avLst/>
              <a:gdLst>
                <a:gd name="T0" fmla="*/ 0 w 231"/>
                <a:gd name="T1" fmla="*/ 173 h 202"/>
                <a:gd name="T2" fmla="*/ 18 w 231"/>
                <a:gd name="T3" fmla="*/ 201 h 202"/>
                <a:gd name="T4" fmla="*/ 230 w 231"/>
                <a:gd name="T5" fmla="*/ 28 h 202"/>
                <a:gd name="T6" fmla="*/ 212 w 231"/>
                <a:gd name="T7" fmla="*/ 0 h 202"/>
                <a:gd name="T8" fmla="*/ 0 w 231"/>
                <a:gd name="T9" fmla="*/ 173 h 2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1" h="202">
                  <a:moveTo>
                    <a:pt x="0" y="173"/>
                  </a:moveTo>
                  <a:lnTo>
                    <a:pt x="18" y="201"/>
                  </a:lnTo>
                  <a:lnTo>
                    <a:pt x="230" y="28"/>
                  </a:lnTo>
                  <a:lnTo>
                    <a:pt x="212" y="0"/>
                  </a:lnTo>
                  <a:lnTo>
                    <a:pt x="0" y="173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5" name="Freeform 57"/>
            <p:cNvSpPr>
              <a:spLocks/>
            </p:cNvSpPr>
            <p:nvPr/>
          </p:nvSpPr>
          <p:spPr bwMode="auto">
            <a:xfrm>
              <a:off x="4688" y="2026"/>
              <a:ext cx="105" cy="99"/>
            </a:xfrm>
            <a:custGeom>
              <a:avLst/>
              <a:gdLst>
                <a:gd name="T0" fmla="*/ 0 w 105"/>
                <a:gd name="T1" fmla="*/ 70 h 99"/>
                <a:gd name="T2" fmla="*/ 18 w 105"/>
                <a:gd name="T3" fmla="*/ 98 h 99"/>
                <a:gd name="T4" fmla="*/ 104 w 105"/>
                <a:gd name="T5" fmla="*/ 28 h 99"/>
                <a:gd name="T6" fmla="*/ 86 w 105"/>
                <a:gd name="T7" fmla="*/ 0 h 99"/>
                <a:gd name="T8" fmla="*/ 84 w 105"/>
                <a:gd name="T9" fmla="*/ 3 h 99"/>
                <a:gd name="T10" fmla="*/ 0 w 105"/>
                <a:gd name="T11" fmla="*/ 7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5" h="99">
                  <a:moveTo>
                    <a:pt x="0" y="70"/>
                  </a:moveTo>
                  <a:lnTo>
                    <a:pt x="18" y="98"/>
                  </a:lnTo>
                  <a:lnTo>
                    <a:pt x="104" y="28"/>
                  </a:lnTo>
                  <a:lnTo>
                    <a:pt x="86" y="0"/>
                  </a:lnTo>
                  <a:lnTo>
                    <a:pt x="84" y="3"/>
                  </a:lnTo>
                  <a:lnTo>
                    <a:pt x="0" y="70"/>
                  </a:lnTo>
                </a:path>
              </a:pathLst>
            </a:custGeom>
            <a:solidFill>
              <a:srgbClr val="0000FF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6" name="Freeform 58"/>
            <p:cNvSpPr>
              <a:spLocks/>
            </p:cNvSpPr>
            <p:nvPr/>
          </p:nvSpPr>
          <p:spPr bwMode="auto">
            <a:xfrm>
              <a:off x="4479" y="2053"/>
              <a:ext cx="388" cy="375"/>
            </a:xfrm>
            <a:custGeom>
              <a:avLst/>
              <a:gdLst>
                <a:gd name="T0" fmla="*/ 0 w 388"/>
                <a:gd name="T1" fmla="*/ 257 h 375"/>
                <a:gd name="T2" fmla="*/ 75 w 388"/>
                <a:gd name="T3" fmla="*/ 374 h 375"/>
                <a:gd name="T4" fmla="*/ 387 w 388"/>
                <a:gd name="T5" fmla="*/ 117 h 375"/>
                <a:gd name="T6" fmla="*/ 312 w 388"/>
                <a:gd name="T7" fmla="*/ 0 h 375"/>
                <a:gd name="T8" fmla="*/ 309 w 388"/>
                <a:gd name="T9" fmla="*/ 3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88" h="375">
                  <a:moveTo>
                    <a:pt x="0" y="257"/>
                  </a:moveTo>
                  <a:lnTo>
                    <a:pt x="75" y="374"/>
                  </a:lnTo>
                  <a:lnTo>
                    <a:pt x="387" y="117"/>
                  </a:lnTo>
                  <a:lnTo>
                    <a:pt x="312" y="0"/>
                  </a:lnTo>
                  <a:lnTo>
                    <a:pt x="309" y="3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47" name="Line 59"/>
            <p:cNvSpPr>
              <a:spLocks noChangeShapeType="1"/>
            </p:cNvSpPr>
            <p:nvPr/>
          </p:nvSpPr>
          <p:spPr bwMode="auto">
            <a:xfrm>
              <a:off x="4700" y="2134"/>
              <a:ext cx="72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8" name="Line 60"/>
            <p:cNvSpPr>
              <a:spLocks noChangeShapeType="1"/>
            </p:cNvSpPr>
            <p:nvPr/>
          </p:nvSpPr>
          <p:spPr bwMode="auto">
            <a:xfrm flipV="1">
              <a:off x="4514" y="2453"/>
              <a:ext cx="543" cy="4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49" name="Freeform 61"/>
            <p:cNvSpPr>
              <a:spLocks/>
            </p:cNvSpPr>
            <p:nvPr/>
          </p:nvSpPr>
          <p:spPr bwMode="auto">
            <a:xfrm>
              <a:off x="4670" y="2617"/>
              <a:ext cx="232" cy="191"/>
            </a:xfrm>
            <a:custGeom>
              <a:avLst/>
              <a:gdLst>
                <a:gd name="T0" fmla="*/ 0 w 232"/>
                <a:gd name="T1" fmla="*/ 190 h 191"/>
                <a:gd name="T2" fmla="*/ 231 w 232"/>
                <a:gd name="T3" fmla="*/ 0 h 191"/>
                <a:gd name="T4" fmla="*/ 227 w 232"/>
                <a:gd name="T5" fmla="*/ 4 h 19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2" h="191">
                  <a:moveTo>
                    <a:pt x="0" y="190"/>
                  </a:moveTo>
                  <a:lnTo>
                    <a:pt x="231" y="0"/>
                  </a:lnTo>
                  <a:lnTo>
                    <a:pt x="227" y="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0" name="Freeform 62"/>
            <p:cNvSpPr>
              <a:spLocks/>
            </p:cNvSpPr>
            <p:nvPr/>
          </p:nvSpPr>
          <p:spPr bwMode="auto">
            <a:xfrm>
              <a:off x="4424" y="2558"/>
              <a:ext cx="283" cy="375"/>
            </a:xfrm>
            <a:custGeom>
              <a:avLst/>
              <a:gdLst>
                <a:gd name="T0" fmla="*/ 282 w 283"/>
                <a:gd name="T1" fmla="*/ 0 h 375"/>
                <a:gd name="T2" fmla="*/ 271 w 283"/>
                <a:gd name="T3" fmla="*/ 19 h 375"/>
                <a:gd name="T4" fmla="*/ 260 w 283"/>
                <a:gd name="T5" fmla="*/ 38 h 375"/>
                <a:gd name="T6" fmla="*/ 249 w 283"/>
                <a:gd name="T7" fmla="*/ 62 h 375"/>
                <a:gd name="T8" fmla="*/ 241 w 283"/>
                <a:gd name="T9" fmla="*/ 82 h 375"/>
                <a:gd name="T10" fmla="*/ 235 w 283"/>
                <a:gd name="T11" fmla="*/ 105 h 375"/>
                <a:gd name="T12" fmla="*/ 229 w 283"/>
                <a:gd name="T13" fmla="*/ 130 h 375"/>
                <a:gd name="T14" fmla="*/ 222 w 283"/>
                <a:gd name="T15" fmla="*/ 154 h 375"/>
                <a:gd name="T16" fmla="*/ 217 w 283"/>
                <a:gd name="T17" fmla="*/ 175 h 375"/>
                <a:gd name="T18" fmla="*/ 212 w 283"/>
                <a:gd name="T19" fmla="*/ 200 h 375"/>
                <a:gd name="T20" fmla="*/ 210 w 283"/>
                <a:gd name="T21" fmla="*/ 225 h 375"/>
                <a:gd name="T22" fmla="*/ 210 w 283"/>
                <a:gd name="T23" fmla="*/ 228 h 375"/>
                <a:gd name="T24" fmla="*/ 204 w 283"/>
                <a:gd name="T25" fmla="*/ 214 h 375"/>
                <a:gd name="T26" fmla="*/ 199 w 283"/>
                <a:gd name="T27" fmla="*/ 202 h 375"/>
                <a:gd name="T28" fmla="*/ 197 w 283"/>
                <a:gd name="T29" fmla="*/ 190 h 375"/>
                <a:gd name="T30" fmla="*/ 194 w 283"/>
                <a:gd name="T31" fmla="*/ 174 h 375"/>
                <a:gd name="T32" fmla="*/ 142 w 283"/>
                <a:gd name="T33" fmla="*/ 284 h 375"/>
                <a:gd name="T34" fmla="*/ 156 w 283"/>
                <a:gd name="T35" fmla="*/ 169 h 375"/>
                <a:gd name="T36" fmla="*/ 158 w 283"/>
                <a:gd name="T37" fmla="*/ 160 h 375"/>
                <a:gd name="T38" fmla="*/ 156 w 283"/>
                <a:gd name="T39" fmla="*/ 150 h 375"/>
                <a:gd name="T40" fmla="*/ 154 w 283"/>
                <a:gd name="T41" fmla="*/ 141 h 375"/>
                <a:gd name="T42" fmla="*/ 153 w 283"/>
                <a:gd name="T43" fmla="*/ 135 h 375"/>
                <a:gd name="T44" fmla="*/ 149 w 283"/>
                <a:gd name="T45" fmla="*/ 129 h 375"/>
                <a:gd name="T46" fmla="*/ 143 w 283"/>
                <a:gd name="T47" fmla="*/ 125 h 375"/>
                <a:gd name="T48" fmla="*/ 137 w 283"/>
                <a:gd name="T49" fmla="*/ 122 h 375"/>
                <a:gd name="T50" fmla="*/ 132 w 283"/>
                <a:gd name="T51" fmla="*/ 124 h 375"/>
                <a:gd name="T52" fmla="*/ 128 w 283"/>
                <a:gd name="T53" fmla="*/ 125 h 375"/>
                <a:gd name="T54" fmla="*/ 119 w 283"/>
                <a:gd name="T55" fmla="*/ 129 h 375"/>
                <a:gd name="T56" fmla="*/ 105 w 283"/>
                <a:gd name="T57" fmla="*/ 137 h 375"/>
                <a:gd name="T58" fmla="*/ 92 w 283"/>
                <a:gd name="T59" fmla="*/ 152 h 375"/>
                <a:gd name="T60" fmla="*/ 80 w 283"/>
                <a:gd name="T61" fmla="*/ 165 h 375"/>
                <a:gd name="T62" fmla="*/ 69 w 283"/>
                <a:gd name="T63" fmla="*/ 181 h 375"/>
                <a:gd name="T64" fmla="*/ 58 w 283"/>
                <a:gd name="T65" fmla="*/ 200 h 375"/>
                <a:gd name="T66" fmla="*/ 47 w 283"/>
                <a:gd name="T67" fmla="*/ 216 h 375"/>
                <a:gd name="T68" fmla="*/ 38 w 283"/>
                <a:gd name="T69" fmla="*/ 234 h 375"/>
                <a:gd name="T70" fmla="*/ 29 w 283"/>
                <a:gd name="T71" fmla="*/ 253 h 375"/>
                <a:gd name="T72" fmla="*/ 22 w 283"/>
                <a:gd name="T73" fmla="*/ 271 h 375"/>
                <a:gd name="T74" fmla="*/ 16 w 283"/>
                <a:gd name="T75" fmla="*/ 294 h 375"/>
                <a:gd name="T76" fmla="*/ 11 w 283"/>
                <a:gd name="T77" fmla="*/ 312 h 375"/>
                <a:gd name="T78" fmla="*/ 6 w 283"/>
                <a:gd name="T79" fmla="*/ 333 h 375"/>
                <a:gd name="T80" fmla="*/ 2 w 283"/>
                <a:gd name="T81" fmla="*/ 353 h 375"/>
                <a:gd name="T82" fmla="*/ 0 w 283"/>
                <a:gd name="T83" fmla="*/ 374 h 3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83" h="375">
                  <a:moveTo>
                    <a:pt x="282" y="0"/>
                  </a:moveTo>
                  <a:lnTo>
                    <a:pt x="271" y="19"/>
                  </a:lnTo>
                  <a:lnTo>
                    <a:pt x="260" y="38"/>
                  </a:lnTo>
                  <a:lnTo>
                    <a:pt x="249" y="62"/>
                  </a:lnTo>
                  <a:lnTo>
                    <a:pt x="241" y="82"/>
                  </a:lnTo>
                  <a:lnTo>
                    <a:pt x="235" y="105"/>
                  </a:lnTo>
                  <a:lnTo>
                    <a:pt x="229" y="130"/>
                  </a:lnTo>
                  <a:lnTo>
                    <a:pt x="222" y="154"/>
                  </a:lnTo>
                  <a:lnTo>
                    <a:pt x="217" y="175"/>
                  </a:lnTo>
                  <a:lnTo>
                    <a:pt x="212" y="200"/>
                  </a:lnTo>
                  <a:lnTo>
                    <a:pt x="210" y="225"/>
                  </a:lnTo>
                  <a:lnTo>
                    <a:pt x="210" y="228"/>
                  </a:lnTo>
                  <a:lnTo>
                    <a:pt x="204" y="214"/>
                  </a:lnTo>
                  <a:lnTo>
                    <a:pt x="199" y="202"/>
                  </a:lnTo>
                  <a:lnTo>
                    <a:pt x="197" y="190"/>
                  </a:lnTo>
                  <a:lnTo>
                    <a:pt x="194" y="174"/>
                  </a:lnTo>
                  <a:lnTo>
                    <a:pt x="142" y="284"/>
                  </a:lnTo>
                  <a:lnTo>
                    <a:pt x="156" y="169"/>
                  </a:lnTo>
                  <a:lnTo>
                    <a:pt x="158" y="160"/>
                  </a:lnTo>
                  <a:lnTo>
                    <a:pt x="156" y="150"/>
                  </a:lnTo>
                  <a:lnTo>
                    <a:pt x="154" y="141"/>
                  </a:lnTo>
                  <a:lnTo>
                    <a:pt x="153" y="135"/>
                  </a:lnTo>
                  <a:lnTo>
                    <a:pt x="149" y="129"/>
                  </a:lnTo>
                  <a:lnTo>
                    <a:pt x="143" y="125"/>
                  </a:lnTo>
                  <a:lnTo>
                    <a:pt x="137" y="122"/>
                  </a:lnTo>
                  <a:lnTo>
                    <a:pt x="132" y="124"/>
                  </a:lnTo>
                  <a:lnTo>
                    <a:pt x="128" y="125"/>
                  </a:lnTo>
                  <a:lnTo>
                    <a:pt x="119" y="129"/>
                  </a:lnTo>
                  <a:lnTo>
                    <a:pt x="105" y="137"/>
                  </a:lnTo>
                  <a:lnTo>
                    <a:pt x="92" y="152"/>
                  </a:lnTo>
                  <a:lnTo>
                    <a:pt x="80" y="165"/>
                  </a:lnTo>
                  <a:lnTo>
                    <a:pt x="69" y="181"/>
                  </a:lnTo>
                  <a:lnTo>
                    <a:pt x="58" y="200"/>
                  </a:lnTo>
                  <a:lnTo>
                    <a:pt x="47" y="216"/>
                  </a:lnTo>
                  <a:lnTo>
                    <a:pt x="38" y="234"/>
                  </a:lnTo>
                  <a:lnTo>
                    <a:pt x="29" y="253"/>
                  </a:lnTo>
                  <a:lnTo>
                    <a:pt x="22" y="271"/>
                  </a:lnTo>
                  <a:lnTo>
                    <a:pt x="16" y="294"/>
                  </a:lnTo>
                  <a:lnTo>
                    <a:pt x="11" y="312"/>
                  </a:lnTo>
                  <a:lnTo>
                    <a:pt x="6" y="333"/>
                  </a:lnTo>
                  <a:lnTo>
                    <a:pt x="2" y="353"/>
                  </a:lnTo>
                  <a:lnTo>
                    <a:pt x="0" y="37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1" name="Freeform 63"/>
            <p:cNvSpPr>
              <a:spLocks/>
            </p:cNvSpPr>
            <p:nvPr/>
          </p:nvSpPr>
          <p:spPr bwMode="auto">
            <a:xfrm>
              <a:off x="4655" y="2636"/>
              <a:ext cx="66" cy="92"/>
            </a:xfrm>
            <a:custGeom>
              <a:avLst/>
              <a:gdLst>
                <a:gd name="T0" fmla="*/ 64 w 66"/>
                <a:gd name="T1" fmla="*/ 0 h 92"/>
                <a:gd name="T2" fmla="*/ 65 w 66"/>
                <a:gd name="T3" fmla="*/ 13 h 92"/>
                <a:gd name="T4" fmla="*/ 64 w 66"/>
                <a:gd name="T5" fmla="*/ 29 h 92"/>
                <a:gd name="T6" fmla="*/ 61 w 66"/>
                <a:gd name="T7" fmla="*/ 43 h 92"/>
                <a:gd name="T8" fmla="*/ 58 w 66"/>
                <a:gd name="T9" fmla="*/ 58 h 92"/>
                <a:gd name="T10" fmla="*/ 50 w 66"/>
                <a:gd name="T11" fmla="*/ 71 h 92"/>
                <a:gd name="T12" fmla="*/ 47 w 66"/>
                <a:gd name="T13" fmla="*/ 79 h 92"/>
                <a:gd name="T14" fmla="*/ 42 w 66"/>
                <a:gd name="T15" fmla="*/ 86 h 92"/>
                <a:gd name="T16" fmla="*/ 37 w 66"/>
                <a:gd name="T17" fmla="*/ 90 h 92"/>
                <a:gd name="T18" fmla="*/ 31 w 66"/>
                <a:gd name="T19" fmla="*/ 91 h 92"/>
                <a:gd name="T20" fmla="*/ 28 w 66"/>
                <a:gd name="T21" fmla="*/ 91 h 92"/>
                <a:gd name="T22" fmla="*/ 23 w 66"/>
                <a:gd name="T23" fmla="*/ 90 h 92"/>
                <a:gd name="T24" fmla="*/ 16 w 66"/>
                <a:gd name="T25" fmla="*/ 86 h 92"/>
                <a:gd name="T26" fmla="*/ 12 w 66"/>
                <a:gd name="T27" fmla="*/ 79 h 92"/>
                <a:gd name="T28" fmla="*/ 7 w 66"/>
                <a:gd name="T29" fmla="*/ 72 h 92"/>
                <a:gd name="T30" fmla="*/ 6 w 66"/>
                <a:gd name="T31" fmla="*/ 64 h 92"/>
                <a:gd name="T32" fmla="*/ 2 w 66"/>
                <a:gd name="T33" fmla="*/ 55 h 92"/>
                <a:gd name="T34" fmla="*/ 1 w 66"/>
                <a:gd name="T35" fmla="*/ 46 h 92"/>
                <a:gd name="T36" fmla="*/ 0 w 66"/>
                <a:gd name="T37" fmla="*/ 38 h 9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" h="92">
                  <a:moveTo>
                    <a:pt x="64" y="0"/>
                  </a:moveTo>
                  <a:lnTo>
                    <a:pt x="65" y="13"/>
                  </a:lnTo>
                  <a:lnTo>
                    <a:pt x="64" y="29"/>
                  </a:lnTo>
                  <a:lnTo>
                    <a:pt x="61" y="43"/>
                  </a:lnTo>
                  <a:lnTo>
                    <a:pt x="58" y="58"/>
                  </a:lnTo>
                  <a:lnTo>
                    <a:pt x="50" y="71"/>
                  </a:lnTo>
                  <a:lnTo>
                    <a:pt x="47" y="79"/>
                  </a:lnTo>
                  <a:lnTo>
                    <a:pt x="42" y="86"/>
                  </a:lnTo>
                  <a:lnTo>
                    <a:pt x="37" y="90"/>
                  </a:lnTo>
                  <a:lnTo>
                    <a:pt x="31" y="91"/>
                  </a:lnTo>
                  <a:lnTo>
                    <a:pt x="28" y="91"/>
                  </a:lnTo>
                  <a:lnTo>
                    <a:pt x="23" y="90"/>
                  </a:lnTo>
                  <a:lnTo>
                    <a:pt x="16" y="86"/>
                  </a:lnTo>
                  <a:lnTo>
                    <a:pt x="12" y="79"/>
                  </a:lnTo>
                  <a:lnTo>
                    <a:pt x="7" y="72"/>
                  </a:lnTo>
                  <a:lnTo>
                    <a:pt x="6" y="64"/>
                  </a:lnTo>
                  <a:lnTo>
                    <a:pt x="2" y="55"/>
                  </a:lnTo>
                  <a:lnTo>
                    <a:pt x="1" y="46"/>
                  </a:lnTo>
                  <a:lnTo>
                    <a:pt x="0" y="3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2" name="Freeform 64"/>
            <p:cNvSpPr>
              <a:spLocks/>
            </p:cNvSpPr>
            <p:nvPr/>
          </p:nvSpPr>
          <p:spPr bwMode="auto">
            <a:xfrm>
              <a:off x="4716" y="2432"/>
              <a:ext cx="276" cy="277"/>
            </a:xfrm>
            <a:custGeom>
              <a:avLst/>
              <a:gdLst>
                <a:gd name="T0" fmla="*/ 275 w 276"/>
                <a:gd name="T1" fmla="*/ 48 h 277"/>
                <a:gd name="T2" fmla="*/ 274 w 276"/>
                <a:gd name="T3" fmla="*/ 52 h 277"/>
                <a:gd name="T4" fmla="*/ 271 w 276"/>
                <a:gd name="T5" fmla="*/ 57 h 277"/>
                <a:gd name="T6" fmla="*/ 268 w 276"/>
                <a:gd name="T7" fmla="*/ 61 h 277"/>
                <a:gd name="T8" fmla="*/ 262 w 276"/>
                <a:gd name="T9" fmla="*/ 67 h 277"/>
                <a:gd name="T10" fmla="*/ 259 w 276"/>
                <a:gd name="T11" fmla="*/ 70 h 277"/>
                <a:gd name="T12" fmla="*/ 254 w 276"/>
                <a:gd name="T13" fmla="*/ 73 h 277"/>
                <a:gd name="T14" fmla="*/ 253 w 276"/>
                <a:gd name="T15" fmla="*/ 75 h 277"/>
                <a:gd name="T16" fmla="*/ 251 w 276"/>
                <a:gd name="T17" fmla="*/ 76 h 277"/>
                <a:gd name="T18" fmla="*/ 246 w 276"/>
                <a:gd name="T19" fmla="*/ 77 h 277"/>
                <a:gd name="T20" fmla="*/ 239 w 276"/>
                <a:gd name="T21" fmla="*/ 76 h 277"/>
                <a:gd name="T22" fmla="*/ 233 w 276"/>
                <a:gd name="T23" fmla="*/ 72 h 277"/>
                <a:gd name="T24" fmla="*/ 230 w 276"/>
                <a:gd name="T25" fmla="*/ 71 h 277"/>
                <a:gd name="T26" fmla="*/ 227 w 276"/>
                <a:gd name="T27" fmla="*/ 64 h 277"/>
                <a:gd name="T28" fmla="*/ 223 w 276"/>
                <a:gd name="T29" fmla="*/ 56 h 277"/>
                <a:gd name="T30" fmla="*/ 221 w 276"/>
                <a:gd name="T31" fmla="*/ 48 h 277"/>
                <a:gd name="T32" fmla="*/ 218 w 276"/>
                <a:gd name="T33" fmla="*/ 41 h 277"/>
                <a:gd name="T34" fmla="*/ 217 w 276"/>
                <a:gd name="T35" fmla="*/ 32 h 277"/>
                <a:gd name="T36" fmla="*/ 215 w 276"/>
                <a:gd name="T37" fmla="*/ 25 h 277"/>
                <a:gd name="T38" fmla="*/ 214 w 276"/>
                <a:gd name="T39" fmla="*/ 19 h 277"/>
                <a:gd name="T40" fmla="*/ 214 w 276"/>
                <a:gd name="T41" fmla="*/ 13 h 277"/>
                <a:gd name="T42" fmla="*/ 215 w 276"/>
                <a:gd name="T43" fmla="*/ 0 h 277"/>
                <a:gd name="T44" fmla="*/ 202 w 276"/>
                <a:gd name="T45" fmla="*/ 13 h 277"/>
                <a:gd name="T46" fmla="*/ 191 w 276"/>
                <a:gd name="T47" fmla="*/ 26 h 277"/>
                <a:gd name="T48" fmla="*/ 180 w 276"/>
                <a:gd name="T49" fmla="*/ 44 h 277"/>
                <a:gd name="T50" fmla="*/ 169 w 276"/>
                <a:gd name="T51" fmla="*/ 58 h 277"/>
                <a:gd name="T52" fmla="*/ 160 w 276"/>
                <a:gd name="T53" fmla="*/ 76 h 277"/>
                <a:gd name="T54" fmla="*/ 151 w 276"/>
                <a:gd name="T55" fmla="*/ 91 h 277"/>
                <a:gd name="T56" fmla="*/ 143 w 276"/>
                <a:gd name="T57" fmla="*/ 111 h 277"/>
                <a:gd name="T58" fmla="*/ 135 w 276"/>
                <a:gd name="T59" fmla="*/ 128 h 277"/>
                <a:gd name="T60" fmla="*/ 129 w 276"/>
                <a:gd name="T61" fmla="*/ 146 h 277"/>
                <a:gd name="T62" fmla="*/ 125 w 276"/>
                <a:gd name="T63" fmla="*/ 165 h 277"/>
                <a:gd name="T64" fmla="*/ 103 w 276"/>
                <a:gd name="T65" fmla="*/ 152 h 277"/>
                <a:gd name="T66" fmla="*/ 71 w 276"/>
                <a:gd name="T67" fmla="*/ 209 h 277"/>
                <a:gd name="T68" fmla="*/ 70 w 276"/>
                <a:gd name="T69" fmla="*/ 209 h 277"/>
                <a:gd name="T70" fmla="*/ 66 w 276"/>
                <a:gd name="T71" fmla="*/ 209 h 277"/>
                <a:gd name="T72" fmla="*/ 61 w 276"/>
                <a:gd name="T73" fmla="*/ 206 h 277"/>
                <a:gd name="T74" fmla="*/ 58 w 276"/>
                <a:gd name="T75" fmla="*/ 204 h 277"/>
                <a:gd name="T76" fmla="*/ 55 w 276"/>
                <a:gd name="T77" fmla="*/ 200 h 277"/>
                <a:gd name="T78" fmla="*/ 51 w 276"/>
                <a:gd name="T79" fmla="*/ 197 h 277"/>
                <a:gd name="T80" fmla="*/ 51 w 276"/>
                <a:gd name="T81" fmla="*/ 190 h 277"/>
                <a:gd name="T82" fmla="*/ 0 w 276"/>
                <a:gd name="T83" fmla="*/ 276 h 27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76" h="277">
                  <a:moveTo>
                    <a:pt x="275" y="48"/>
                  </a:moveTo>
                  <a:lnTo>
                    <a:pt x="274" y="52"/>
                  </a:lnTo>
                  <a:lnTo>
                    <a:pt x="271" y="57"/>
                  </a:lnTo>
                  <a:lnTo>
                    <a:pt x="268" y="61"/>
                  </a:lnTo>
                  <a:lnTo>
                    <a:pt x="262" y="67"/>
                  </a:lnTo>
                  <a:lnTo>
                    <a:pt x="259" y="70"/>
                  </a:lnTo>
                  <a:lnTo>
                    <a:pt x="254" y="73"/>
                  </a:lnTo>
                  <a:lnTo>
                    <a:pt x="253" y="75"/>
                  </a:lnTo>
                  <a:lnTo>
                    <a:pt x="251" y="76"/>
                  </a:lnTo>
                  <a:lnTo>
                    <a:pt x="246" y="77"/>
                  </a:lnTo>
                  <a:lnTo>
                    <a:pt x="239" y="76"/>
                  </a:lnTo>
                  <a:lnTo>
                    <a:pt x="233" y="72"/>
                  </a:lnTo>
                  <a:lnTo>
                    <a:pt x="230" y="71"/>
                  </a:lnTo>
                  <a:lnTo>
                    <a:pt x="227" y="64"/>
                  </a:lnTo>
                  <a:lnTo>
                    <a:pt x="223" y="56"/>
                  </a:lnTo>
                  <a:lnTo>
                    <a:pt x="221" y="48"/>
                  </a:lnTo>
                  <a:lnTo>
                    <a:pt x="218" y="41"/>
                  </a:lnTo>
                  <a:lnTo>
                    <a:pt x="217" y="32"/>
                  </a:lnTo>
                  <a:lnTo>
                    <a:pt x="215" y="25"/>
                  </a:lnTo>
                  <a:lnTo>
                    <a:pt x="214" y="19"/>
                  </a:lnTo>
                  <a:lnTo>
                    <a:pt x="214" y="13"/>
                  </a:lnTo>
                  <a:lnTo>
                    <a:pt x="215" y="0"/>
                  </a:lnTo>
                  <a:lnTo>
                    <a:pt x="202" y="13"/>
                  </a:lnTo>
                  <a:lnTo>
                    <a:pt x="191" y="26"/>
                  </a:lnTo>
                  <a:lnTo>
                    <a:pt x="180" y="44"/>
                  </a:lnTo>
                  <a:lnTo>
                    <a:pt x="169" y="58"/>
                  </a:lnTo>
                  <a:lnTo>
                    <a:pt x="160" y="76"/>
                  </a:lnTo>
                  <a:lnTo>
                    <a:pt x="151" y="91"/>
                  </a:lnTo>
                  <a:lnTo>
                    <a:pt x="143" y="111"/>
                  </a:lnTo>
                  <a:lnTo>
                    <a:pt x="135" y="128"/>
                  </a:lnTo>
                  <a:lnTo>
                    <a:pt x="129" y="146"/>
                  </a:lnTo>
                  <a:lnTo>
                    <a:pt x="125" y="165"/>
                  </a:lnTo>
                  <a:lnTo>
                    <a:pt x="103" y="152"/>
                  </a:lnTo>
                  <a:lnTo>
                    <a:pt x="71" y="209"/>
                  </a:lnTo>
                  <a:lnTo>
                    <a:pt x="70" y="209"/>
                  </a:lnTo>
                  <a:lnTo>
                    <a:pt x="66" y="209"/>
                  </a:lnTo>
                  <a:lnTo>
                    <a:pt x="61" y="206"/>
                  </a:lnTo>
                  <a:lnTo>
                    <a:pt x="58" y="204"/>
                  </a:lnTo>
                  <a:lnTo>
                    <a:pt x="55" y="200"/>
                  </a:lnTo>
                  <a:lnTo>
                    <a:pt x="51" y="197"/>
                  </a:lnTo>
                  <a:lnTo>
                    <a:pt x="51" y="190"/>
                  </a:lnTo>
                  <a:lnTo>
                    <a:pt x="0" y="276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53" name="Line 65"/>
            <p:cNvSpPr>
              <a:spLocks noChangeShapeType="1"/>
            </p:cNvSpPr>
            <p:nvPr/>
          </p:nvSpPr>
          <p:spPr bwMode="auto">
            <a:xfrm flipH="1">
              <a:off x="4927" y="2431"/>
              <a:ext cx="59" cy="1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1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Federal Government</a:t>
            </a:r>
            <a:r>
              <a:rPr lang="en-US" sz="3200" smtClean="0">
                <a:latin typeface="Tahoma" pitchFamily="34" charset="0"/>
              </a:rPr>
              <a:t> </a:t>
            </a:r>
          </a:p>
        </p:txBody>
      </p:sp>
      <p:sp>
        <p:nvSpPr>
          <p:cNvPr id="63492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Federal Government Spending</a:t>
            </a:r>
          </a:p>
          <a:p>
            <a:pPr lvl="1" eaLnBrk="1" hangingPunct="1"/>
            <a:r>
              <a:rPr lang="en-US" smtClean="0"/>
              <a:t>Expense Category:</a:t>
            </a:r>
          </a:p>
          <a:p>
            <a:pPr lvl="2" eaLnBrk="1" hangingPunct="1"/>
            <a:r>
              <a:rPr lang="en-US" smtClean="0"/>
              <a:t>Social Security</a:t>
            </a:r>
          </a:p>
          <a:p>
            <a:pPr lvl="2" eaLnBrk="1" hangingPunct="1"/>
            <a:r>
              <a:rPr lang="en-US" smtClean="0"/>
              <a:t>National Defense</a:t>
            </a:r>
          </a:p>
          <a:p>
            <a:pPr lvl="2" eaLnBrk="1" hangingPunct="1"/>
            <a:r>
              <a:rPr lang="en-US" smtClean="0"/>
              <a:t>Income Security </a:t>
            </a:r>
          </a:p>
          <a:p>
            <a:pPr lvl="2" eaLnBrk="1" hangingPunct="1"/>
            <a:r>
              <a:rPr lang="en-US" smtClean="0"/>
              <a:t>Net Interest</a:t>
            </a:r>
          </a:p>
          <a:p>
            <a:pPr lvl="2" eaLnBrk="1" hangingPunct="1"/>
            <a:r>
              <a:rPr lang="en-US" smtClean="0"/>
              <a:t>Medicare</a:t>
            </a:r>
          </a:p>
          <a:p>
            <a:pPr lvl="2" eaLnBrk="1" hangingPunct="1"/>
            <a:r>
              <a:rPr lang="en-US" smtClean="0"/>
              <a:t>Health</a:t>
            </a:r>
          </a:p>
          <a:p>
            <a:pPr lvl="2" eaLnBrk="1" hangingPunct="1"/>
            <a:r>
              <a:rPr lang="en-US" smtClean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4933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Government Spending cont.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Federal Deficits and the National Debt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Deficit spending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Spending more than is collected in revenues for one year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History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Largest deficits in relative terms occurred during WWII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80’s had very large deficits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Decreased throughout the 90’s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Now is very large…how large?</a:t>
            </a:r>
          </a:p>
          <a:p>
            <a:pPr lvl="4" eaLnBrk="1" hangingPunct="1">
              <a:lnSpc>
                <a:spcPct val="90000"/>
              </a:lnSpc>
            </a:pPr>
            <a:r>
              <a:rPr lang="en-US" smtClean="0">
                <a:hlinkClick r:id="rId2"/>
              </a:rPr>
              <a:t>http://www.usdebtclock.org/</a:t>
            </a:r>
            <a:endParaRPr lang="en-US" smtClean="0"/>
          </a:p>
          <a:p>
            <a:pPr lvl="4" eaLnBrk="1" hangingPunct="1">
              <a:lnSpc>
                <a:spcPct val="90000"/>
              </a:lnSpc>
            </a:pPr>
            <a:r>
              <a:rPr lang="en-US" smtClean="0"/>
              <a:t>The government sells bonds to pay for deficit spending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This continually adds to the National Debt</a:t>
            </a:r>
          </a:p>
          <a:p>
            <a:pPr lvl="4" eaLnBrk="1" hangingPunct="1">
              <a:lnSpc>
                <a:spcPct val="90000"/>
              </a:lnSpc>
            </a:pPr>
            <a:r>
              <a:rPr lang="en-US" smtClean="0"/>
              <a:t>All the deficits combined</a:t>
            </a:r>
          </a:p>
          <a:p>
            <a:pPr lvl="4" eaLnBrk="1" hangingPunct="1">
              <a:lnSpc>
                <a:spcPct val="90000"/>
              </a:lnSpc>
            </a:pPr>
            <a:r>
              <a:rPr lang="en-US" smtClean="0"/>
              <a:t>Has grown almost continuously since 1900</a:t>
            </a:r>
          </a:p>
        </p:txBody>
      </p:sp>
    </p:spTree>
    <p:extLst>
      <p:ext uri="{BB962C8B-B14F-4D97-AF65-F5344CB8AC3E}">
        <p14:creationId xmlns:p14="http://schemas.microsoft.com/office/powerpoint/2010/main" val="87580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Changes in Government Purchases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two macroeconomic effects from the change in government purchases:              </a:t>
            </a:r>
          </a:p>
          <a:p>
            <a:pPr lvl="1"/>
            <a:r>
              <a:rPr lang="en-US"/>
              <a:t>The multiplier effect</a:t>
            </a:r>
          </a:p>
          <a:p>
            <a:pPr lvl="1"/>
            <a:r>
              <a:rPr lang="en-US"/>
              <a:t>The crowding-out effect</a:t>
            </a:r>
          </a:p>
        </p:txBody>
      </p:sp>
    </p:spTree>
    <p:extLst>
      <p:ext uri="{BB962C8B-B14F-4D97-AF65-F5344CB8AC3E}">
        <p14:creationId xmlns:p14="http://schemas.microsoft.com/office/powerpoint/2010/main" val="34827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Savings/DI/Consumption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Gross income is income before taxes and disposable income is income after taxes.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Disposable Income = Consumption + Savings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dirty="0" smtClean="0"/>
              <a:t>Income has the biggest impact on savings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dirty="0" smtClean="0"/>
              <a:t>As all incomes rise, we expect total consumption to increase.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dirty="0" smtClean="0"/>
              <a:t>Dissaving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Spending more than income after taxes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Liquidate assets or borrow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en-US" dirty="0" smtClean="0"/>
              <a:t>Break-even income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Income at which households plan to consume their entire incomes</a:t>
            </a:r>
          </a:p>
        </p:txBody>
      </p:sp>
    </p:spTree>
    <p:extLst>
      <p:ext uri="{BB962C8B-B14F-4D97-AF65-F5344CB8AC3E}">
        <p14:creationId xmlns:p14="http://schemas.microsoft.com/office/powerpoint/2010/main" val="36559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APC/APS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Average Propensity to Consume (APC)</a:t>
            </a:r>
          </a:p>
          <a:p>
            <a:pPr lvl="1" eaLnBrk="1" hangingPunct="1"/>
            <a:r>
              <a:rPr lang="en-US" altLang="en-US" smtClean="0"/>
              <a:t>APC = (consumption) / (income)</a:t>
            </a:r>
          </a:p>
          <a:p>
            <a:pPr lvl="1" eaLnBrk="1" hangingPunct="1"/>
            <a:r>
              <a:rPr lang="en-US" altLang="en-US" smtClean="0"/>
              <a:t>Percentage of total income consumed</a:t>
            </a:r>
          </a:p>
          <a:p>
            <a:pPr eaLnBrk="1" hangingPunct="1"/>
            <a:r>
              <a:rPr lang="en-US" altLang="en-US" smtClean="0"/>
              <a:t>Average Propensity to Save (APS)</a:t>
            </a:r>
          </a:p>
          <a:p>
            <a:pPr lvl="1" eaLnBrk="1" hangingPunct="1"/>
            <a:r>
              <a:rPr lang="en-US" altLang="en-US" smtClean="0"/>
              <a:t>APS = (saving) / (income)</a:t>
            </a:r>
          </a:p>
          <a:p>
            <a:pPr lvl="1" eaLnBrk="1" hangingPunct="1"/>
            <a:r>
              <a:rPr lang="en-US" altLang="en-US" smtClean="0"/>
              <a:t>Percentage of total income saved</a:t>
            </a:r>
          </a:p>
          <a:p>
            <a:pPr eaLnBrk="1" hangingPunct="1"/>
            <a:r>
              <a:rPr lang="en-US" altLang="en-US" smtClean="0"/>
              <a:t>APC + APS = 1</a:t>
            </a:r>
          </a:p>
        </p:txBody>
      </p:sp>
    </p:spTree>
    <p:extLst>
      <p:ext uri="{BB962C8B-B14F-4D97-AF65-F5344CB8AC3E}">
        <p14:creationId xmlns:p14="http://schemas.microsoft.com/office/powerpoint/2010/main" val="28810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MPC/MPS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Just because we save or consume at a certain level now does not guarantee we will consume/save at the same level if income increases or decreases in the future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Marginal Propensity to Consume (MPC)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Tells us how much more you will consume if you earn an additional dollar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MPC = (Change in consumption) / (Change in income)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Falls as individuals become wealthier. Why?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Marginal Propensity to Save (MPS)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Tells us how much you will save if you earn an additional dollar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MPS = (change in saving) / (change in income)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Rises as individuals become wealthier. Why?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MPC + MPS = 1</a:t>
            </a:r>
          </a:p>
        </p:txBody>
      </p:sp>
    </p:spTree>
    <p:extLst>
      <p:ext uri="{BB962C8B-B14F-4D97-AF65-F5344CB8AC3E}">
        <p14:creationId xmlns:p14="http://schemas.microsoft.com/office/powerpoint/2010/main" val="13853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 in Consumption and 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DI changes consumption and savings, but other things can also change it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Wealth Effect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People see increases in their wealth (home prices rising, stocks and bonds rising) so they spend more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Expectations about recessions and expansions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Real Interest Rates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Household Debt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Changes consumption and savings in opposite directions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Taxation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Lowers both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Multiplier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Spending has a multiplier effect on the economy because consumption increases as income increases.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 other words, one person’s consumption becomes another’s income. There’s a multiplier effect!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Spending Multiplier = 1 / (1 – MPC)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AKA expenditures multiplier OR Simple Spending Multiplier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Tells us how any change spending (government, investment, exports, consumption) can ultimately change AD and GDP.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Taxing Multiplier = -MPC / (1-MPC)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bigger, spending or taxing?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u="sng" dirty="0" smtClean="0"/>
              <a:t>MPC </a:t>
            </a:r>
            <a:r>
              <a:rPr lang="en-US" b="1" u="sng" dirty="0"/>
              <a:t>determines the size of the </a:t>
            </a:r>
            <a:r>
              <a:rPr lang="en-US" b="1" u="sng" dirty="0" smtClean="0"/>
              <a:t>multipliers!</a:t>
            </a:r>
            <a:endParaRPr lang="en-US" b="1" u="sng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2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Tools of Monetary Control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Open-Market Operations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primary way in which the Fed changes the money supply is through open-market operations</a:t>
            </a:r>
            <a:r>
              <a:rPr lang="en-US" altLang="en-US" i="1" smtClean="0"/>
              <a:t>.</a:t>
            </a:r>
            <a:endParaRPr lang="en-US" altLang="en-US" smtClean="0"/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Fed conducts </a:t>
            </a:r>
            <a:r>
              <a:rPr lang="en-US" altLang="en-US" i="1" smtClean="0">
                <a:solidFill>
                  <a:srgbClr val="25A9A6"/>
                </a:solidFill>
              </a:rPr>
              <a:t>open-market operations </a:t>
            </a:r>
            <a:r>
              <a:rPr lang="en-US" altLang="en-US" smtClean="0"/>
              <a:t>when it buys government bonds from or sells government bonds to the public:</a:t>
            </a:r>
          </a:p>
          <a:p>
            <a:pPr lvl="2" eaLnBrk="1" hangingPunct="1"/>
            <a:r>
              <a:rPr lang="en-US" altLang="en-US" smtClean="0"/>
              <a:t>When the Fed buys government bonds, the money supply increases.</a:t>
            </a:r>
          </a:p>
          <a:p>
            <a:pPr lvl="2" eaLnBrk="1" hangingPunct="1"/>
            <a:r>
              <a:rPr lang="en-US" altLang="en-US" smtClean="0"/>
              <a:t>The money supply decreases when the Fed sells government bonds.</a:t>
            </a:r>
          </a:p>
        </p:txBody>
      </p:sp>
    </p:spTree>
    <p:extLst>
      <p:ext uri="{BB962C8B-B14F-4D97-AF65-F5344CB8AC3E}">
        <p14:creationId xmlns:p14="http://schemas.microsoft.com/office/powerpoint/2010/main" val="45392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The Multiplier Effect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/>
              <a:t>Government purchases are said to have a </a:t>
            </a:r>
            <a:r>
              <a:rPr lang="en-US" i="1">
                <a:solidFill>
                  <a:srgbClr val="25A9A6"/>
                </a:solidFill>
              </a:rPr>
              <a:t>multiplier effect </a:t>
            </a:r>
            <a:r>
              <a:rPr lang="en-US"/>
              <a:t>on aggregate demand.</a:t>
            </a:r>
          </a:p>
          <a:p>
            <a:pPr lvl="1"/>
            <a:r>
              <a:rPr lang="en-US"/>
              <a:t>Each dollar spent by the government can raise the aggregate demand for goods and services by more than a dollar.</a:t>
            </a:r>
          </a:p>
        </p:txBody>
      </p:sp>
    </p:spTree>
    <p:extLst>
      <p:ext uri="{BB962C8B-B14F-4D97-AF65-F5344CB8AC3E}">
        <p14:creationId xmlns:p14="http://schemas.microsoft.com/office/powerpoint/2010/main" val="17897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The Multiplier Effect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multiplier effect refers to the additional shifts in aggregate demand that result when expansionary fiscal policy increases income and thereby increases consumer spending.</a:t>
            </a:r>
          </a:p>
        </p:txBody>
      </p:sp>
    </p:spTree>
    <p:extLst>
      <p:ext uri="{BB962C8B-B14F-4D97-AF65-F5344CB8AC3E}">
        <p14:creationId xmlns:p14="http://schemas.microsoft.com/office/powerpoint/2010/main" val="47363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4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/>
              <a:t>Figure 4 The Multiplier Effect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F3F6F9"/>
          </a:solidFill>
          <a:ln w="2063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F2F4F8"/>
          </a:solidFill>
          <a:ln w="1889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F1F4F7"/>
          </a:solidFill>
          <a:ln w="1698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F0F2F5"/>
          </a:solidFill>
          <a:ln w="1508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EEF1F4"/>
          </a:solidFill>
          <a:ln w="1317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EDEFF3"/>
          </a:solidFill>
          <a:ln w="1127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EBEEF2"/>
          </a:solidFill>
          <a:ln w="936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EAECF1"/>
          </a:solidFill>
          <a:ln w="746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1301750" y="1303338"/>
            <a:ext cx="6927850" cy="4265612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1150938" y="1135063"/>
            <a:ext cx="6985000" cy="4357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7" name="Freeform 17"/>
          <p:cNvSpPr>
            <a:spLocks/>
          </p:cNvSpPr>
          <p:nvPr/>
        </p:nvSpPr>
        <p:spPr bwMode="auto">
          <a:xfrm>
            <a:off x="1150938" y="1135063"/>
            <a:ext cx="6985000" cy="4357687"/>
          </a:xfrm>
          <a:custGeom>
            <a:avLst/>
            <a:gdLst>
              <a:gd name="T0" fmla="*/ 0 w 4400"/>
              <a:gd name="T1" fmla="*/ 0 h 2745"/>
              <a:gd name="T2" fmla="*/ 0 w 4400"/>
              <a:gd name="T3" fmla="*/ 2745 h 2745"/>
              <a:gd name="T4" fmla="*/ 4400 w 4400"/>
              <a:gd name="T5" fmla="*/ 2745 h 27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00" h="2745">
                <a:moveTo>
                  <a:pt x="0" y="0"/>
                </a:moveTo>
                <a:lnTo>
                  <a:pt x="0" y="2745"/>
                </a:lnTo>
                <a:lnTo>
                  <a:pt x="4400" y="2745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>
            <a:off x="3033713" y="3746500"/>
            <a:ext cx="109220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4483100" y="3746500"/>
            <a:ext cx="107315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7088188" y="5567363"/>
            <a:ext cx="11445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 of</a:t>
            </a:r>
            <a:endParaRPr lang="en-US"/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7488238" y="5818188"/>
            <a:ext cx="7381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Output</a:t>
            </a:r>
            <a:endParaRPr lang="en-US"/>
          </a:p>
        </p:txBody>
      </p:sp>
      <p:sp>
        <p:nvSpPr>
          <p:cNvPr id="87062" name="Rectangle 22"/>
          <p:cNvSpPr>
            <a:spLocks noChangeArrowheads="1"/>
          </p:cNvSpPr>
          <p:nvPr/>
        </p:nvSpPr>
        <p:spPr bwMode="auto">
          <a:xfrm>
            <a:off x="581025" y="1112838"/>
            <a:ext cx="587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87063" name="Rectangle 23"/>
          <p:cNvSpPr>
            <a:spLocks noChangeArrowheads="1"/>
          </p:cNvSpPr>
          <p:nvPr/>
        </p:nvSpPr>
        <p:spPr bwMode="auto">
          <a:xfrm>
            <a:off x="555625" y="1363663"/>
            <a:ext cx="6127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Level</a:t>
            </a:r>
            <a:endParaRPr lang="en-US"/>
          </a:p>
        </p:txBody>
      </p:sp>
      <p:sp>
        <p:nvSpPr>
          <p:cNvPr id="87064" name="Rectangle 24"/>
          <p:cNvSpPr>
            <a:spLocks noChangeArrowheads="1"/>
          </p:cNvSpPr>
          <p:nvPr/>
        </p:nvSpPr>
        <p:spPr bwMode="auto">
          <a:xfrm>
            <a:off x="955675" y="5573713"/>
            <a:ext cx="200025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87065" name="Group 25"/>
          <p:cNvGrpSpPr>
            <a:grpSpLocks/>
          </p:cNvGrpSpPr>
          <p:nvPr/>
        </p:nvGrpSpPr>
        <p:grpSpPr bwMode="auto">
          <a:xfrm>
            <a:off x="1301750" y="2468563"/>
            <a:ext cx="5868988" cy="2979737"/>
            <a:chOff x="820" y="1555"/>
            <a:chExt cx="3697" cy="1877"/>
          </a:xfrm>
        </p:grpSpPr>
        <p:sp>
          <p:nvSpPr>
            <p:cNvPr id="87066" name="Line 26"/>
            <p:cNvSpPr>
              <a:spLocks noChangeShapeType="1"/>
            </p:cNvSpPr>
            <p:nvPr/>
          </p:nvSpPr>
          <p:spPr bwMode="auto">
            <a:xfrm>
              <a:off x="820" y="1555"/>
              <a:ext cx="2230" cy="1775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7" name="Rectangle 27"/>
            <p:cNvSpPr>
              <a:spLocks noChangeArrowheads="1"/>
            </p:cNvSpPr>
            <p:nvPr/>
          </p:nvSpPr>
          <p:spPr bwMode="auto">
            <a:xfrm>
              <a:off x="3113" y="3263"/>
              <a:ext cx="117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Aggregate demand, </a:t>
              </a:r>
              <a:endParaRPr lang="en-US"/>
            </a:p>
          </p:txBody>
        </p:sp>
        <p:sp>
          <p:nvSpPr>
            <p:cNvPr id="87068" name="Rectangle 28"/>
            <p:cNvSpPr>
              <a:spLocks noChangeArrowheads="1"/>
            </p:cNvSpPr>
            <p:nvPr/>
          </p:nvSpPr>
          <p:spPr bwMode="auto">
            <a:xfrm>
              <a:off x="4291" y="3263"/>
              <a:ext cx="2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AD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  <p:grpSp>
        <p:nvGrpSpPr>
          <p:cNvPr id="87069" name="Group 29"/>
          <p:cNvGrpSpPr>
            <a:grpSpLocks/>
          </p:cNvGrpSpPr>
          <p:nvPr/>
        </p:nvGrpSpPr>
        <p:grpSpPr bwMode="auto">
          <a:xfrm>
            <a:off x="2846388" y="3340100"/>
            <a:ext cx="1336675" cy="349250"/>
            <a:chOff x="1793" y="2104"/>
            <a:chExt cx="842" cy="220"/>
          </a:xfrm>
        </p:grpSpPr>
        <p:sp>
          <p:nvSpPr>
            <p:cNvPr id="87070" name="Freeform 30"/>
            <p:cNvSpPr>
              <a:spLocks/>
            </p:cNvSpPr>
            <p:nvPr/>
          </p:nvSpPr>
          <p:spPr bwMode="auto">
            <a:xfrm>
              <a:off x="1911" y="2229"/>
              <a:ext cx="724" cy="95"/>
            </a:xfrm>
            <a:custGeom>
              <a:avLst/>
              <a:gdLst>
                <a:gd name="T0" fmla="*/ 61 w 61"/>
                <a:gd name="T1" fmla="*/ 8 h 8"/>
                <a:gd name="T2" fmla="*/ 53 w 61"/>
                <a:gd name="T3" fmla="*/ 4 h 8"/>
                <a:gd name="T4" fmla="*/ 34 w 61"/>
                <a:gd name="T5" fmla="*/ 4 h 8"/>
                <a:gd name="T6" fmla="*/ 30 w 61"/>
                <a:gd name="T7" fmla="*/ 0 h 8"/>
                <a:gd name="T8" fmla="*/ 26 w 61"/>
                <a:gd name="T9" fmla="*/ 4 h 8"/>
                <a:gd name="T10" fmla="*/ 6 w 61"/>
                <a:gd name="T11" fmla="*/ 4 h 8"/>
                <a:gd name="T12" fmla="*/ 0 w 61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8">
                  <a:moveTo>
                    <a:pt x="61" y="8"/>
                  </a:moveTo>
                  <a:cubicBezTo>
                    <a:pt x="59" y="6"/>
                    <a:pt x="56" y="4"/>
                    <a:pt x="53" y="4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2" y="4"/>
                    <a:pt x="30" y="3"/>
                    <a:pt x="30" y="0"/>
                  </a:cubicBezTo>
                  <a:cubicBezTo>
                    <a:pt x="30" y="3"/>
                    <a:pt x="29" y="4"/>
                    <a:pt x="2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4" y="4"/>
                    <a:pt x="0" y="6"/>
                    <a:pt x="0" y="8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1" name="Rectangle 31"/>
            <p:cNvSpPr>
              <a:spLocks noChangeArrowheads="1"/>
            </p:cNvSpPr>
            <p:nvPr/>
          </p:nvSpPr>
          <p:spPr bwMode="auto">
            <a:xfrm>
              <a:off x="1793" y="2104"/>
              <a:ext cx="619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$20 billion</a:t>
              </a:r>
              <a:endParaRPr lang="en-US"/>
            </a:p>
          </p:txBody>
        </p:sp>
      </p:grpSp>
      <p:grpSp>
        <p:nvGrpSpPr>
          <p:cNvPr id="87072" name="Group 32"/>
          <p:cNvGrpSpPr>
            <a:grpSpLocks/>
          </p:cNvGrpSpPr>
          <p:nvPr/>
        </p:nvGrpSpPr>
        <p:grpSpPr bwMode="auto">
          <a:xfrm>
            <a:off x="2300288" y="2111375"/>
            <a:ext cx="3981450" cy="2955925"/>
            <a:chOff x="1449" y="1330"/>
            <a:chExt cx="2508" cy="1862"/>
          </a:xfrm>
        </p:grpSpPr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>
              <a:off x="1449" y="1330"/>
              <a:ext cx="2206" cy="1763"/>
            </a:xfrm>
            <a:prstGeom prst="line">
              <a:avLst/>
            </a:prstGeom>
            <a:noFill/>
            <a:ln w="57150">
              <a:solidFill>
                <a:srgbClr val="60220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4" name="Rectangle 34"/>
            <p:cNvSpPr>
              <a:spLocks noChangeArrowheads="1"/>
            </p:cNvSpPr>
            <p:nvPr/>
          </p:nvSpPr>
          <p:spPr bwMode="auto">
            <a:xfrm>
              <a:off x="3731" y="3038"/>
              <a:ext cx="2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AD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grpSp>
        <p:nvGrpSpPr>
          <p:cNvPr id="87075" name="Group 35"/>
          <p:cNvGrpSpPr>
            <a:grpSpLocks/>
          </p:cNvGrpSpPr>
          <p:nvPr/>
        </p:nvGrpSpPr>
        <p:grpSpPr bwMode="auto">
          <a:xfrm>
            <a:off x="3297238" y="1773238"/>
            <a:ext cx="4016375" cy="2968625"/>
            <a:chOff x="2077" y="1117"/>
            <a:chExt cx="2530" cy="1870"/>
          </a:xfrm>
        </p:grpSpPr>
        <p:sp>
          <p:nvSpPr>
            <p:cNvPr id="87076" name="Line 36"/>
            <p:cNvSpPr>
              <a:spLocks noChangeShapeType="1"/>
            </p:cNvSpPr>
            <p:nvPr/>
          </p:nvSpPr>
          <p:spPr bwMode="auto">
            <a:xfrm>
              <a:off x="2077" y="1117"/>
              <a:ext cx="2230" cy="1775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7" name="Rectangle 37"/>
            <p:cNvSpPr>
              <a:spLocks noChangeArrowheads="1"/>
            </p:cNvSpPr>
            <p:nvPr/>
          </p:nvSpPr>
          <p:spPr bwMode="auto">
            <a:xfrm>
              <a:off x="4381" y="2833"/>
              <a:ext cx="2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AD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</p:grpSp>
      <p:grpSp>
        <p:nvGrpSpPr>
          <p:cNvPr id="87078" name="Group 38"/>
          <p:cNvGrpSpPr>
            <a:grpSpLocks/>
          </p:cNvGrpSpPr>
          <p:nvPr/>
        </p:nvGrpSpPr>
        <p:grpSpPr bwMode="auto">
          <a:xfrm>
            <a:off x="1565275" y="3802063"/>
            <a:ext cx="3935413" cy="2765425"/>
            <a:chOff x="986" y="2395"/>
            <a:chExt cx="2479" cy="1742"/>
          </a:xfrm>
        </p:grpSpPr>
        <p:sp>
          <p:nvSpPr>
            <p:cNvPr id="87079" name="Line 39"/>
            <p:cNvSpPr>
              <a:spLocks noChangeShapeType="1"/>
            </p:cNvSpPr>
            <p:nvPr/>
          </p:nvSpPr>
          <p:spPr bwMode="auto">
            <a:xfrm flipH="1">
              <a:off x="2006" y="2395"/>
              <a:ext cx="249" cy="12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0" name="Rectangle 40"/>
            <p:cNvSpPr>
              <a:spLocks noChangeArrowheads="1"/>
            </p:cNvSpPr>
            <p:nvPr/>
          </p:nvSpPr>
          <p:spPr bwMode="auto">
            <a:xfrm>
              <a:off x="986" y="3626"/>
              <a:ext cx="2479" cy="49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1" name="Rectangle 41"/>
            <p:cNvSpPr>
              <a:spLocks noChangeArrowheads="1"/>
            </p:cNvSpPr>
            <p:nvPr/>
          </p:nvSpPr>
          <p:spPr bwMode="auto">
            <a:xfrm>
              <a:off x="1044" y="3653"/>
              <a:ext cx="229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1. An increase in government purchases</a:t>
              </a:r>
              <a:endParaRPr lang="en-US"/>
            </a:p>
          </p:txBody>
        </p:sp>
        <p:sp>
          <p:nvSpPr>
            <p:cNvPr id="87082" name="Rectangle 42"/>
            <p:cNvSpPr>
              <a:spLocks noChangeArrowheads="1"/>
            </p:cNvSpPr>
            <p:nvPr/>
          </p:nvSpPr>
          <p:spPr bwMode="auto">
            <a:xfrm>
              <a:off x="1044" y="3811"/>
              <a:ext cx="231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of $20 billion initially increases aggregate</a:t>
              </a:r>
              <a:endParaRPr lang="en-US"/>
            </a:p>
          </p:txBody>
        </p:sp>
        <p:sp>
          <p:nvSpPr>
            <p:cNvPr id="87083" name="Rectangle 43"/>
            <p:cNvSpPr>
              <a:spLocks noChangeArrowheads="1"/>
            </p:cNvSpPr>
            <p:nvPr/>
          </p:nvSpPr>
          <p:spPr bwMode="auto">
            <a:xfrm>
              <a:off x="1044" y="3968"/>
              <a:ext cx="151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 by $20 billion . . . </a:t>
              </a:r>
              <a:endParaRPr lang="en-US"/>
            </a:p>
          </p:txBody>
        </p:sp>
      </p:grpSp>
      <p:grpSp>
        <p:nvGrpSpPr>
          <p:cNvPr id="87084" name="Group 44"/>
          <p:cNvGrpSpPr>
            <a:grpSpLocks/>
          </p:cNvGrpSpPr>
          <p:nvPr/>
        </p:nvGrpSpPr>
        <p:grpSpPr bwMode="auto">
          <a:xfrm>
            <a:off x="4954588" y="2054225"/>
            <a:ext cx="2879725" cy="1616075"/>
            <a:chOff x="3121" y="1294"/>
            <a:chExt cx="1814" cy="1018"/>
          </a:xfrm>
        </p:grpSpPr>
        <p:sp>
          <p:nvSpPr>
            <p:cNvPr id="87085" name="Line 45"/>
            <p:cNvSpPr>
              <a:spLocks noChangeShapeType="1"/>
            </p:cNvSpPr>
            <p:nvPr/>
          </p:nvSpPr>
          <p:spPr bwMode="auto">
            <a:xfrm flipH="1">
              <a:off x="3121" y="1579"/>
              <a:ext cx="462" cy="7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6" name="Rectangle 46"/>
            <p:cNvSpPr>
              <a:spLocks noChangeArrowheads="1"/>
            </p:cNvSpPr>
            <p:nvPr/>
          </p:nvSpPr>
          <p:spPr bwMode="auto">
            <a:xfrm>
              <a:off x="3548" y="1294"/>
              <a:ext cx="1387" cy="65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87" name="Rectangle 47"/>
            <p:cNvSpPr>
              <a:spLocks noChangeArrowheads="1"/>
            </p:cNvSpPr>
            <p:nvPr/>
          </p:nvSpPr>
          <p:spPr bwMode="auto">
            <a:xfrm>
              <a:off x="3594" y="1324"/>
              <a:ext cx="1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2. . . . but the multiplier</a:t>
              </a:r>
              <a:endParaRPr lang="en-US"/>
            </a:p>
          </p:txBody>
        </p:sp>
        <p:sp>
          <p:nvSpPr>
            <p:cNvPr id="87088" name="Rectangle 48"/>
            <p:cNvSpPr>
              <a:spLocks noChangeArrowheads="1"/>
            </p:cNvSpPr>
            <p:nvPr/>
          </p:nvSpPr>
          <p:spPr bwMode="auto">
            <a:xfrm>
              <a:off x="3594" y="1482"/>
              <a:ext cx="12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effect can amplify the</a:t>
              </a:r>
              <a:endParaRPr lang="en-US"/>
            </a:p>
          </p:txBody>
        </p:sp>
        <p:sp>
          <p:nvSpPr>
            <p:cNvPr id="87089" name="Rectangle 49"/>
            <p:cNvSpPr>
              <a:spLocks noChangeArrowheads="1"/>
            </p:cNvSpPr>
            <p:nvPr/>
          </p:nvSpPr>
          <p:spPr bwMode="auto">
            <a:xfrm>
              <a:off x="3594" y="1639"/>
              <a:ext cx="9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shift in aggregate</a:t>
              </a:r>
              <a:endParaRPr lang="en-US"/>
            </a:p>
          </p:txBody>
        </p:sp>
        <p:sp>
          <p:nvSpPr>
            <p:cNvPr id="87090" name="Rectangle 50"/>
            <p:cNvSpPr>
              <a:spLocks noChangeArrowheads="1"/>
            </p:cNvSpPr>
            <p:nvPr/>
          </p:nvSpPr>
          <p:spPr bwMode="auto">
            <a:xfrm>
              <a:off x="3594" y="1797"/>
              <a:ext cx="4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demand.</a:t>
              </a:r>
              <a:endParaRPr lang="en-US"/>
            </a:p>
          </p:txBody>
        </p:sp>
      </p:grpSp>
      <p:sp>
        <p:nvSpPr>
          <p:cNvPr id="87091" name="Text Box 51"/>
          <p:cNvSpPr txBox="1">
            <a:spLocks noChangeArrowheads="1"/>
          </p:cNvSpPr>
          <p:nvPr/>
        </p:nvSpPr>
        <p:spPr bwMode="auto">
          <a:xfrm>
            <a:off x="7086600" y="6643688"/>
            <a:ext cx="18034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 © 2004  South-Western</a:t>
            </a:r>
          </a:p>
        </p:txBody>
      </p:sp>
    </p:spTree>
    <p:extLst>
      <p:ext uri="{BB962C8B-B14F-4D97-AF65-F5344CB8AC3E}">
        <p14:creationId xmlns:p14="http://schemas.microsoft.com/office/powerpoint/2010/main" val="9443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8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8" grpId="0" animBg="1"/>
      <p:bldP spid="870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A Formula for the Spending Multiplier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formula for the multiplier is:</a:t>
            </a:r>
          </a:p>
          <a:p>
            <a:pPr algn="ctr">
              <a:buFontTx/>
              <a:buNone/>
            </a:pPr>
            <a:r>
              <a:rPr lang="en-US"/>
              <a:t>Multiplier = 1/(1 - </a:t>
            </a:r>
            <a:r>
              <a:rPr lang="en-US" i="1"/>
              <a:t>MPC</a:t>
            </a:r>
            <a:r>
              <a:rPr lang="en-US"/>
              <a:t>)</a:t>
            </a:r>
            <a:endParaRPr lang="en-US" i="1"/>
          </a:p>
          <a:p>
            <a:r>
              <a:rPr lang="en-US"/>
              <a:t>An important number in this formula is the marginal propensity to consume</a:t>
            </a:r>
            <a:r>
              <a:rPr lang="en-US" i="1"/>
              <a:t> (MPC).</a:t>
            </a:r>
          </a:p>
          <a:p>
            <a:pPr lvl="1"/>
            <a:r>
              <a:rPr lang="en-US"/>
              <a:t>It is the fraction of extra income that a household consumes rather than saves.</a:t>
            </a:r>
          </a:p>
        </p:txBody>
      </p:sp>
    </p:spTree>
    <p:extLst>
      <p:ext uri="{BB962C8B-B14F-4D97-AF65-F5344CB8AC3E}">
        <p14:creationId xmlns:p14="http://schemas.microsoft.com/office/powerpoint/2010/main" val="17607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A Formula for the Spending Multiplier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</a:t>
            </a:r>
            <a:r>
              <a:rPr lang="en-US" i="1"/>
              <a:t>MPC</a:t>
            </a:r>
            <a:r>
              <a:rPr lang="en-US"/>
              <a:t> is 3/4, then the multiplier will be:</a:t>
            </a:r>
          </a:p>
          <a:p>
            <a:pPr algn="ctr">
              <a:buFontTx/>
              <a:buNone/>
            </a:pPr>
            <a:r>
              <a:rPr lang="en-US"/>
              <a:t>Multiplier = 1/(1 - 3/4) = 4</a:t>
            </a:r>
            <a:endParaRPr lang="en-US" i="1"/>
          </a:p>
          <a:p>
            <a:r>
              <a:rPr lang="en-US"/>
              <a:t>In this case, a $20 billion increase in government spending generates $80 billion of increased demand for goods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21536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The Crowding-Out Effect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Fiscal policy may not affect the economy as strongly as predicted by the multiplier.</a:t>
            </a:r>
          </a:p>
          <a:p>
            <a:r>
              <a:rPr lang="en-US"/>
              <a:t>An increase in government purchases causes the interest rate to rise.</a:t>
            </a:r>
          </a:p>
          <a:p>
            <a:r>
              <a:rPr lang="en-US"/>
              <a:t>A higher interest rate reduces investment spending.</a:t>
            </a:r>
          </a:p>
        </p:txBody>
      </p:sp>
    </p:spTree>
    <p:extLst>
      <p:ext uri="{BB962C8B-B14F-4D97-AF65-F5344CB8AC3E}">
        <p14:creationId xmlns:p14="http://schemas.microsoft.com/office/powerpoint/2010/main" val="9913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The Crowding-Out Effect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dirty="0"/>
              <a:t>This </a:t>
            </a:r>
            <a:r>
              <a:rPr lang="en-US" dirty="0" smtClean="0"/>
              <a:t>increase </a:t>
            </a:r>
            <a:r>
              <a:rPr lang="en-US" dirty="0"/>
              <a:t>in demand that results when </a:t>
            </a:r>
            <a:r>
              <a:rPr lang="en-US" dirty="0" smtClean="0"/>
              <a:t>a expansionary fiscal policy </a:t>
            </a:r>
            <a:r>
              <a:rPr lang="en-US" dirty="0"/>
              <a:t>raises the interest rate is called the </a:t>
            </a:r>
            <a:r>
              <a:rPr lang="en-US" i="1" dirty="0">
                <a:solidFill>
                  <a:srgbClr val="25A9A6"/>
                </a:solidFill>
              </a:rPr>
              <a:t>crowding-out effect</a:t>
            </a:r>
            <a:r>
              <a:rPr lang="en-US" dirty="0"/>
              <a:t>.</a:t>
            </a:r>
          </a:p>
          <a:p>
            <a:r>
              <a:rPr lang="en-US" dirty="0"/>
              <a:t>The crowding-out effect tends to dampen the effects of fiscal policy on aggregate demand.</a:t>
            </a:r>
          </a:p>
        </p:txBody>
      </p:sp>
    </p:spTree>
    <p:extLst>
      <p:ext uri="{BB962C8B-B14F-4D97-AF65-F5344CB8AC3E}">
        <p14:creationId xmlns:p14="http://schemas.microsoft.com/office/powerpoint/2010/main" val="3908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/>
              <a:t>Figure 5 The Crowding-Out Effect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F3F6F9"/>
          </a:solidFill>
          <a:ln w="1492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F2F4F8"/>
          </a:solidFill>
          <a:ln w="1365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F1F4F7"/>
          </a:solidFill>
          <a:ln w="1222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F0F2F5"/>
          </a:solidFill>
          <a:ln w="1079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EEF1F4"/>
          </a:solidFill>
          <a:ln w="952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EDEFF3"/>
          </a:solidFill>
          <a:ln w="809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EBEEF2"/>
          </a:solidFill>
          <a:ln w="682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EAECF1"/>
          </a:solidFill>
          <a:ln w="539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1344613" y="2589213"/>
            <a:ext cx="3476625" cy="2319337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F3F6F9"/>
          </a:solidFill>
          <a:ln w="1492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F2F4F8"/>
          </a:solidFill>
          <a:ln w="1365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F1F4F7"/>
          </a:solidFill>
          <a:ln w="1222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F0F2F5"/>
          </a:solidFill>
          <a:ln w="1079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EEF1F4"/>
          </a:solidFill>
          <a:ln w="952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EDEFF3"/>
          </a:solidFill>
          <a:ln w="809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EBEEF2"/>
          </a:solidFill>
          <a:ln w="682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7" name="Rectangle 23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EAECF1"/>
          </a:solidFill>
          <a:ln w="539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8" name="Rectangle 24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E9EBF0"/>
          </a:solidFill>
          <a:ln w="412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9" name="Rectangle 25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E7EAEF"/>
          </a:solidFill>
          <a:ln w="269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0" name="Rectangle 26"/>
          <p:cNvSpPr>
            <a:spLocks noChangeArrowheads="1"/>
          </p:cNvSpPr>
          <p:nvPr/>
        </p:nvSpPr>
        <p:spPr bwMode="auto">
          <a:xfrm>
            <a:off x="5419725" y="2589213"/>
            <a:ext cx="3476625" cy="2319337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91" name="Rectangle 27"/>
          <p:cNvSpPr>
            <a:spLocks noChangeArrowheads="1"/>
          </p:cNvSpPr>
          <p:nvPr/>
        </p:nvSpPr>
        <p:spPr bwMode="auto">
          <a:xfrm>
            <a:off x="1263650" y="2506663"/>
            <a:ext cx="3517900" cy="2347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2" name="Line 28"/>
          <p:cNvSpPr>
            <a:spLocks noChangeShapeType="1"/>
          </p:cNvSpPr>
          <p:nvPr/>
        </p:nvSpPr>
        <p:spPr bwMode="auto">
          <a:xfrm flipV="1">
            <a:off x="2335213" y="2628900"/>
            <a:ext cx="1587" cy="2225675"/>
          </a:xfrm>
          <a:prstGeom prst="line">
            <a:avLst/>
          </a:prstGeom>
          <a:noFill/>
          <a:ln w="4127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3" name="Freeform 29"/>
          <p:cNvSpPr>
            <a:spLocks/>
          </p:cNvSpPr>
          <p:nvPr/>
        </p:nvSpPr>
        <p:spPr bwMode="auto">
          <a:xfrm>
            <a:off x="1263650" y="2506663"/>
            <a:ext cx="3517900" cy="2347912"/>
          </a:xfrm>
          <a:custGeom>
            <a:avLst/>
            <a:gdLst>
              <a:gd name="T0" fmla="*/ 0 w 2216"/>
              <a:gd name="T1" fmla="*/ 0 h 1479"/>
              <a:gd name="T2" fmla="*/ 0 w 2216"/>
              <a:gd name="T3" fmla="*/ 1479 h 1479"/>
              <a:gd name="T4" fmla="*/ 2216 w 2216"/>
              <a:gd name="T5" fmla="*/ 1479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6" h="1479">
                <a:moveTo>
                  <a:pt x="0" y="0"/>
                </a:moveTo>
                <a:lnTo>
                  <a:pt x="0" y="1479"/>
                </a:lnTo>
                <a:lnTo>
                  <a:pt x="2216" y="1479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4" name="Line 30"/>
          <p:cNvSpPr>
            <a:spLocks noChangeShapeType="1"/>
          </p:cNvSpPr>
          <p:nvPr/>
        </p:nvSpPr>
        <p:spPr bwMode="auto">
          <a:xfrm flipV="1">
            <a:off x="1139825" y="3673475"/>
            <a:ext cx="1588" cy="39370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5" name="Line 31"/>
          <p:cNvSpPr>
            <a:spLocks noChangeShapeType="1"/>
          </p:cNvSpPr>
          <p:nvPr/>
        </p:nvSpPr>
        <p:spPr bwMode="auto">
          <a:xfrm>
            <a:off x="2403475" y="4135438"/>
            <a:ext cx="679450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6" name="Line 32"/>
          <p:cNvSpPr>
            <a:spLocks noChangeShapeType="1"/>
          </p:cNvSpPr>
          <p:nvPr/>
        </p:nvSpPr>
        <p:spPr bwMode="auto">
          <a:xfrm>
            <a:off x="1303338" y="3443288"/>
            <a:ext cx="2024062" cy="1357312"/>
          </a:xfrm>
          <a:prstGeom prst="line">
            <a:avLst/>
          </a:prstGeom>
          <a:noFill/>
          <a:ln w="4127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7" name="Rectangle 33"/>
          <p:cNvSpPr>
            <a:spLocks noChangeArrowheads="1"/>
          </p:cNvSpPr>
          <p:nvPr/>
        </p:nvSpPr>
        <p:spPr bwMode="auto">
          <a:xfrm>
            <a:off x="5337175" y="2506663"/>
            <a:ext cx="3532188" cy="23479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8" name="Freeform 34"/>
          <p:cNvSpPr>
            <a:spLocks/>
          </p:cNvSpPr>
          <p:nvPr/>
        </p:nvSpPr>
        <p:spPr bwMode="auto">
          <a:xfrm>
            <a:off x="5337175" y="2506663"/>
            <a:ext cx="3532188" cy="2347912"/>
          </a:xfrm>
          <a:custGeom>
            <a:avLst/>
            <a:gdLst>
              <a:gd name="T0" fmla="*/ 0 w 2225"/>
              <a:gd name="T1" fmla="*/ 0 h 1479"/>
              <a:gd name="T2" fmla="*/ 0 w 2225"/>
              <a:gd name="T3" fmla="*/ 1479 h 1479"/>
              <a:gd name="T4" fmla="*/ 2225 w 2225"/>
              <a:gd name="T5" fmla="*/ 1479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5" h="1479">
                <a:moveTo>
                  <a:pt x="0" y="0"/>
                </a:moveTo>
                <a:lnTo>
                  <a:pt x="0" y="1479"/>
                </a:lnTo>
                <a:lnTo>
                  <a:pt x="2225" y="1479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5419725" y="3132138"/>
            <a:ext cx="2105025" cy="1423987"/>
          </a:xfrm>
          <a:prstGeom prst="line">
            <a:avLst/>
          </a:prstGeom>
          <a:noFill/>
          <a:ln w="41275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0" name="Line 36"/>
          <p:cNvSpPr>
            <a:spLocks noChangeShapeType="1"/>
          </p:cNvSpPr>
          <p:nvPr/>
        </p:nvSpPr>
        <p:spPr bwMode="auto">
          <a:xfrm>
            <a:off x="5799138" y="3348038"/>
            <a:ext cx="1590675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1" name="Line 37"/>
          <p:cNvSpPr>
            <a:spLocks noChangeShapeType="1"/>
          </p:cNvSpPr>
          <p:nvPr/>
        </p:nvSpPr>
        <p:spPr bwMode="auto">
          <a:xfrm flipH="1">
            <a:off x="7226300" y="3660775"/>
            <a:ext cx="733425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2" name="Rectangle 38"/>
          <p:cNvSpPr>
            <a:spLocks noChangeArrowheads="1"/>
          </p:cNvSpPr>
          <p:nvPr/>
        </p:nvSpPr>
        <p:spPr bwMode="auto">
          <a:xfrm>
            <a:off x="6221413" y="2914650"/>
            <a:ext cx="584200" cy="230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03" name="Rectangle 39"/>
          <p:cNvSpPr>
            <a:spLocks noChangeArrowheads="1"/>
          </p:cNvSpPr>
          <p:nvPr/>
        </p:nvSpPr>
        <p:spPr bwMode="auto">
          <a:xfrm>
            <a:off x="4186238" y="4910138"/>
            <a:ext cx="688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8104" name="Rectangle 40"/>
          <p:cNvSpPr>
            <a:spLocks noChangeArrowheads="1"/>
          </p:cNvSpPr>
          <p:nvPr/>
        </p:nvSpPr>
        <p:spPr bwMode="auto">
          <a:xfrm>
            <a:off x="4135438" y="5091113"/>
            <a:ext cx="7524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of Money</a:t>
            </a:r>
            <a:endParaRPr lang="en-US"/>
          </a:p>
        </p:txBody>
      </p:sp>
      <p:sp>
        <p:nvSpPr>
          <p:cNvPr id="88105" name="Rectangle 41"/>
          <p:cNvSpPr>
            <a:spLocks noChangeArrowheads="1"/>
          </p:cNvSpPr>
          <p:nvPr/>
        </p:nvSpPr>
        <p:spPr bwMode="auto">
          <a:xfrm>
            <a:off x="1884363" y="4914900"/>
            <a:ext cx="98266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Quantity fixed</a:t>
            </a:r>
            <a:endParaRPr lang="en-US"/>
          </a:p>
        </p:txBody>
      </p:sp>
      <p:sp>
        <p:nvSpPr>
          <p:cNvPr id="88106" name="Rectangle 42"/>
          <p:cNvSpPr>
            <a:spLocks noChangeArrowheads="1"/>
          </p:cNvSpPr>
          <p:nvPr/>
        </p:nvSpPr>
        <p:spPr bwMode="auto">
          <a:xfrm>
            <a:off x="1984375" y="5095875"/>
            <a:ext cx="7747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by the Fed</a:t>
            </a:r>
            <a:endParaRPr lang="en-US"/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auto">
          <a:xfrm>
            <a:off x="1068388" y="4914900"/>
            <a:ext cx="1539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8108" name="Rectangle 44"/>
          <p:cNvSpPr>
            <a:spLocks noChangeArrowheads="1"/>
          </p:cNvSpPr>
          <p:nvPr/>
        </p:nvSpPr>
        <p:spPr bwMode="auto">
          <a:xfrm>
            <a:off x="655638" y="2473325"/>
            <a:ext cx="6254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Interest</a:t>
            </a:r>
            <a:endParaRPr lang="en-US"/>
          </a:p>
        </p:txBody>
      </p:sp>
      <p:sp>
        <p:nvSpPr>
          <p:cNvPr id="88109" name="Rectangle 45"/>
          <p:cNvSpPr>
            <a:spLocks noChangeArrowheads="1"/>
          </p:cNvSpPr>
          <p:nvPr/>
        </p:nvSpPr>
        <p:spPr bwMode="auto">
          <a:xfrm>
            <a:off x="865188" y="2654300"/>
            <a:ext cx="407987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Rate</a:t>
            </a:r>
            <a:endParaRPr lang="en-US"/>
          </a:p>
        </p:txBody>
      </p:sp>
      <p:grpSp>
        <p:nvGrpSpPr>
          <p:cNvPr id="88110" name="Group 46"/>
          <p:cNvGrpSpPr>
            <a:grpSpLocks/>
          </p:cNvGrpSpPr>
          <p:nvPr/>
        </p:nvGrpSpPr>
        <p:grpSpPr bwMode="auto">
          <a:xfrm>
            <a:off x="1073150" y="4049713"/>
            <a:ext cx="1309688" cy="212725"/>
            <a:chOff x="676" y="2551"/>
            <a:chExt cx="825" cy="134"/>
          </a:xfrm>
        </p:grpSpPr>
        <p:sp>
          <p:nvSpPr>
            <p:cNvPr id="88111" name="Line 47"/>
            <p:cNvSpPr>
              <a:spLocks noChangeShapeType="1"/>
            </p:cNvSpPr>
            <p:nvPr/>
          </p:nvSpPr>
          <p:spPr bwMode="auto">
            <a:xfrm>
              <a:off x="804" y="2605"/>
              <a:ext cx="667" cy="1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12" name="Oval 48"/>
            <p:cNvSpPr>
              <a:spLocks noChangeArrowheads="1"/>
            </p:cNvSpPr>
            <p:nvPr/>
          </p:nvSpPr>
          <p:spPr bwMode="auto">
            <a:xfrm>
              <a:off x="1441" y="2571"/>
              <a:ext cx="60" cy="5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8113" name="Group 49"/>
            <p:cNvGrpSpPr>
              <a:grpSpLocks/>
            </p:cNvGrpSpPr>
            <p:nvPr/>
          </p:nvGrpSpPr>
          <p:grpSpPr bwMode="auto">
            <a:xfrm>
              <a:off x="676" y="2551"/>
              <a:ext cx="74" cy="134"/>
              <a:chOff x="676" y="2551"/>
              <a:chExt cx="74" cy="134"/>
            </a:xfrm>
          </p:grpSpPr>
          <p:sp>
            <p:nvSpPr>
              <p:cNvPr id="88114" name="Rectangle 50"/>
              <p:cNvSpPr>
                <a:spLocks noChangeArrowheads="1"/>
              </p:cNvSpPr>
              <p:nvPr/>
            </p:nvSpPr>
            <p:spPr bwMode="auto">
              <a:xfrm>
                <a:off x="676" y="2551"/>
                <a:ext cx="74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100" i="1">
                    <a:solidFill>
                      <a:srgbClr val="000000"/>
                    </a:solidFill>
                    <a:latin typeface="Arial" charset="0"/>
                  </a:rPr>
                  <a:t>r</a:t>
                </a:r>
                <a:endParaRPr lang="en-US"/>
              </a:p>
            </p:txBody>
          </p:sp>
          <p:sp>
            <p:nvSpPr>
              <p:cNvPr id="88115" name="Freeform 51"/>
              <p:cNvSpPr>
                <a:spLocks/>
              </p:cNvSpPr>
              <p:nvPr/>
            </p:nvSpPr>
            <p:spPr bwMode="auto">
              <a:xfrm>
                <a:off x="713" y="2608"/>
                <a:ext cx="17" cy="40"/>
              </a:xfrm>
              <a:custGeom>
                <a:avLst/>
                <a:gdLst>
                  <a:gd name="T0" fmla="*/ 17 w 17"/>
                  <a:gd name="T1" fmla="*/ 0 h 40"/>
                  <a:gd name="T2" fmla="*/ 11 w 17"/>
                  <a:gd name="T3" fmla="*/ 0 h 40"/>
                  <a:gd name="T4" fmla="*/ 9 w 17"/>
                  <a:gd name="T5" fmla="*/ 6 h 40"/>
                  <a:gd name="T6" fmla="*/ 0 w 17"/>
                  <a:gd name="T7" fmla="*/ 12 h 40"/>
                  <a:gd name="T8" fmla="*/ 0 w 17"/>
                  <a:gd name="T9" fmla="*/ 15 h 40"/>
                  <a:gd name="T10" fmla="*/ 6 w 17"/>
                  <a:gd name="T11" fmla="*/ 12 h 40"/>
                  <a:gd name="T12" fmla="*/ 11 w 17"/>
                  <a:gd name="T13" fmla="*/ 9 h 40"/>
                  <a:gd name="T14" fmla="*/ 11 w 17"/>
                  <a:gd name="T15" fmla="*/ 40 h 40"/>
                  <a:gd name="T16" fmla="*/ 17 w 17"/>
                  <a:gd name="T17" fmla="*/ 40 h 40"/>
                  <a:gd name="T18" fmla="*/ 17 w 17"/>
                  <a:gd name="T19" fmla="*/ 3 h 40"/>
                  <a:gd name="T20" fmla="*/ 17 w 17"/>
                  <a:gd name="T21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" h="40">
                    <a:moveTo>
                      <a:pt x="17" y="0"/>
                    </a:moveTo>
                    <a:lnTo>
                      <a:pt x="11" y="0"/>
                    </a:lnTo>
                    <a:lnTo>
                      <a:pt x="9" y="6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6" y="12"/>
                    </a:lnTo>
                    <a:lnTo>
                      <a:pt x="11" y="9"/>
                    </a:lnTo>
                    <a:lnTo>
                      <a:pt x="11" y="40"/>
                    </a:lnTo>
                    <a:lnTo>
                      <a:pt x="17" y="40"/>
                    </a:lnTo>
                    <a:lnTo>
                      <a:pt x="17" y="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8116" name="Rectangle 52"/>
          <p:cNvSpPr>
            <a:spLocks noChangeArrowheads="1"/>
          </p:cNvSpPr>
          <p:nvPr/>
        </p:nvSpPr>
        <p:spPr bwMode="auto">
          <a:xfrm>
            <a:off x="3338513" y="4670425"/>
            <a:ext cx="11826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Money demand, </a:t>
            </a:r>
            <a:endParaRPr lang="en-US"/>
          </a:p>
        </p:txBody>
      </p:sp>
      <p:sp>
        <p:nvSpPr>
          <p:cNvPr id="88117" name="Rectangle 53"/>
          <p:cNvSpPr>
            <a:spLocks noChangeArrowheads="1"/>
          </p:cNvSpPr>
          <p:nvPr/>
        </p:nvSpPr>
        <p:spPr bwMode="auto">
          <a:xfrm>
            <a:off x="4421188" y="4670425"/>
            <a:ext cx="307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i="1">
                <a:solidFill>
                  <a:srgbClr val="000000"/>
                </a:solidFill>
                <a:latin typeface="Arial" charset="0"/>
              </a:rPr>
              <a:t>MD</a:t>
            </a:r>
            <a:endParaRPr lang="en-US"/>
          </a:p>
        </p:txBody>
      </p:sp>
      <p:sp>
        <p:nvSpPr>
          <p:cNvPr id="88118" name="Freeform 54"/>
          <p:cNvSpPr>
            <a:spLocks/>
          </p:cNvSpPr>
          <p:nvPr/>
        </p:nvSpPr>
        <p:spPr bwMode="auto">
          <a:xfrm>
            <a:off x="4657725" y="4760913"/>
            <a:ext cx="26988" cy="63500"/>
          </a:xfrm>
          <a:custGeom>
            <a:avLst/>
            <a:gdLst>
              <a:gd name="T0" fmla="*/ 17 w 17"/>
              <a:gd name="T1" fmla="*/ 0 h 40"/>
              <a:gd name="T2" fmla="*/ 11 w 17"/>
              <a:gd name="T3" fmla="*/ 0 h 40"/>
              <a:gd name="T4" fmla="*/ 8 w 17"/>
              <a:gd name="T5" fmla="*/ 6 h 40"/>
              <a:gd name="T6" fmla="*/ 0 w 17"/>
              <a:gd name="T7" fmla="*/ 9 h 40"/>
              <a:gd name="T8" fmla="*/ 0 w 17"/>
              <a:gd name="T9" fmla="*/ 15 h 40"/>
              <a:gd name="T10" fmla="*/ 5 w 17"/>
              <a:gd name="T11" fmla="*/ 12 h 40"/>
              <a:gd name="T12" fmla="*/ 11 w 17"/>
              <a:gd name="T13" fmla="*/ 9 h 40"/>
              <a:gd name="T14" fmla="*/ 11 w 17"/>
              <a:gd name="T15" fmla="*/ 40 h 40"/>
              <a:gd name="T16" fmla="*/ 17 w 17"/>
              <a:gd name="T17" fmla="*/ 40 h 40"/>
              <a:gd name="T18" fmla="*/ 17 w 17"/>
              <a:gd name="T19" fmla="*/ 3 h 40"/>
              <a:gd name="T20" fmla="*/ 17 w 17"/>
              <a:gd name="T21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" h="40">
                <a:moveTo>
                  <a:pt x="17" y="0"/>
                </a:moveTo>
                <a:lnTo>
                  <a:pt x="11" y="0"/>
                </a:lnTo>
                <a:lnTo>
                  <a:pt x="8" y="6"/>
                </a:lnTo>
                <a:lnTo>
                  <a:pt x="0" y="9"/>
                </a:lnTo>
                <a:lnTo>
                  <a:pt x="0" y="15"/>
                </a:lnTo>
                <a:lnTo>
                  <a:pt x="5" y="12"/>
                </a:lnTo>
                <a:lnTo>
                  <a:pt x="11" y="9"/>
                </a:lnTo>
                <a:lnTo>
                  <a:pt x="11" y="40"/>
                </a:lnTo>
                <a:lnTo>
                  <a:pt x="17" y="40"/>
                </a:lnTo>
                <a:lnTo>
                  <a:pt x="17" y="3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119" name="Rectangle 55"/>
          <p:cNvSpPr>
            <a:spLocks noChangeArrowheads="1"/>
          </p:cNvSpPr>
          <p:nvPr/>
        </p:nvSpPr>
        <p:spPr bwMode="auto">
          <a:xfrm>
            <a:off x="1833563" y="2600325"/>
            <a:ext cx="525462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Money</a:t>
            </a:r>
            <a:endParaRPr lang="en-US"/>
          </a:p>
        </p:txBody>
      </p:sp>
      <p:sp>
        <p:nvSpPr>
          <p:cNvPr id="88120" name="Rectangle 56"/>
          <p:cNvSpPr>
            <a:spLocks noChangeArrowheads="1"/>
          </p:cNvSpPr>
          <p:nvPr/>
        </p:nvSpPr>
        <p:spPr bwMode="auto">
          <a:xfrm>
            <a:off x="1843088" y="2781300"/>
            <a:ext cx="50323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supply</a:t>
            </a:r>
            <a:endParaRPr lang="en-US"/>
          </a:p>
        </p:txBody>
      </p:sp>
      <p:sp>
        <p:nvSpPr>
          <p:cNvPr id="88121" name="Rectangle 57"/>
          <p:cNvSpPr>
            <a:spLocks noChangeArrowheads="1"/>
          </p:cNvSpPr>
          <p:nvPr/>
        </p:nvSpPr>
        <p:spPr bwMode="auto">
          <a:xfrm>
            <a:off x="2273300" y="2133600"/>
            <a:ext cx="164941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(a) The Money Market</a:t>
            </a:r>
            <a:endParaRPr lang="en-US"/>
          </a:p>
        </p:txBody>
      </p:sp>
      <p:grpSp>
        <p:nvGrpSpPr>
          <p:cNvPr id="88122" name="Group 58"/>
          <p:cNvGrpSpPr>
            <a:grpSpLocks/>
          </p:cNvGrpSpPr>
          <p:nvPr/>
        </p:nvGrpSpPr>
        <p:grpSpPr bwMode="auto">
          <a:xfrm>
            <a:off x="134938" y="3714750"/>
            <a:ext cx="965200" cy="1112838"/>
            <a:chOff x="85" y="2340"/>
            <a:chExt cx="608" cy="701"/>
          </a:xfrm>
        </p:grpSpPr>
        <p:sp>
          <p:nvSpPr>
            <p:cNvPr id="88123" name="Line 59"/>
            <p:cNvSpPr>
              <a:spLocks noChangeShapeType="1"/>
            </p:cNvSpPr>
            <p:nvPr/>
          </p:nvSpPr>
          <p:spPr bwMode="auto">
            <a:xfrm flipH="1">
              <a:off x="539" y="2434"/>
              <a:ext cx="154" cy="6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24" name="Rectangle 60"/>
            <p:cNvSpPr>
              <a:spLocks noChangeArrowheads="1"/>
            </p:cNvSpPr>
            <p:nvPr/>
          </p:nvSpPr>
          <p:spPr bwMode="auto">
            <a:xfrm>
              <a:off x="85" y="2340"/>
              <a:ext cx="539" cy="70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25" name="Rectangle 61"/>
            <p:cNvSpPr>
              <a:spLocks noChangeArrowheads="1"/>
            </p:cNvSpPr>
            <p:nvPr/>
          </p:nvSpPr>
          <p:spPr bwMode="auto">
            <a:xfrm>
              <a:off x="108" y="2354"/>
              <a:ext cx="4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3. . . . which</a:t>
              </a:r>
              <a:endParaRPr lang="en-US"/>
            </a:p>
          </p:txBody>
        </p:sp>
        <p:sp>
          <p:nvSpPr>
            <p:cNvPr id="88126" name="Rectangle 62"/>
            <p:cNvSpPr>
              <a:spLocks noChangeArrowheads="1"/>
            </p:cNvSpPr>
            <p:nvPr/>
          </p:nvSpPr>
          <p:spPr bwMode="auto">
            <a:xfrm>
              <a:off x="108" y="2468"/>
              <a:ext cx="37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increases</a:t>
              </a:r>
              <a:endParaRPr lang="en-US"/>
            </a:p>
          </p:txBody>
        </p:sp>
        <p:sp>
          <p:nvSpPr>
            <p:cNvPr id="88127" name="Rectangle 63"/>
            <p:cNvSpPr>
              <a:spLocks noChangeArrowheads="1"/>
            </p:cNvSpPr>
            <p:nvPr/>
          </p:nvSpPr>
          <p:spPr bwMode="auto">
            <a:xfrm>
              <a:off x="108" y="2583"/>
              <a:ext cx="1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the</a:t>
              </a:r>
              <a:endParaRPr lang="en-US"/>
            </a:p>
          </p:txBody>
        </p:sp>
        <p:sp>
          <p:nvSpPr>
            <p:cNvPr id="88128" name="Rectangle 64"/>
            <p:cNvSpPr>
              <a:spLocks noChangeArrowheads="1"/>
            </p:cNvSpPr>
            <p:nvPr/>
          </p:nvSpPr>
          <p:spPr bwMode="auto">
            <a:xfrm>
              <a:off x="108" y="2697"/>
              <a:ext cx="42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equilibrium</a:t>
              </a:r>
              <a:endParaRPr lang="en-US"/>
            </a:p>
          </p:txBody>
        </p:sp>
        <p:sp>
          <p:nvSpPr>
            <p:cNvPr id="88129" name="Rectangle 65"/>
            <p:cNvSpPr>
              <a:spLocks noChangeArrowheads="1"/>
            </p:cNvSpPr>
            <p:nvPr/>
          </p:nvSpPr>
          <p:spPr bwMode="auto">
            <a:xfrm>
              <a:off x="108" y="2811"/>
              <a:ext cx="2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interest</a:t>
              </a:r>
              <a:endParaRPr lang="en-US"/>
            </a:p>
          </p:txBody>
        </p:sp>
        <p:sp>
          <p:nvSpPr>
            <p:cNvPr id="88130" name="Rectangle 66"/>
            <p:cNvSpPr>
              <a:spLocks noChangeArrowheads="1"/>
            </p:cNvSpPr>
            <p:nvPr/>
          </p:nvSpPr>
          <p:spPr bwMode="auto">
            <a:xfrm>
              <a:off x="108" y="2925"/>
              <a:ext cx="31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rate . . . </a:t>
              </a:r>
              <a:endParaRPr lang="en-US"/>
            </a:p>
          </p:txBody>
        </p:sp>
      </p:grpSp>
      <p:grpSp>
        <p:nvGrpSpPr>
          <p:cNvPr id="88131" name="Group 67"/>
          <p:cNvGrpSpPr>
            <a:grpSpLocks/>
          </p:cNvGrpSpPr>
          <p:nvPr/>
        </p:nvGrpSpPr>
        <p:grpSpPr bwMode="auto">
          <a:xfrm>
            <a:off x="2540000" y="2927350"/>
            <a:ext cx="1684338" cy="1166813"/>
            <a:chOff x="1600" y="1844"/>
            <a:chExt cx="1061" cy="735"/>
          </a:xfrm>
        </p:grpSpPr>
        <p:sp>
          <p:nvSpPr>
            <p:cNvPr id="88132" name="Line 68"/>
            <p:cNvSpPr>
              <a:spLocks noChangeShapeType="1"/>
            </p:cNvSpPr>
            <p:nvPr/>
          </p:nvSpPr>
          <p:spPr bwMode="auto">
            <a:xfrm flipV="1">
              <a:off x="1600" y="2169"/>
              <a:ext cx="257" cy="410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33" name="Rectangle 69"/>
            <p:cNvSpPr>
              <a:spLocks noChangeArrowheads="1"/>
            </p:cNvSpPr>
            <p:nvPr/>
          </p:nvSpPr>
          <p:spPr bwMode="auto">
            <a:xfrm>
              <a:off x="1745" y="1844"/>
              <a:ext cx="916" cy="35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34" name="Rectangle 70"/>
            <p:cNvSpPr>
              <a:spLocks noChangeArrowheads="1"/>
            </p:cNvSpPr>
            <p:nvPr/>
          </p:nvSpPr>
          <p:spPr bwMode="auto">
            <a:xfrm>
              <a:off x="1785" y="1854"/>
              <a:ext cx="81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2. . . . the increase in</a:t>
              </a:r>
              <a:endParaRPr lang="en-US"/>
            </a:p>
          </p:txBody>
        </p:sp>
        <p:sp>
          <p:nvSpPr>
            <p:cNvPr id="88135" name="Rectangle 71"/>
            <p:cNvSpPr>
              <a:spLocks noChangeArrowheads="1"/>
            </p:cNvSpPr>
            <p:nvPr/>
          </p:nvSpPr>
          <p:spPr bwMode="auto">
            <a:xfrm>
              <a:off x="1785" y="1968"/>
              <a:ext cx="7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spending increases</a:t>
              </a:r>
              <a:endParaRPr lang="en-US"/>
            </a:p>
          </p:txBody>
        </p:sp>
        <p:sp>
          <p:nvSpPr>
            <p:cNvPr id="88136" name="Rectangle 72"/>
            <p:cNvSpPr>
              <a:spLocks noChangeArrowheads="1"/>
            </p:cNvSpPr>
            <p:nvPr/>
          </p:nvSpPr>
          <p:spPr bwMode="auto">
            <a:xfrm>
              <a:off x="1785" y="2082"/>
              <a:ext cx="77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money demand . . . </a:t>
              </a:r>
              <a:endParaRPr lang="en-US"/>
            </a:p>
          </p:txBody>
        </p:sp>
      </p:grpSp>
      <p:grpSp>
        <p:nvGrpSpPr>
          <p:cNvPr id="88137" name="Group 73"/>
          <p:cNvGrpSpPr>
            <a:grpSpLocks/>
          </p:cNvGrpSpPr>
          <p:nvPr/>
        </p:nvGrpSpPr>
        <p:grpSpPr bwMode="auto">
          <a:xfrm>
            <a:off x="1589088" y="3049588"/>
            <a:ext cx="2308225" cy="1493837"/>
            <a:chOff x="1001" y="1921"/>
            <a:chExt cx="1454" cy="941"/>
          </a:xfrm>
        </p:grpSpPr>
        <p:sp>
          <p:nvSpPr>
            <p:cNvPr id="88138" name="Line 74"/>
            <p:cNvSpPr>
              <a:spLocks noChangeShapeType="1"/>
            </p:cNvSpPr>
            <p:nvPr/>
          </p:nvSpPr>
          <p:spPr bwMode="auto">
            <a:xfrm>
              <a:off x="1001" y="1921"/>
              <a:ext cx="1266" cy="855"/>
            </a:xfrm>
            <a:prstGeom prst="line">
              <a:avLst/>
            </a:prstGeom>
            <a:noFill/>
            <a:ln w="4127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39" name="Rectangle 75"/>
            <p:cNvSpPr>
              <a:spLocks noChangeArrowheads="1"/>
            </p:cNvSpPr>
            <p:nvPr/>
          </p:nvSpPr>
          <p:spPr bwMode="auto">
            <a:xfrm>
              <a:off x="2277" y="2728"/>
              <a:ext cx="1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88140" name="Rectangle 76"/>
            <p:cNvSpPr>
              <a:spLocks noChangeArrowheads="1"/>
            </p:cNvSpPr>
            <p:nvPr/>
          </p:nvSpPr>
          <p:spPr bwMode="auto">
            <a:xfrm>
              <a:off x="2360" y="2728"/>
              <a:ext cx="9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Arial" charset="0"/>
                </a:rPr>
                <a:t>D</a:t>
              </a:r>
              <a:r>
                <a:rPr lang="en-US" sz="11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sp>
        <p:nvSpPr>
          <p:cNvPr id="88141" name="Rectangle 77"/>
          <p:cNvSpPr>
            <a:spLocks noChangeArrowheads="1"/>
          </p:cNvSpPr>
          <p:nvPr/>
        </p:nvSpPr>
        <p:spPr bwMode="auto">
          <a:xfrm>
            <a:off x="8250238" y="4910138"/>
            <a:ext cx="6889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8142" name="Rectangle 78"/>
          <p:cNvSpPr>
            <a:spLocks noChangeArrowheads="1"/>
          </p:cNvSpPr>
          <p:nvPr/>
        </p:nvSpPr>
        <p:spPr bwMode="auto">
          <a:xfrm>
            <a:off x="8186738" y="5091113"/>
            <a:ext cx="75247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of Output</a:t>
            </a:r>
            <a:endParaRPr lang="en-US"/>
          </a:p>
        </p:txBody>
      </p:sp>
      <p:sp>
        <p:nvSpPr>
          <p:cNvPr id="88143" name="Rectangle 79"/>
          <p:cNvSpPr>
            <a:spLocks noChangeArrowheads="1"/>
          </p:cNvSpPr>
          <p:nvPr/>
        </p:nvSpPr>
        <p:spPr bwMode="auto">
          <a:xfrm>
            <a:off x="5278438" y="4914900"/>
            <a:ext cx="1539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8144" name="Rectangle 80"/>
          <p:cNvSpPr>
            <a:spLocks noChangeArrowheads="1"/>
          </p:cNvSpPr>
          <p:nvPr/>
        </p:nvSpPr>
        <p:spPr bwMode="auto">
          <a:xfrm>
            <a:off x="4914900" y="2459038"/>
            <a:ext cx="4524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88145" name="Rectangle 81"/>
          <p:cNvSpPr>
            <a:spLocks noChangeArrowheads="1"/>
          </p:cNvSpPr>
          <p:nvPr/>
        </p:nvSpPr>
        <p:spPr bwMode="auto">
          <a:xfrm>
            <a:off x="4897438" y="2640013"/>
            <a:ext cx="46672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Level</a:t>
            </a:r>
            <a:endParaRPr lang="en-US"/>
          </a:p>
        </p:txBody>
      </p:sp>
      <p:sp>
        <p:nvSpPr>
          <p:cNvPr id="88146" name="Rectangle 82"/>
          <p:cNvSpPr>
            <a:spLocks noChangeArrowheads="1"/>
          </p:cNvSpPr>
          <p:nvPr/>
        </p:nvSpPr>
        <p:spPr bwMode="auto">
          <a:xfrm>
            <a:off x="6777038" y="4589463"/>
            <a:ext cx="15462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Arial" charset="0"/>
              </a:rPr>
              <a:t>Aggregate demand, </a:t>
            </a:r>
            <a:r>
              <a:rPr lang="en-US" sz="1100" i="1">
                <a:solidFill>
                  <a:srgbClr val="000000"/>
                </a:solidFill>
                <a:latin typeface="Arial" charset="0"/>
              </a:rPr>
              <a:t>AD</a:t>
            </a:r>
            <a:r>
              <a:rPr lang="en-US" sz="1100" baseline="-25000">
                <a:solidFill>
                  <a:srgbClr val="000000"/>
                </a:solidFill>
                <a:latin typeface="Arial" charset="0"/>
              </a:rPr>
              <a:t>1</a:t>
            </a:r>
            <a:r>
              <a:rPr lang="en-US" sz="11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88147" name="Rectangle 83"/>
          <p:cNvSpPr>
            <a:spLocks noChangeArrowheads="1"/>
          </p:cNvSpPr>
          <p:nvPr/>
        </p:nvSpPr>
        <p:spPr bwMode="auto">
          <a:xfrm>
            <a:off x="5840413" y="2141538"/>
            <a:ext cx="2582862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(b) The Shift in Aggregate Demand</a:t>
            </a:r>
            <a:endParaRPr lang="en-US"/>
          </a:p>
        </p:txBody>
      </p:sp>
      <p:grpSp>
        <p:nvGrpSpPr>
          <p:cNvPr id="88148" name="Group 84"/>
          <p:cNvGrpSpPr>
            <a:grpSpLocks/>
          </p:cNvGrpSpPr>
          <p:nvPr/>
        </p:nvGrpSpPr>
        <p:grpSpPr bwMode="auto">
          <a:xfrm>
            <a:off x="7539038" y="2533650"/>
            <a:ext cx="1303337" cy="1085850"/>
            <a:chOff x="4749" y="1596"/>
            <a:chExt cx="821" cy="684"/>
          </a:xfrm>
        </p:grpSpPr>
        <p:sp>
          <p:nvSpPr>
            <p:cNvPr id="88149" name="Line 85"/>
            <p:cNvSpPr>
              <a:spLocks noChangeShapeType="1"/>
            </p:cNvSpPr>
            <p:nvPr/>
          </p:nvSpPr>
          <p:spPr bwMode="auto">
            <a:xfrm flipV="1">
              <a:off x="5082" y="1879"/>
              <a:ext cx="206" cy="40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50" name="Rectangle 86"/>
            <p:cNvSpPr>
              <a:spLocks noChangeArrowheads="1"/>
            </p:cNvSpPr>
            <p:nvPr/>
          </p:nvSpPr>
          <p:spPr bwMode="auto">
            <a:xfrm>
              <a:off x="4749" y="1596"/>
              <a:ext cx="821" cy="488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51" name="Rectangle 87"/>
            <p:cNvSpPr>
              <a:spLocks noChangeArrowheads="1"/>
            </p:cNvSpPr>
            <p:nvPr/>
          </p:nvSpPr>
          <p:spPr bwMode="auto">
            <a:xfrm>
              <a:off x="4777" y="1609"/>
              <a:ext cx="7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4. . . . which in turn</a:t>
              </a:r>
              <a:endParaRPr lang="en-US"/>
            </a:p>
          </p:txBody>
        </p:sp>
        <p:sp>
          <p:nvSpPr>
            <p:cNvPr id="88152" name="Rectangle 88"/>
            <p:cNvSpPr>
              <a:spLocks noChangeArrowheads="1"/>
            </p:cNvSpPr>
            <p:nvPr/>
          </p:nvSpPr>
          <p:spPr bwMode="auto">
            <a:xfrm>
              <a:off x="4777" y="1723"/>
              <a:ext cx="64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partly offsets the</a:t>
              </a:r>
              <a:endParaRPr lang="en-US"/>
            </a:p>
          </p:txBody>
        </p:sp>
        <p:sp>
          <p:nvSpPr>
            <p:cNvPr id="88153" name="Rectangle 89"/>
            <p:cNvSpPr>
              <a:spLocks noChangeArrowheads="1"/>
            </p:cNvSpPr>
            <p:nvPr/>
          </p:nvSpPr>
          <p:spPr bwMode="auto">
            <a:xfrm>
              <a:off x="4777" y="1838"/>
              <a:ext cx="65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initial increase in</a:t>
              </a:r>
              <a:endParaRPr lang="en-US"/>
            </a:p>
          </p:txBody>
        </p:sp>
        <p:sp>
          <p:nvSpPr>
            <p:cNvPr id="88154" name="Rectangle 90"/>
            <p:cNvSpPr>
              <a:spLocks noChangeArrowheads="1"/>
            </p:cNvSpPr>
            <p:nvPr/>
          </p:nvSpPr>
          <p:spPr bwMode="auto">
            <a:xfrm>
              <a:off x="4777" y="1952"/>
              <a:ext cx="76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aggregate demand.</a:t>
              </a:r>
              <a:endParaRPr lang="en-US"/>
            </a:p>
          </p:txBody>
        </p:sp>
      </p:grpSp>
      <p:grpSp>
        <p:nvGrpSpPr>
          <p:cNvPr id="88155" name="Group 91"/>
          <p:cNvGrpSpPr>
            <a:grpSpLocks/>
          </p:cNvGrpSpPr>
          <p:nvPr/>
        </p:nvGrpSpPr>
        <p:grpSpPr bwMode="auto">
          <a:xfrm>
            <a:off x="6397625" y="2574925"/>
            <a:ext cx="2416175" cy="1458913"/>
            <a:chOff x="4030" y="1622"/>
            <a:chExt cx="1522" cy="919"/>
          </a:xfrm>
        </p:grpSpPr>
        <p:sp>
          <p:nvSpPr>
            <p:cNvPr id="88156" name="Line 92"/>
            <p:cNvSpPr>
              <a:spLocks noChangeShapeType="1"/>
            </p:cNvSpPr>
            <p:nvPr/>
          </p:nvSpPr>
          <p:spPr bwMode="auto">
            <a:xfrm>
              <a:off x="4030" y="1622"/>
              <a:ext cx="1326" cy="889"/>
            </a:xfrm>
            <a:prstGeom prst="line">
              <a:avLst/>
            </a:prstGeom>
            <a:noFill/>
            <a:ln w="41275">
              <a:solidFill>
                <a:srgbClr val="60220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57" name="Rectangle 93"/>
            <p:cNvSpPr>
              <a:spLocks noChangeArrowheads="1"/>
            </p:cNvSpPr>
            <p:nvPr/>
          </p:nvSpPr>
          <p:spPr bwMode="auto">
            <a:xfrm>
              <a:off x="5398" y="2435"/>
              <a:ext cx="15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Arial" charset="0"/>
                </a:rPr>
                <a:t>AD</a:t>
              </a:r>
              <a:r>
                <a:rPr lang="en-US" sz="11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grpSp>
        <p:nvGrpSpPr>
          <p:cNvPr id="88158" name="Group 94"/>
          <p:cNvGrpSpPr>
            <a:grpSpLocks/>
          </p:cNvGrpSpPr>
          <p:nvPr/>
        </p:nvGrpSpPr>
        <p:grpSpPr bwMode="auto">
          <a:xfrm>
            <a:off x="5813425" y="2792413"/>
            <a:ext cx="2397125" cy="1508125"/>
            <a:chOff x="3662" y="1759"/>
            <a:chExt cx="1510" cy="950"/>
          </a:xfrm>
        </p:grpSpPr>
        <p:sp>
          <p:nvSpPr>
            <p:cNvPr id="88159" name="Line 95"/>
            <p:cNvSpPr>
              <a:spLocks noChangeShapeType="1"/>
            </p:cNvSpPr>
            <p:nvPr/>
          </p:nvSpPr>
          <p:spPr bwMode="auto">
            <a:xfrm>
              <a:off x="3662" y="1759"/>
              <a:ext cx="1326" cy="897"/>
            </a:xfrm>
            <a:prstGeom prst="line">
              <a:avLst/>
            </a:prstGeom>
            <a:noFill/>
            <a:ln w="41275">
              <a:solidFill>
                <a:srgbClr val="AD0D1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60" name="Rectangle 96"/>
            <p:cNvSpPr>
              <a:spLocks noChangeArrowheads="1"/>
            </p:cNvSpPr>
            <p:nvPr/>
          </p:nvSpPr>
          <p:spPr bwMode="auto">
            <a:xfrm>
              <a:off x="5018" y="2603"/>
              <a:ext cx="15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Arial" charset="0"/>
                </a:rPr>
                <a:t>AD</a:t>
              </a:r>
              <a:r>
                <a:rPr lang="en-US" sz="1100" baseline="-250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</p:grpSp>
      <p:grpSp>
        <p:nvGrpSpPr>
          <p:cNvPr id="88161" name="Group 97"/>
          <p:cNvGrpSpPr>
            <a:grpSpLocks/>
          </p:cNvGrpSpPr>
          <p:nvPr/>
        </p:nvGrpSpPr>
        <p:grpSpPr bwMode="auto">
          <a:xfrm>
            <a:off x="5514975" y="3103563"/>
            <a:ext cx="2363788" cy="2578100"/>
            <a:chOff x="3474" y="1955"/>
            <a:chExt cx="1489" cy="1624"/>
          </a:xfrm>
        </p:grpSpPr>
        <p:sp>
          <p:nvSpPr>
            <p:cNvPr id="88162" name="Line 98"/>
            <p:cNvSpPr>
              <a:spLocks noChangeShapeType="1"/>
            </p:cNvSpPr>
            <p:nvPr/>
          </p:nvSpPr>
          <p:spPr bwMode="auto">
            <a:xfrm flipH="1">
              <a:off x="3842" y="1955"/>
              <a:ext cx="68" cy="130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63" name="Rectangle 99"/>
            <p:cNvSpPr>
              <a:spLocks noChangeArrowheads="1"/>
            </p:cNvSpPr>
            <p:nvPr/>
          </p:nvSpPr>
          <p:spPr bwMode="auto">
            <a:xfrm>
              <a:off x="3474" y="3203"/>
              <a:ext cx="1489" cy="37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64" name="Rectangle 100"/>
            <p:cNvSpPr>
              <a:spLocks noChangeArrowheads="1"/>
            </p:cNvSpPr>
            <p:nvPr/>
          </p:nvSpPr>
          <p:spPr bwMode="auto">
            <a:xfrm>
              <a:off x="3501" y="3221"/>
              <a:ext cx="141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1. When an increase in government </a:t>
              </a:r>
              <a:endParaRPr lang="en-US"/>
            </a:p>
          </p:txBody>
        </p:sp>
        <p:sp>
          <p:nvSpPr>
            <p:cNvPr id="88165" name="Rectangle 101"/>
            <p:cNvSpPr>
              <a:spLocks noChangeArrowheads="1"/>
            </p:cNvSpPr>
            <p:nvPr/>
          </p:nvSpPr>
          <p:spPr bwMode="auto">
            <a:xfrm>
              <a:off x="3501" y="3335"/>
              <a:ext cx="122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purchases increases aggregate</a:t>
              </a:r>
              <a:endParaRPr lang="en-US"/>
            </a:p>
          </p:txBody>
        </p:sp>
        <p:sp>
          <p:nvSpPr>
            <p:cNvPr id="88166" name="Rectangle 102"/>
            <p:cNvSpPr>
              <a:spLocks noChangeArrowheads="1"/>
            </p:cNvSpPr>
            <p:nvPr/>
          </p:nvSpPr>
          <p:spPr bwMode="auto">
            <a:xfrm>
              <a:off x="3501" y="3449"/>
              <a:ext cx="48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demand . . . </a:t>
              </a:r>
              <a:endParaRPr lang="en-US"/>
            </a:p>
          </p:txBody>
        </p:sp>
      </p:grpSp>
      <p:grpSp>
        <p:nvGrpSpPr>
          <p:cNvPr id="88167" name="Group 103"/>
          <p:cNvGrpSpPr>
            <a:grpSpLocks/>
          </p:cNvGrpSpPr>
          <p:nvPr/>
        </p:nvGrpSpPr>
        <p:grpSpPr bwMode="auto">
          <a:xfrm>
            <a:off x="1073150" y="3451225"/>
            <a:ext cx="1311275" cy="168275"/>
            <a:chOff x="676" y="2174"/>
            <a:chExt cx="826" cy="106"/>
          </a:xfrm>
        </p:grpSpPr>
        <p:sp>
          <p:nvSpPr>
            <p:cNvPr id="88168" name="Line 104"/>
            <p:cNvSpPr>
              <a:spLocks noChangeShapeType="1"/>
            </p:cNvSpPr>
            <p:nvPr/>
          </p:nvSpPr>
          <p:spPr bwMode="auto">
            <a:xfrm>
              <a:off x="804" y="2237"/>
              <a:ext cx="667" cy="1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69" name="Oval 105"/>
            <p:cNvSpPr>
              <a:spLocks noChangeArrowheads="1"/>
            </p:cNvSpPr>
            <p:nvPr/>
          </p:nvSpPr>
          <p:spPr bwMode="auto">
            <a:xfrm>
              <a:off x="1442" y="2212"/>
              <a:ext cx="60" cy="5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70" name="Rectangle 106"/>
            <p:cNvSpPr>
              <a:spLocks noChangeArrowheads="1"/>
            </p:cNvSpPr>
            <p:nvPr/>
          </p:nvSpPr>
          <p:spPr bwMode="auto">
            <a:xfrm>
              <a:off x="676" y="2174"/>
              <a:ext cx="6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 i="1">
                  <a:solidFill>
                    <a:srgbClr val="000000"/>
                  </a:solidFill>
                  <a:latin typeface="Arial" charset="0"/>
                </a:rPr>
                <a:t>r</a:t>
              </a:r>
              <a:r>
                <a:rPr lang="en-US" sz="11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grpSp>
        <p:nvGrpSpPr>
          <p:cNvPr id="88171" name="Group 107"/>
          <p:cNvGrpSpPr>
            <a:grpSpLocks/>
          </p:cNvGrpSpPr>
          <p:nvPr/>
        </p:nvGrpSpPr>
        <p:grpSpPr bwMode="auto">
          <a:xfrm>
            <a:off x="5772150" y="2936875"/>
            <a:ext cx="1603375" cy="357188"/>
            <a:chOff x="3636" y="1850"/>
            <a:chExt cx="1010" cy="225"/>
          </a:xfrm>
        </p:grpSpPr>
        <p:sp>
          <p:nvSpPr>
            <p:cNvPr id="88172" name="Freeform 108"/>
            <p:cNvSpPr>
              <a:spLocks/>
            </p:cNvSpPr>
            <p:nvPr/>
          </p:nvSpPr>
          <p:spPr bwMode="auto">
            <a:xfrm>
              <a:off x="3636" y="1981"/>
              <a:ext cx="1010" cy="94"/>
            </a:xfrm>
            <a:custGeom>
              <a:avLst/>
              <a:gdLst>
                <a:gd name="T0" fmla="*/ 118 w 118"/>
                <a:gd name="T1" fmla="*/ 11 h 11"/>
                <a:gd name="T2" fmla="*/ 107 w 118"/>
                <a:gd name="T3" fmla="*/ 5 h 11"/>
                <a:gd name="T4" fmla="*/ 65 w 118"/>
                <a:gd name="T5" fmla="*/ 5 h 11"/>
                <a:gd name="T6" fmla="*/ 59 w 118"/>
                <a:gd name="T7" fmla="*/ 0 h 11"/>
                <a:gd name="T8" fmla="*/ 54 w 118"/>
                <a:gd name="T9" fmla="*/ 5 h 11"/>
                <a:gd name="T10" fmla="*/ 7 w 118"/>
                <a:gd name="T11" fmla="*/ 5 h 11"/>
                <a:gd name="T12" fmla="*/ 0 w 118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11">
                  <a:moveTo>
                    <a:pt x="118" y="11"/>
                  </a:moveTo>
                  <a:cubicBezTo>
                    <a:pt x="116" y="8"/>
                    <a:pt x="111" y="5"/>
                    <a:pt x="107" y="5"/>
                  </a:cubicBezTo>
                  <a:cubicBezTo>
                    <a:pt x="65" y="5"/>
                    <a:pt x="65" y="5"/>
                    <a:pt x="65" y="5"/>
                  </a:cubicBezTo>
                  <a:cubicBezTo>
                    <a:pt x="62" y="5"/>
                    <a:pt x="59" y="3"/>
                    <a:pt x="59" y="0"/>
                  </a:cubicBezTo>
                  <a:cubicBezTo>
                    <a:pt x="59" y="3"/>
                    <a:pt x="57" y="5"/>
                    <a:pt x="54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4" y="5"/>
                    <a:pt x="0" y="8"/>
                    <a:pt x="0" y="11"/>
                  </a:cubicBezTo>
                </a:path>
              </a:pathLst>
            </a:custGeom>
            <a:noFill/>
            <a:ln w="142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73" name="Rectangle 109"/>
            <p:cNvSpPr>
              <a:spLocks noChangeArrowheads="1"/>
            </p:cNvSpPr>
            <p:nvPr/>
          </p:nvSpPr>
          <p:spPr bwMode="auto">
            <a:xfrm>
              <a:off x="3914" y="1850"/>
              <a:ext cx="120" cy="1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752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74" name="Rectangle 110"/>
            <p:cNvSpPr>
              <a:spLocks noChangeArrowheads="1"/>
            </p:cNvSpPr>
            <p:nvPr/>
          </p:nvSpPr>
          <p:spPr bwMode="auto">
            <a:xfrm>
              <a:off x="3921" y="1880"/>
              <a:ext cx="3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$20 billion</a:t>
              </a:r>
              <a:endParaRPr lang="en-US"/>
            </a:p>
          </p:txBody>
        </p:sp>
      </p:grpSp>
      <p:sp>
        <p:nvSpPr>
          <p:cNvPr id="88175" name="Text Box 111"/>
          <p:cNvSpPr txBox="1">
            <a:spLocks noChangeArrowheads="1"/>
          </p:cNvSpPr>
          <p:nvPr/>
        </p:nvSpPr>
        <p:spPr bwMode="auto">
          <a:xfrm>
            <a:off x="7086600" y="6643688"/>
            <a:ext cx="18034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 © 2004  South-Western</a:t>
            </a:r>
          </a:p>
        </p:txBody>
      </p:sp>
    </p:spTree>
    <p:extLst>
      <p:ext uri="{BB962C8B-B14F-4D97-AF65-F5344CB8AC3E}">
        <p14:creationId xmlns:p14="http://schemas.microsoft.com/office/powerpoint/2010/main" val="6851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8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8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8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8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8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8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8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8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94" grpId="0" animBg="1"/>
      <p:bldP spid="88095" grpId="0" animBg="1"/>
      <p:bldP spid="88100" grpId="0" animBg="1"/>
      <p:bldP spid="8810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The Crowding-Out Effect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the government increases its purchases by $20 billion, the aggregate demand for goods and services could rise by more or less than $20 billion, depending on whether the multiplier effect or the crowding-out effect is larger.</a:t>
            </a:r>
          </a:p>
        </p:txBody>
      </p:sp>
    </p:spTree>
    <p:extLst>
      <p:ext uri="{BB962C8B-B14F-4D97-AF65-F5344CB8AC3E}">
        <p14:creationId xmlns:p14="http://schemas.microsoft.com/office/powerpoint/2010/main" val="32676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Federal Government</a:t>
            </a:r>
            <a:r>
              <a:rPr lang="en-US" sz="3200" smtClean="0">
                <a:latin typeface="Tahoma" pitchFamily="34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U.S. federal government collects about two-thirds of the taxes in our economy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largest source of revenue for the federal government is the individual income tax.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9268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Tools of Monetary Control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Reserve Requirements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Fed also influences the money supply with </a:t>
            </a:r>
            <a:r>
              <a:rPr lang="en-US" altLang="en-US" i="1" smtClean="0">
                <a:solidFill>
                  <a:srgbClr val="25A9A6"/>
                </a:solidFill>
              </a:rPr>
              <a:t>reserve requirements</a:t>
            </a:r>
            <a:r>
              <a:rPr lang="en-US" altLang="en-US" smtClean="0"/>
              <a:t>.</a:t>
            </a:r>
          </a:p>
          <a:p>
            <a:pPr lvl="1" eaLnBrk="1" hangingPunct="1"/>
            <a:r>
              <a:rPr lang="en-US" altLang="en-US" smtClean="0"/>
              <a:t>Reserve requirements are regulations on the minimum amount of reserves that banks must hold against deposits.</a:t>
            </a:r>
          </a:p>
        </p:txBody>
      </p:sp>
    </p:spTree>
    <p:extLst>
      <p:ext uri="{BB962C8B-B14F-4D97-AF65-F5344CB8AC3E}">
        <p14:creationId xmlns:p14="http://schemas.microsoft.com/office/powerpoint/2010/main" val="37989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Federal Government 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taxes </a:t>
            </a:r>
          </a:p>
          <a:p>
            <a:pPr lvl="1" eaLnBrk="1" hangingPunct="1"/>
            <a:r>
              <a:rPr lang="en-US" smtClean="0"/>
              <a:t>Payroll Taxes: tax on the wages that a firm pays its workers.</a:t>
            </a:r>
          </a:p>
          <a:p>
            <a:pPr lvl="2" eaLnBrk="1" hangingPunct="1"/>
            <a:r>
              <a:rPr lang="en-US" smtClean="0"/>
              <a:t>Social Insurance Taxes:  taxes on wages that  is earmarked to pay for Social Security and Medicare.</a:t>
            </a:r>
          </a:p>
          <a:p>
            <a:pPr lvl="1" eaLnBrk="1" hangingPunct="1"/>
            <a:r>
              <a:rPr lang="en-US" smtClean="0"/>
              <a:t>Excise Taxes:  taxes on specific goods like gasoline, cigarettes, and alcoholic beverages.</a:t>
            </a:r>
          </a:p>
        </p:txBody>
      </p:sp>
    </p:spTree>
    <p:extLst>
      <p:ext uri="{BB962C8B-B14F-4D97-AF65-F5344CB8AC3E}">
        <p14:creationId xmlns:p14="http://schemas.microsoft.com/office/powerpoint/2010/main" val="386048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Benefits Principle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smtClean="0"/>
              <a:t>The </a:t>
            </a:r>
            <a:r>
              <a:rPr lang="en-US" i="1" smtClean="0">
                <a:solidFill>
                  <a:srgbClr val="25A9A6"/>
                </a:solidFill>
              </a:rPr>
              <a:t>benefits principle </a:t>
            </a:r>
            <a:r>
              <a:rPr lang="en-US" smtClean="0"/>
              <a:t>is the idea that people should pay taxes based on the benefits they receive from government services.</a:t>
            </a:r>
          </a:p>
          <a:p>
            <a:pPr eaLnBrk="1" hangingPunct="1"/>
            <a:r>
              <a:rPr lang="en-US" smtClean="0"/>
              <a:t>An example is a gasoline tax:</a:t>
            </a:r>
          </a:p>
          <a:p>
            <a:pPr lvl="1" eaLnBrk="1" hangingPunct="1"/>
            <a:r>
              <a:rPr lang="en-US" smtClean="0"/>
              <a:t>Tax revenues from a gasoline tax are used to finance our highway system.</a:t>
            </a:r>
          </a:p>
          <a:p>
            <a:pPr lvl="1" eaLnBrk="1" hangingPunct="1"/>
            <a:r>
              <a:rPr lang="en-US" smtClean="0"/>
              <a:t>People who drive the most also pay the most toward maintaining roads.</a:t>
            </a:r>
          </a:p>
        </p:txBody>
      </p:sp>
    </p:spTree>
    <p:extLst>
      <p:ext uri="{BB962C8B-B14F-4D97-AF65-F5344CB8AC3E}">
        <p14:creationId xmlns:p14="http://schemas.microsoft.com/office/powerpoint/2010/main" val="7610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Ability-to-Pay Principle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smtClean="0"/>
              <a:t>The </a:t>
            </a:r>
            <a:r>
              <a:rPr lang="en-US" i="1" smtClean="0">
                <a:solidFill>
                  <a:srgbClr val="25A9A6"/>
                </a:solidFill>
              </a:rPr>
              <a:t>ability-to-pay principle </a:t>
            </a:r>
            <a:r>
              <a:rPr lang="en-US" smtClean="0"/>
              <a:t>is the idea that taxes should be levied on a person according to how well that person can shoulder the burden.</a:t>
            </a:r>
          </a:p>
          <a:p>
            <a:pPr eaLnBrk="1" hangingPunct="1"/>
            <a:r>
              <a:rPr lang="en-US" smtClean="0"/>
              <a:t>The ability-to-pay principle leads to two corollary notions of equity.</a:t>
            </a:r>
          </a:p>
          <a:p>
            <a:pPr lvl="1" eaLnBrk="1" hangingPunct="1"/>
            <a:r>
              <a:rPr lang="en-US" smtClean="0"/>
              <a:t>Vertical equity</a:t>
            </a:r>
          </a:p>
          <a:p>
            <a:pPr lvl="1" eaLnBrk="1" hangingPunct="1"/>
            <a:r>
              <a:rPr lang="en-US" smtClean="0"/>
              <a:t>Horizontal equity</a:t>
            </a:r>
          </a:p>
        </p:txBody>
      </p:sp>
    </p:spTree>
    <p:extLst>
      <p:ext uri="{BB962C8B-B14F-4D97-AF65-F5344CB8AC3E}">
        <p14:creationId xmlns:p14="http://schemas.microsoft.com/office/powerpoint/2010/main" val="13181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Ability-to-Pay Principle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</a:pPr>
            <a:r>
              <a:rPr lang="en-US" i="1" smtClean="0">
                <a:solidFill>
                  <a:srgbClr val="25A9A6"/>
                </a:solidFill>
              </a:rPr>
              <a:t>Vertical equity </a:t>
            </a:r>
            <a:r>
              <a:rPr lang="en-US" smtClean="0"/>
              <a:t>is the idea that taxpayers with a greater ability to pay taxes should pay larger amounts.</a:t>
            </a:r>
          </a:p>
          <a:p>
            <a:pPr lvl="1" eaLnBrk="1" hangingPunct="1"/>
            <a:r>
              <a:rPr lang="en-US" smtClean="0"/>
              <a:t>For example, people with higher incomes should pay more than people with lower incomes. </a:t>
            </a:r>
          </a:p>
        </p:txBody>
      </p:sp>
    </p:spTree>
    <p:extLst>
      <p:ext uri="{BB962C8B-B14F-4D97-AF65-F5344CB8AC3E}">
        <p14:creationId xmlns:p14="http://schemas.microsoft.com/office/powerpoint/2010/main" val="4256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Ability-to-Pay Principle 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Vertical Equity and Alternative Tax Systems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–"/>
              <a:defRPr/>
            </a:pPr>
            <a:r>
              <a:rPr lang="en-US"/>
              <a:t>A </a:t>
            </a:r>
            <a:r>
              <a:rPr lang="en-US" i="1">
                <a:solidFill>
                  <a:srgbClr val="25A9A6"/>
                </a:solidFill>
              </a:rPr>
              <a:t>proportional tax </a:t>
            </a:r>
            <a:r>
              <a:rPr lang="en-US"/>
              <a:t>is one for which high-income and low-income taxpayers pay the same fraction of income.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–"/>
              <a:defRPr/>
            </a:pPr>
            <a:r>
              <a:rPr lang="en-US"/>
              <a:t>A </a:t>
            </a:r>
            <a:r>
              <a:rPr lang="en-US" i="1">
                <a:solidFill>
                  <a:srgbClr val="25A9A6"/>
                </a:solidFill>
              </a:rPr>
              <a:t>regressive tax </a:t>
            </a:r>
            <a:r>
              <a:rPr lang="en-US"/>
              <a:t>is one for which high-income taxpayers pay a smaller fraction of their income than do low-income taxpayers.</a:t>
            </a:r>
          </a:p>
          <a:p>
            <a:pPr lvl="1" eaLnBrk="1" fontAlgn="auto" hangingPunct="1"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–"/>
              <a:defRPr/>
            </a:pPr>
            <a:r>
              <a:rPr lang="en-US"/>
              <a:t>A </a:t>
            </a:r>
            <a:r>
              <a:rPr lang="en-US" i="1">
                <a:solidFill>
                  <a:srgbClr val="25A9A6"/>
                </a:solidFill>
              </a:rPr>
              <a:t>progressive tax </a:t>
            </a:r>
            <a:r>
              <a:rPr lang="en-US"/>
              <a:t>is one for which high-income taxpayers pay a larger fraction of their income than do low-income taxpayers.</a:t>
            </a:r>
          </a:p>
        </p:txBody>
      </p:sp>
    </p:spTree>
    <p:extLst>
      <p:ext uri="{BB962C8B-B14F-4D97-AF65-F5344CB8AC3E}">
        <p14:creationId xmlns:p14="http://schemas.microsoft.com/office/powerpoint/2010/main" val="37436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Ability-to-Pay Principle 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Horizontal Equity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i="1" smtClean="0">
                <a:solidFill>
                  <a:srgbClr val="25A9A6"/>
                </a:solidFill>
              </a:rPr>
              <a:t>Horizontal equity </a:t>
            </a:r>
            <a:r>
              <a:rPr lang="en-US" smtClean="0"/>
              <a:t>is the idea that taxpayers with similar abilities to pay taxes should pay the same amounts. </a:t>
            </a:r>
          </a:p>
          <a:p>
            <a:pPr lvl="1" eaLnBrk="1" hangingPunct="1"/>
            <a:r>
              <a:rPr lang="en-US" smtClean="0"/>
              <a:t>For example, two families with the same number of dependents and the same income living in different parts of the country should pay the same federal taxes.</a:t>
            </a:r>
          </a:p>
        </p:txBody>
      </p:sp>
    </p:spTree>
    <p:extLst>
      <p:ext uri="{BB962C8B-B14F-4D97-AF65-F5344CB8AC3E}">
        <p14:creationId xmlns:p14="http://schemas.microsoft.com/office/powerpoint/2010/main" val="521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G:\Mankiw\Mankiw PPT\PPT jpegs\purplebuttonmoreyel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685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Three Tax Systems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6565900" y="6675438"/>
            <a:ext cx="17462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 b="1">
                <a:solidFill>
                  <a:srgbClr val="411D72"/>
                </a:solidFill>
                <a:latin typeface="Arial" charset="0"/>
              </a:rPr>
              <a:t>Copyright©2004  South-Western</a:t>
            </a:r>
          </a:p>
        </p:txBody>
      </p:sp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2651125"/>
            <a:ext cx="8912225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5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Changes in Taxes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the government cuts personal income taxes, it increases households’ take-home pay.</a:t>
            </a:r>
          </a:p>
          <a:p>
            <a:pPr lvl="1"/>
            <a:r>
              <a:rPr lang="en-US" dirty="0"/>
              <a:t>Households save some of this additional income.</a:t>
            </a:r>
          </a:p>
          <a:p>
            <a:pPr lvl="1"/>
            <a:r>
              <a:rPr lang="en-US" dirty="0"/>
              <a:t>Households also spend some of it on consumer goods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MPC VS MPS</a:t>
            </a:r>
          </a:p>
          <a:p>
            <a:pPr lvl="2"/>
            <a:r>
              <a:rPr lang="en-US" dirty="0" smtClean="0"/>
              <a:t>Tax Credits</a:t>
            </a:r>
            <a:endParaRPr lang="en-US" dirty="0"/>
          </a:p>
          <a:p>
            <a:pPr lvl="1"/>
            <a:r>
              <a:rPr lang="en-US" dirty="0"/>
              <a:t>Increased household spending shifts the aggregate-demand curve to the right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Which would be bigger change in AD?</a:t>
            </a:r>
          </a:p>
          <a:p>
            <a:pPr lvl="2"/>
            <a:r>
              <a:rPr lang="en-US" dirty="0" smtClean="0"/>
              <a:t>Taxes or Gov. Spending?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0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Changes in Taxes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size of the shift in aggregate demand resulting from a tax change is affected by the multiplier and crowding-out effects.</a:t>
            </a:r>
          </a:p>
          <a:p>
            <a:r>
              <a:rPr lang="en-US"/>
              <a:t>It is also determined by the households’ perceptions about the permanency of the tax change.</a:t>
            </a:r>
          </a:p>
        </p:txBody>
      </p:sp>
    </p:spTree>
    <p:extLst>
      <p:ext uri="{BB962C8B-B14F-4D97-AF65-F5344CB8AC3E}">
        <p14:creationId xmlns:p14="http://schemas.microsoft.com/office/powerpoint/2010/main" val="16397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</a:t>
            </a:r>
            <a:r>
              <a:rPr lang="en-US" dirty="0"/>
              <a:t>Debates over Macroeconomic Policy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Should monetary and fiscal policymakers try </a:t>
            </a:r>
            <a:r>
              <a:rPr lang="en-US" dirty="0" smtClean="0"/>
              <a:t>        to </a:t>
            </a:r>
            <a:r>
              <a:rPr lang="en-US" dirty="0"/>
              <a:t>stabilize the economy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2. Should fiscal policymakers reduce the government debt?</a:t>
            </a:r>
          </a:p>
          <a:p>
            <a:pPr marL="0" indent="0">
              <a:buNone/>
            </a:pPr>
            <a:r>
              <a:rPr lang="en-US" dirty="0" smtClean="0"/>
              <a:t>3. Should monetary policy be rules-based?</a:t>
            </a:r>
          </a:p>
          <a:p>
            <a:pPr marL="0" indent="0">
              <a:buNone/>
            </a:pPr>
            <a:r>
              <a:rPr lang="en-US" dirty="0" smtClean="0"/>
              <a:t>4. Do people’s expectations negate policy changes?</a:t>
            </a:r>
          </a:p>
          <a:p>
            <a:pPr marL="0" indent="0">
              <a:buNone/>
            </a:pPr>
            <a:r>
              <a:rPr lang="en-US" dirty="0" smtClean="0"/>
              <a:t>5. Keynesian VS Classical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Tools of Monetary Control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Reserve Requirement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/>
              <a:t>reserve requirement</a:t>
            </a:r>
            <a:r>
              <a:rPr lang="en-US" altLang="en-US" i="1" smtClean="0">
                <a:solidFill>
                  <a:srgbClr val="25A9A6"/>
                </a:solidFill>
              </a:rPr>
              <a:t> </a:t>
            </a:r>
            <a:r>
              <a:rPr lang="en-US" altLang="en-US" smtClean="0"/>
              <a:t>is the amount (%) of a bank’s total reserves that may not be loaned out.</a:t>
            </a:r>
          </a:p>
          <a:p>
            <a:pPr lvl="2" eaLnBrk="1" hangingPunct="1"/>
            <a:r>
              <a:rPr lang="en-US" altLang="en-US" smtClean="0"/>
              <a:t>Increasing the reserve requirement decreases the money supply. </a:t>
            </a:r>
          </a:p>
          <a:p>
            <a:pPr lvl="2" eaLnBrk="1" hangingPunct="1"/>
            <a:r>
              <a:rPr lang="en-US" altLang="en-US" smtClean="0"/>
              <a:t>Decreasing the reserve requirement increases the money supply.</a:t>
            </a:r>
          </a:p>
        </p:txBody>
      </p:sp>
    </p:spTree>
    <p:extLst>
      <p:ext uri="{BB962C8B-B14F-4D97-AF65-F5344CB8AC3E}">
        <p14:creationId xmlns:p14="http://schemas.microsoft.com/office/powerpoint/2010/main" val="8167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/>
          <a:lstStyle/>
          <a:p>
            <a:pPr marL="568325" indent="-568325">
              <a:buFontTx/>
              <a:buNone/>
            </a:pPr>
            <a:r>
              <a:rPr lang="en-US" sz="4000" dirty="0"/>
              <a:t>1.	Should monetary and fiscal policymakers try to stabilize the economy?</a:t>
            </a:r>
          </a:p>
        </p:txBody>
      </p:sp>
    </p:spTree>
    <p:extLst>
      <p:ext uri="{BB962C8B-B14F-4D97-AF65-F5344CB8AC3E}">
        <p14:creationId xmlns:p14="http://schemas.microsoft.com/office/powerpoint/2010/main" val="46443505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Automatic Stabilizers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Automatic stabilizers </a:t>
            </a:r>
            <a:r>
              <a:rPr lang="en-US"/>
              <a:t>are changes in fiscal policy that stimulate aggregate demand when the economy goes into a recession without policymakers having to take any deliberate action.</a:t>
            </a:r>
          </a:p>
          <a:p>
            <a:r>
              <a:rPr lang="en-US"/>
              <a:t>Automatic stabilizers include the tax system and some forms of government spending.</a:t>
            </a:r>
          </a:p>
        </p:txBody>
      </p:sp>
    </p:spTree>
    <p:extLst>
      <p:ext uri="{BB962C8B-B14F-4D97-AF65-F5344CB8AC3E}">
        <p14:creationId xmlns:p14="http://schemas.microsoft.com/office/powerpoint/2010/main" val="234947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Pro: Policymakers should try to stabilize the economy</a:t>
            </a:r>
            <a:endParaRPr lang="en-US">
              <a:latin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economy is inherently unstable, and left on its own will fluctuate.</a:t>
            </a:r>
          </a:p>
          <a:p>
            <a:r>
              <a:rPr lang="en-US"/>
              <a:t>Policy can manage aggregate demand in order to offset this inherent instability and reduce the severity of economic fluctuations.</a:t>
            </a:r>
          </a:p>
        </p:txBody>
      </p:sp>
    </p:spTree>
    <p:extLst>
      <p:ext uri="{BB962C8B-B14F-4D97-AF65-F5344CB8AC3E}">
        <p14:creationId xmlns:p14="http://schemas.microsoft.com/office/powerpoint/2010/main" val="41886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Pro: Policymakers should try to stabilize the economy</a:t>
            </a:r>
            <a:endParaRPr lang="en-US">
              <a:latin typeface="Tahom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is no reason for society to suffer through the booms and busts of the business cycle.</a:t>
            </a:r>
          </a:p>
          <a:p>
            <a:r>
              <a:rPr lang="en-US"/>
              <a:t>Monetary and fiscal policy can stabilize aggregate demand and, thereby, production and employment.</a:t>
            </a:r>
          </a:p>
        </p:txBody>
      </p:sp>
    </p:spTree>
    <p:extLst>
      <p:ext uri="{BB962C8B-B14F-4D97-AF65-F5344CB8AC3E}">
        <p14:creationId xmlns:p14="http://schemas.microsoft.com/office/powerpoint/2010/main" val="17791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The Case against Active Stabilization Policy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economists argue that monetary and fiscal policy destabilizes the economy.</a:t>
            </a:r>
          </a:p>
          <a:p>
            <a:r>
              <a:rPr lang="en-US" dirty="0"/>
              <a:t>Monetary and fiscal policy affect the economy with a substantial lag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Like trying to make a </a:t>
            </a:r>
            <a:r>
              <a:rPr lang="en-US" dirty="0"/>
              <a:t>U</a:t>
            </a:r>
            <a:r>
              <a:rPr lang="en-US" dirty="0" smtClean="0"/>
              <a:t>-turn in an ocean liner</a:t>
            </a:r>
            <a:endParaRPr lang="en-US" dirty="0"/>
          </a:p>
          <a:p>
            <a:r>
              <a:rPr lang="en-US" dirty="0"/>
              <a:t>They suggest the economy should be left to deal with the short-run fluctuations on its own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984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Con: Policymakers should not try to stabilize the economy</a:t>
            </a:r>
            <a:endParaRPr lang="en-US"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Lags</a:t>
            </a:r>
          </a:p>
          <a:p>
            <a:pPr lvl="1"/>
            <a:r>
              <a:rPr lang="en-US" dirty="0" smtClean="0"/>
              <a:t>Monetary </a:t>
            </a:r>
            <a:r>
              <a:rPr lang="en-US" dirty="0"/>
              <a:t>policy affects the economy with long and unpredictable lags between the need to act and the time that it takes for these policies to 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studies indicate that changes in monetary policy have little effect on aggregate demand until about six months after the change is made.</a:t>
            </a:r>
          </a:p>
        </p:txBody>
      </p:sp>
    </p:spTree>
    <p:extLst>
      <p:ext uri="{BB962C8B-B14F-4D97-AF65-F5344CB8AC3E}">
        <p14:creationId xmlns:p14="http://schemas.microsoft.com/office/powerpoint/2010/main" val="6189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Con: Policymakers should not try to stabilize the economy</a:t>
            </a:r>
            <a:endParaRPr lang="en-US">
              <a:latin typeface="Tahoma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Lags</a:t>
            </a:r>
          </a:p>
          <a:p>
            <a:pPr lvl="1"/>
            <a:r>
              <a:rPr lang="en-US" dirty="0" smtClean="0"/>
              <a:t>Fiscal </a:t>
            </a:r>
            <a:r>
              <a:rPr lang="en-US" dirty="0"/>
              <a:t>policy works with a lag because of the long political process that governs changes in spending and taxes.</a:t>
            </a:r>
          </a:p>
          <a:p>
            <a:pPr lvl="1"/>
            <a:r>
              <a:rPr lang="en-US" dirty="0"/>
              <a:t>It can take years to propose, pass, and implement a major change in fiscal policy.</a:t>
            </a:r>
          </a:p>
        </p:txBody>
      </p:sp>
    </p:spTree>
    <p:extLst>
      <p:ext uri="{BB962C8B-B14F-4D97-AF65-F5344CB8AC3E}">
        <p14:creationId xmlns:p14="http://schemas.microsoft.com/office/powerpoint/2010/main" val="13164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Con: Policymakers should not try to stabilize the economy</a:t>
            </a:r>
            <a:endParaRPr lang="en-US">
              <a:latin typeface="Tahoma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too often policymakers can inadvertently exacerbate rather than mitigate the magnitude of economic fluctuations.</a:t>
            </a:r>
          </a:p>
          <a:p>
            <a:r>
              <a:rPr lang="en-US"/>
              <a:t>It might be desirable if policy makers could eliminate all economic fluctuations, but this is not a realistic goal.</a:t>
            </a:r>
          </a:p>
        </p:txBody>
      </p:sp>
    </p:spTree>
    <p:extLst>
      <p:ext uri="{BB962C8B-B14F-4D97-AF65-F5344CB8AC3E}">
        <p14:creationId xmlns:p14="http://schemas.microsoft.com/office/powerpoint/2010/main" val="30004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ctr"/>
          <a:lstStyle/>
          <a:p>
            <a:pPr marL="454025" indent="-454025">
              <a:buClr>
                <a:srgbClr val="000000"/>
              </a:buClr>
              <a:buFontTx/>
              <a:buNone/>
            </a:pPr>
            <a:r>
              <a:rPr lang="en-US" sz="4000" dirty="0">
                <a:solidFill>
                  <a:srgbClr val="000000"/>
                </a:solidFill>
              </a:rPr>
              <a:t>2</a:t>
            </a:r>
            <a:r>
              <a:rPr lang="en-US" sz="4000" dirty="0" smtClean="0">
                <a:solidFill>
                  <a:srgbClr val="000000"/>
                </a:solidFill>
              </a:rPr>
              <a:t>.</a:t>
            </a:r>
            <a:r>
              <a:rPr lang="en-US" sz="4000" dirty="0">
                <a:solidFill>
                  <a:srgbClr val="000000"/>
                </a:solidFill>
              </a:rPr>
              <a:t>	Should fiscal policymakers reduce the government debt?</a:t>
            </a:r>
          </a:p>
        </p:txBody>
      </p:sp>
    </p:spTree>
    <p:extLst>
      <p:ext uri="{BB962C8B-B14F-4D97-AF65-F5344CB8AC3E}">
        <p14:creationId xmlns:p14="http://schemas.microsoft.com/office/powerpoint/2010/main" val="166665882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Pro: The government should balance its budget</a:t>
            </a:r>
            <a:endParaRPr lang="en-US"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Budget deficits impose an unjustifiable burden on future generations by raising their taxes and lowering their incomes.</a:t>
            </a:r>
          </a:p>
          <a:p>
            <a:r>
              <a:rPr lang="en-US"/>
              <a:t>When the debts and accumulated interest come due, future taxpayers will face a difficult choice:</a:t>
            </a:r>
          </a:p>
          <a:p>
            <a:pPr lvl="1"/>
            <a:r>
              <a:rPr lang="en-US"/>
              <a:t>They can pay higher taxes, enjoy less government spending, or both.</a:t>
            </a:r>
          </a:p>
        </p:txBody>
      </p:sp>
    </p:spTree>
    <p:extLst>
      <p:ext uri="{BB962C8B-B14F-4D97-AF65-F5344CB8AC3E}">
        <p14:creationId xmlns:p14="http://schemas.microsoft.com/office/powerpoint/2010/main" val="34463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Fed’s Tools of Monetary Control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Changing the Discount Rate</a:t>
            </a:r>
          </a:p>
          <a:p>
            <a:pPr lvl="1" eaLnBrk="1" hangingPunct="1">
              <a:buClr>
                <a:srgbClr val="000000"/>
              </a:buClr>
            </a:pPr>
            <a:r>
              <a:rPr lang="en-US" altLang="en-US" smtClean="0"/>
              <a:t>The </a:t>
            </a:r>
            <a:r>
              <a:rPr lang="en-US" altLang="en-US" i="1" smtClean="0">
                <a:solidFill>
                  <a:srgbClr val="25A9A6"/>
                </a:solidFill>
              </a:rPr>
              <a:t>discount rate </a:t>
            </a:r>
            <a:r>
              <a:rPr lang="en-US" altLang="en-US" smtClean="0"/>
              <a:t>is the interest rate the Fed charges banks for loans.</a:t>
            </a:r>
          </a:p>
          <a:p>
            <a:pPr lvl="2" eaLnBrk="1" hangingPunct="1"/>
            <a:r>
              <a:rPr lang="en-US" altLang="en-US" smtClean="0"/>
              <a:t>Increasing the discount rate decreases the money supply. </a:t>
            </a:r>
          </a:p>
          <a:p>
            <a:pPr lvl="2" eaLnBrk="1" hangingPunct="1"/>
            <a:r>
              <a:rPr lang="en-US" altLang="en-US" smtClean="0"/>
              <a:t>Decreasing the discount rate increases the money supply.</a:t>
            </a:r>
          </a:p>
        </p:txBody>
      </p:sp>
    </p:spTree>
    <p:extLst>
      <p:ext uri="{BB962C8B-B14F-4D97-AF65-F5344CB8AC3E}">
        <p14:creationId xmlns:p14="http://schemas.microsoft.com/office/powerpoint/2010/main" val="41489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Pro: The government should balance its budget</a:t>
            </a:r>
            <a:endParaRPr lang="en-US">
              <a:latin typeface="Tahom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shifting the cost of current government benefits to future generations, there is a bias against future taxpayers.</a:t>
            </a:r>
          </a:p>
          <a:p>
            <a:r>
              <a:rPr lang="en-US" dirty="0"/>
              <a:t>Deficits reduce national saving, leading to a smaller stock of capital, which reduces productivity and growth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Crowding Out Effect</a:t>
            </a:r>
          </a:p>
          <a:p>
            <a:r>
              <a:rPr lang="en-US" dirty="0" smtClean="0"/>
              <a:t>Balanced budget amendment to Constitution would solve this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Con: The government should not balance its budget</a:t>
            </a:r>
            <a:endParaRPr lang="en-US">
              <a:latin typeface="Tahoma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with the deficit is often exaggerated.</a:t>
            </a:r>
          </a:p>
          <a:p>
            <a:r>
              <a:rPr lang="en-US"/>
              <a:t>The transfer of debt to the future may be justified because some government purchases produce benefits well into the future.</a:t>
            </a:r>
          </a:p>
        </p:txBody>
      </p:sp>
    </p:spTree>
    <p:extLst>
      <p:ext uri="{BB962C8B-B14F-4D97-AF65-F5344CB8AC3E}">
        <p14:creationId xmlns:p14="http://schemas.microsoft.com/office/powerpoint/2010/main" val="488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Con: The government should not balance its budget</a:t>
            </a:r>
            <a:endParaRPr lang="en-US">
              <a:latin typeface="Tahoma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government debt can continue to rise because population growth and technological progress increase the nation’s ability to pay the interest on the debt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Balanced budget amendments prevent automatic stabilizers from working</a:t>
            </a:r>
          </a:p>
          <a:p>
            <a:pPr lvl="1"/>
            <a:r>
              <a:rPr lang="en-US" dirty="0" smtClean="0"/>
              <a:t>Could make a mild recession or inflation worse if there are no stabilizers</a:t>
            </a:r>
          </a:p>
          <a:p>
            <a:pPr lvl="1"/>
            <a:r>
              <a:rPr lang="en-US" dirty="0" smtClean="0"/>
              <a:t>How would taxes/spending change during a recession with a balanced budget amendment?</a:t>
            </a:r>
          </a:p>
          <a:p>
            <a:r>
              <a:rPr lang="en-US" dirty="0" smtClean="0"/>
              <a:t>Deficits will get worse during recessions, but they will correct themselves as the economic conditions improve.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81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</a:t>
            </a:r>
            <a:r>
              <a:rPr lang="en-US" dirty="0"/>
              <a:t>. Should monetary policy be rules based? </a:t>
            </a:r>
          </a:p>
        </p:txBody>
      </p:sp>
    </p:spTree>
    <p:extLst>
      <p:ext uri="{BB962C8B-B14F-4D97-AF65-F5344CB8AC3E}">
        <p14:creationId xmlns:p14="http://schemas.microsoft.com/office/powerpoint/2010/main" val="27994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Pro: Rule based monetary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out guess work</a:t>
            </a:r>
          </a:p>
          <a:p>
            <a:r>
              <a:rPr lang="en-US" dirty="0" smtClean="0"/>
              <a:t>Makes policy predictable</a:t>
            </a:r>
          </a:p>
          <a:p>
            <a:r>
              <a:rPr lang="en-US" dirty="0" smtClean="0"/>
              <a:t>Gives more credibility to the Fed</a:t>
            </a:r>
          </a:p>
          <a:p>
            <a:r>
              <a:rPr lang="en-US" dirty="0" smtClean="0"/>
              <a:t>Examples?	</a:t>
            </a:r>
          </a:p>
          <a:p>
            <a:pPr lvl="1"/>
            <a:r>
              <a:rPr lang="en-US" dirty="0" smtClean="0"/>
              <a:t>Taylor Rule</a:t>
            </a:r>
          </a:p>
          <a:p>
            <a:pPr lvl="2"/>
            <a:r>
              <a:rPr lang="en-US" dirty="0" smtClean="0"/>
              <a:t>For every 1% of inflation, raise NIR by more than 1%</a:t>
            </a:r>
          </a:p>
          <a:p>
            <a:pPr lvl="1"/>
            <a:r>
              <a:rPr lang="en-US" smtClean="0"/>
              <a:t>Long-Run RGDP</a:t>
            </a:r>
            <a:endParaRPr lang="en-US" dirty="0" smtClean="0"/>
          </a:p>
          <a:p>
            <a:pPr lvl="2"/>
            <a:r>
              <a:rPr lang="en-US" dirty="0" smtClean="0"/>
              <a:t>Raise money supply by the same % as RGDP growth</a:t>
            </a:r>
          </a:p>
        </p:txBody>
      </p:sp>
    </p:spTree>
    <p:extLst>
      <p:ext uri="{BB962C8B-B14F-4D97-AF65-F5344CB8AC3E}">
        <p14:creationId xmlns:p14="http://schemas.microsoft.com/office/powerpoint/2010/main" val="29036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Con: More severe problems may call for bigger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 limits how the Fed can respond to severe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4. Do people’s expectations negate policy changes?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use all available information to form their opinions about inflation</a:t>
            </a:r>
          </a:p>
          <a:p>
            <a:pPr lvl="1"/>
            <a:r>
              <a:rPr lang="en-US" dirty="0" smtClean="0"/>
              <a:t>Thus, people already know what inflation is and plan for it</a:t>
            </a:r>
          </a:p>
          <a:p>
            <a:pPr lvl="1"/>
            <a:r>
              <a:rPr lang="en-US" dirty="0" smtClean="0"/>
              <a:t>If this is true, there is no tradeoff between unemployment and inflation</a:t>
            </a:r>
          </a:p>
          <a:p>
            <a:pPr lvl="2"/>
            <a:r>
              <a:rPr lang="en-US" dirty="0" smtClean="0"/>
              <a:t>No such thing as a </a:t>
            </a:r>
            <a:r>
              <a:rPr lang="en-US" dirty="0"/>
              <a:t>S</a:t>
            </a:r>
            <a:r>
              <a:rPr lang="en-US" dirty="0" smtClean="0"/>
              <a:t>hort </a:t>
            </a:r>
            <a:r>
              <a:rPr lang="en-US" dirty="0"/>
              <a:t>R</a:t>
            </a:r>
            <a:r>
              <a:rPr lang="en-US" dirty="0" smtClean="0"/>
              <a:t>un </a:t>
            </a:r>
            <a:r>
              <a:rPr lang="en-US" dirty="0"/>
              <a:t>P</a:t>
            </a:r>
            <a:r>
              <a:rPr lang="en-US" dirty="0" smtClean="0"/>
              <a:t>hillips Curve</a:t>
            </a:r>
          </a:p>
          <a:p>
            <a:pPr lvl="1"/>
            <a:r>
              <a:rPr lang="en-US" dirty="0" smtClean="0"/>
              <a:t>Monetary policy will be ineffective</a:t>
            </a:r>
          </a:p>
        </p:txBody>
      </p:sp>
    </p:spTree>
    <p:extLst>
      <p:ext uri="{BB962C8B-B14F-4D97-AF65-F5344CB8AC3E}">
        <p14:creationId xmlns:p14="http://schemas.microsoft.com/office/powerpoint/2010/main" val="5068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5. Keynesian VS Classical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</a:t>
            </a:r>
          </a:p>
          <a:p>
            <a:pPr lvl="1"/>
            <a:r>
              <a:rPr lang="en-US" dirty="0" smtClean="0"/>
              <a:t>Flexible Wages, so the economy can fix itself without help from the Fed or Gov. Fed and Gov. can actually make the problem worse. </a:t>
            </a:r>
          </a:p>
          <a:p>
            <a:r>
              <a:rPr lang="en-US" dirty="0" smtClean="0"/>
              <a:t>Keynesian </a:t>
            </a:r>
          </a:p>
          <a:p>
            <a:pPr lvl="1"/>
            <a:r>
              <a:rPr lang="en-US" dirty="0" smtClean="0"/>
              <a:t>Sticky Wages, so it takes a really long time for the economy to get back to LRE. Fed and Gov. can speed up this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Expansionary Money Policy (Increasing the Money Supply and Inflation)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Buy Bonds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Lower Reserve Requirement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Lower Discount Rate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mtClean="0"/>
              <a:t>Contractionary </a:t>
            </a:r>
            <a:r>
              <a:rPr lang="en-US" dirty="0" smtClean="0"/>
              <a:t>Money Policy (Decreasing the Money Supply and Inflation)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Sell Bonds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Raise Reserve Requirement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Raise Discount Rate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Problems in Controlling the Money Supply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Fed’s control of the money supply is not precise.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Fed must wrestle with two problems that arise due to fractional-reserve banking.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The Fed does not control the amount of money that households choose to hold as deposits in banks</a:t>
            </a:r>
            <a:r>
              <a:rPr lang="en-US" dirty="0" smtClean="0"/>
              <a:t>.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dirty="0" smtClean="0"/>
              <a:t>Currency Drains</a:t>
            </a:r>
          </a:p>
          <a:p>
            <a:pPr lvl="3" eaLnBrk="1" fontAlgn="auto" hangingPunct="1">
              <a:spcAft>
                <a:spcPts val="0"/>
              </a:spcAft>
              <a:defRPr/>
            </a:pPr>
            <a:r>
              <a:rPr lang="en-US" dirty="0" smtClean="0"/>
              <a:t>Withdrawing deposits to hold as cash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The Fed does not control the amount of money that bankers choose to lend.</a:t>
            </a:r>
          </a:p>
        </p:txBody>
      </p:sp>
    </p:spTree>
    <p:extLst>
      <p:ext uri="{BB962C8B-B14F-4D97-AF65-F5344CB8AC3E}">
        <p14:creationId xmlns:p14="http://schemas.microsoft.com/office/powerpoint/2010/main" val="689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HOW FISCAL POLICY INFLUENCES AGGREGATE DEMAND</a:t>
            </a:r>
            <a:endParaRPr lang="en-US" sz="3600" dirty="0">
              <a:latin typeface="Tahoma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Fiscal policy refers to the government’s choices regarding the overall level of government purchases or taxes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Controlled by Congress and the President</a:t>
            </a:r>
            <a:endParaRPr lang="en-US" dirty="0"/>
          </a:p>
          <a:p>
            <a:r>
              <a:rPr lang="en-US" dirty="0"/>
              <a:t>Fiscal policy influences saving, investment, and growth in the long run.</a:t>
            </a:r>
          </a:p>
          <a:p>
            <a:r>
              <a:rPr lang="en-US" dirty="0"/>
              <a:t>In the short run, fiscal policy primarily affects the aggregate demand.</a:t>
            </a:r>
          </a:p>
        </p:txBody>
      </p:sp>
    </p:spTree>
    <p:extLst>
      <p:ext uri="{BB962C8B-B14F-4D97-AF65-F5344CB8AC3E}">
        <p14:creationId xmlns:p14="http://schemas.microsoft.com/office/powerpoint/2010/main" val="16524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Changes in Government Purchases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policymakers change the money supply or taxes, the effect on aggregate demand is indirect—through the spending decisions of firms or households.</a:t>
            </a:r>
          </a:p>
          <a:p>
            <a:r>
              <a:rPr lang="en-US"/>
              <a:t>When the government alters its own purchases of goods or services, it shifts the aggregate-demand curve directly.</a:t>
            </a:r>
          </a:p>
        </p:txBody>
      </p:sp>
    </p:spTree>
    <p:extLst>
      <p:ext uri="{BB962C8B-B14F-4D97-AF65-F5344CB8AC3E}">
        <p14:creationId xmlns:p14="http://schemas.microsoft.com/office/powerpoint/2010/main" val="5433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14413</TotalTime>
  <Words>2809</Words>
  <Application>Microsoft Office PowerPoint</Application>
  <PresentationFormat>On-screen Show (4:3)</PresentationFormat>
  <Paragraphs>360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Calibri</vt:lpstr>
      <vt:lpstr>Tahoma</vt:lpstr>
      <vt:lpstr>Office Theme</vt:lpstr>
      <vt:lpstr>iRespondQuestionMaster</vt:lpstr>
      <vt:lpstr>iRespondGraphMaster</vt:lpstr>
      <vt:lpstr>Monetary and Fiscal Policy and Macroeconomic Debates</vt:lpstr>
      <vt:lpstr>The Fed’s Tools of Monetary Control</vt:lpstr>
      <vt:lpstr>The Fed’s Tools of Monetary Control</vt:lpstr>
      <vt:lpstr>The Fed’s Tools of Monetary Control</vt:lpstr>
      <vt:lpstr>The Fed’s Tools of Monetary Control</vt:lpstr>
      <vt:lpstr>Summary</vt:lpstr>
      <vt:lpstr>Problems in Controlling the Money Supply</vt:lpstr>
      <vt:lpstr>HOW FISCAL POLICY INFLUENCES AGGREGATE DEMAND</vt:lpstr>
      <vt:lpstr>Changes in Government Purchases</vt:lpstr>
      <vt:lpstr>HOW FISCAL POLICY INFLUENCES AGGREGATE DEMAND</vt:lpstr>
      <vt:lpstr>The Federal Government </vt:lpstr>
      <vt:lpstr>The Federal Government </vt:lpstr>
      <vt:lpstr>Government Spending cont.</vt:lpstr>
      <vt:lpstr>Changes in Government Purchases</vt:lpstr>
      <vt:lpstr>Savings/DI/Consumption</vt:lpstr>
      <vt:lpstr>APC/APS</vt:lpstr>
      <vt:lpstr>MPC/MPS</vt:lpstr>
      <vt:lpstr>Changes in Consumption and Saving</vt:lpstr>
      <vt:lpstr>The Multiplier Effect</vt:lpstr>
      <vt:lpstr>The Multiplier Effect</vt:lpstr>
      <vt:lpstr>The Multiplier Effect</vt:lpstr>
      <vt:lpstr>Figure 4 The Multiplier Effect</vt:lpstr>
      <vt:lpstr>A Formula for the Spending Multiplier</vt:lpstr>
      <vt:lpstr>A Formula for the Spending Multiplier</vt:lpstr>
      <vt:lpstr>The Crowding-Out Effect</vt:lpstr>
      <vt:lpstr>The Crowding-Out Effect</vt:lpstr>
      <vt:lpstr>Figure 5 The Crowding-Out Effect</vt:lpstr>
      <vt:lpstr>The Crowding-Out Effect</vt:lpstr>
      <vt:lpstr>The Federal Government </vt:lpstr>
      <vt:lpstr>The Federal Government </vt:lpstr>
      <vt:lpstr>Benefits Principle</vt:lpstr>
      <vt:lpstr>Ability-to-Pay Principle</vt:lpstr>
      <vt:lpstr>Ability-to-Pay Principle</vt:lpstr>
      <vt:lpstr>Ability-to-Pay Principle </vt:lpstr>
      <vt:lpstr>Ability-to-Pay Principle </vt:lpstr>
      <vt:lpstr>Three Tax Systems</vt:lpstr>
      <vt:lpstr>Changes in Taxes</vt:lpstr>
      <vt:lpstr>Changes in Taxes</vt:lpstr>
      <vt:lpstr>Five Debates over Macroeconomic Policy</vt:lpstr>
      <vt:lpstr>PowerPoint Presentation</vt:lpstr>
      <vt:lpstr>Automatic Stabilizers</vt:lpstr>
      <vt:lpstr>Pro: Policymakers should try to stabilize the economy</vt:lpstr>
      <vt:lpstr>Pro: Policymakers should try to stabilize the economy</vt:lpstr>
      <vt:lpstr>The Case against Active Stabilization Policy</vt:lpstr>
      <vt:lpstr>Con: Policymakers should not try to stabilize the economy</vt:lpstr>
      <vt:lpstr>Con: Policymakers should not try to stabilize the economy</vt:lpstr>
      <vt:lpstr>Con: Policymakers should not try to stabilize the economy</vt:lpstr>
      <vt:lpstr>PowerPoint Presentation</vt:lpstr>
      <vt:lpstr>Pro: The government should balance its budget</vt:lpstr>
      <vt:lpstr>Pro: The government should balance its budget</vt:lpstr>
      <vt:lpstr>Con: The government should not balance its budget</vt:lpstr>
      <vt:lpstr>Con: The government should not balance its budget</vt:lpstr>
      <vt:lpstr>PowerPoint Presentation</vt:lpstr>
      <vt:lpstr>Pro: Rule based monetary policy </vt:lpstr>
      <vt:lpstr>Con: More severe problems may call for bigger solutions</vt:lpstr>
      <vt:lpstr>PowerPoint Presentation</vt:lpstr>
      <vt:lpstr>Rational Expectations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Policy and Macroeconomic Debates</dc:title>
  <dc:creator>Charles Green</dc:creator>
  <cp:lastModifiedBy>Charles Green</cp:lastModifiedBy>
  <cp:revision>37</cp:revision>
  <dcterms:created xsi:type="dcterms:W3CDTF">2013-11-11T13:58:18Z</dcterms:created>
  <dcterms:modified xsi:type="dcterms:W3CDTF">2019-03-12T12:55:56Z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