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notesMasterIdLst>
    <p:notesMasterId r:id="rId24"/>
  </p:notesMasterIdLst>
  <p:sldIdLst>
    <p:sldId id="258" r:id="rId4"/>
    <p:sldId id="259" r:id="rId5"/>
    <p:sldId id="299" r:id="rId6"/>
    <p:sldId id="301" r:id="rId7"/>
    <p:sldId id="260" r:id="rId8"/>
    <p:sldId id="261" r:id="rId9"/>
    <p:sldId id="262" r:id="rId10"/>
    <p:sldId id="263" r:id="rId11"/>
    <p:sldId id="264" r:id="rId12"/>
    <p:sldId id="302" r:id="rId13"/>
    <p:sldId id="279" r:id="rId14"/>
    <p:sldId id="304" r:id="rId15"/>
    <p:sldId id="280" r:id="rId16"/>
    <p:sldId id="293" r:id="rId17"/>
    <p:sldId id="296" r:id="rId18"/>
    <p:sldId id="303" r:id="rId19"/>
    <p:sldId id="305" r:id="rId20"/>
    <p:sldId id="306" r:id="rId21"/>
    <p:sldId id="307" r:id="rId22"/>
    <p:sldId id="308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BE2A36-4374-4D5D-A798-2B9029D8968E}" type="datetimeFigureOut">
              <a:rPr lang="en-US" smtClean="0"/>
              <a:t>6/13/2018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51EEBD-A839-4F1A-AB53-97CD84A75C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3413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01470-0754-4E2D-ACFA-73C55197152B}" type="datetimeFigureOut">
              <a:rPr lang="en-US" smtClean="0"/>
              <a:t>6/13/2018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3E02D-4763-45A9-8621-637B4D3180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52230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01470-0754-4E2D-ACFA-73C55197152B}" type="datetimeFigureOut">
              <a:rPr lang="en-US" smtClean="0"/>
              <a:t>6/13/2018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3E02D-4763-45A9-8621-637B4D3180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74472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01470-0754-4E2D-ACFA-73C55197152B}" type="datetimeFigureOut">
              <a:rPr lang="en-US" smtClean="0"/>
              <a:t>6/13/2018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3E02D-4763-45A9-8621-637B4D3180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72127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B601470-0754-4E2D-ACFA-73C55197152B}" type="datetimeFigureOut">
              <a:rPr lang="en-US" smtClean="0"/>
              <a:t>6/13/2018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0A3E02D-4763-45A9-8621-637B4D3180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69623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B601470-0754-4E2D-ACFA-73C55197152B}" type="datetimeFigureOut">
              <a:rPr lang="en-US" smtClean="0"/>
              <a:t>6/13/2018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0A3E02D-4763-45A9-8621-637B4D3180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33843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B601470-0754-4E2D-ACFA-73C55197152B}" type="datetimeFigureOut">
              <a:rPr lang="en-US" smtClean="0"/>
              <a:t>6/13/2018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0A3E02D-4763-45A9-8621-637B4D3180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16099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B601470-0754-4E2D-ACFA-73C55197152B}" type="datetimeFigureOut">
              <a:rPr lang="en-US" smtClean="0"/>
              <a:t>6/13/2018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0A3E02D-4763-45A9-8621-637B4D3180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013164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B601470-0754-4E2D-ACFA-73C55197152B}" type="datetimeFigureOut">
              <a:rPr lang="en-US" smtClean="0"/>
              <a:t>6/13/2018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0A3E02D-4763-45A9-8621-637B4D3180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218893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B601470-0754-4E2D-ACFA-73C55197152B}" type="datetimeFigureOut">
              <a:rPr lang="en-US" smtClean="0"/>
              <a:t>6/13/2018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0A3E02D-4763-45A9-8621-637B4D3180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515164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B601470-0754-4E2D-ACFA-73C55197152B}" type="datetimeFigureOut">
              <a:rPr lang="en-US" smtClean="0"/>
              <a:t>6/13/2018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0A3E02D-4763-45A9-8621-637B4D3180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260182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B601470-0754-4E2D-ACFA-73C55197152B}" type="datetimeFigureOut">
              <a:rPr lang="en-US" smtClean="0"/>
              <a:t>6/13/2018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0A3E02D-4763-45A9-8621-637B4D3180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865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01470-0754-4E2D-ACFA-73C55197152B}" type="datetimeFigureOut">
              <a:rPr lang="en-US" smtClean="0"/>
              <a:t>6/13/2018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3E02D-4763-45A9-8621-637B4D3180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696236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B601470-0754-4E2D-ACFA-73C55197152B}" type="datetimeFigureOut">
              <a:rPr lang="en-US" smtClean="0"/>
              <a:t>6/13/2018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0A3E02D-4763-45A9-8621-637B4D3180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744725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B601470-0754-4E2D-ACFA-73C55197152B}" type="datetimeFigureOut">
              <a:rPr lang="en-US" smtClean="0"/>
              <a:t>6/13/2018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0A3E02D-4763-45A9-8621-637B4D3180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721278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B601470-0754-4E2D-ACFA-73C55197152B}" type="datetimeFigureOut">
              <a:rPr lang="en-US" smtClean="0"/>
              <a:t>6/13/2018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0A3E02D-4763-45A9-8621-637B4D3180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696236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B601470-0754-4E2D-ACFA-73C55197152B}" type="datetimeFigureOut">
              <a:rPr lang="en-US" smtClean="0"/>
              <a:t>6/13/2018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0A3E02D-4763-45A9-8621-637B4D3180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338438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B601470-0754-4E2D-ACFA-73C55197152B}" type="datetimeFigureOut">
              <a:rPr lang="en-US" smtClean="0"/>
              <a:t>6/13/2018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0A3E02D-4763-45A9-8621-637B4D3180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160993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B601470-0754-4E2D-ACFA-73C55197152B}" type="datetimeFigureOut">
              <a:rPr lang="en-US" smtClean="0"/>
              <a:t>6/13/2018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0A3E02D-4763-45A9-8621-637B4D3180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013164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B601470-0754-4E2D-ACFA-73C55197152B}" type="datetimeFigureOut">
              <a:rPr lang="en-US" smtClean="0"/>
              <a:t>6/13/2018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0A3E02D-4763-45A9-8621-637B4D3180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218893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B601470-0754-4E2D-ACFA-73C55197152B}" type="datetimeFigureOut">
              <a:rPr lang="en-US" smtClean="0"/>
              <a:t>6/13/2018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0A3E02D-4763-45A9-8621-637B4D3180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515164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B601470-0754-4E2D-ACFA-73C55197152B}" type="datetimeFigureOut">
              <a:rPr lang="en-US" smtClean="0"/>
              <a:t>6/13/2018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0A3E02D-4763-45A9-8621-637B4D3180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260182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B601470-0754-4E2D-ACFA-73C55197152B}" type="datetimeFigureOut">
              <a:rPr lang="en-US" smtClean="0"/>
              <a:t>6/13/2018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0A3E02D-4763-45A9-8621-637B4D3180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86537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01470-0754-4E2D-ACFA-73C55197152B}" type="datetimeFigureOut">
              <a:rPr lang="en-US" smtClean="0"/>
              <a:t>6/13/2018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3E02D-4763-45A9-8621-637B4D3180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338438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B601470-0754-4E2D-ACFA-73C55197152B}" type="datetimeFigureOut">
              <a:rPr lang="en-US" smtClean="0"/>
              <a:t>6/13/2018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0A3E02D-4763-45A9-8621-637B4D3180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744725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B601470-0754-4E2D-ACFA-73C55197152B}" type="datetimeFigureOut">
              <a:rPr lang="en-US" smtClean="0"/>
              <a:t>6/13/2018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0A3E02D-4763-45A9-8621-637B4D3180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72127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01470-0754-4E2D-ACFA-73C55197152B}" type="datetimeFigureOut">
              <a:rPr lang="en-US" smtClean="0"/>
              <a:t>6/13/2018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3E02D-4763-45A9-8621-637B4D3180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16099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01470-0754-4E2D-ACFA-73C55197152B}" type="datetimeFigureOut">
              <a:rPr lang="en-US" smtClean="0"/>
              <a:t>6/13/2018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3E02D-4763-45A9-8621-637B4D3180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01316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01470-0754-4E2D-ACFA-73C55197152B}" type="datetimeFigureOut">
              <a:rPr lang="en-US" smtClean="0"/>
              <a:t>6/13/2018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3E02D-4763-45A9-8621-637B4D3180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21889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01470-0754-4E2D-ACFA-73C55197152B}" type="datetimeFigureOut">
              <a:rPr lang="en-US" smtClean="0"/>
              <a:t>6/13/2018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3E02D-4763-45A9-8621-637B4D3180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51516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01470-0754-4E2D-ACFA-73C55197152B}" type="datetimeFigureOut">
              <a:rPr lang="en-US" smtClean="0"/>
              <a:t>6/13/2018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3E02D-4763-45A9-8621-637B4D3180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26018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01470-0754-4E2D-ACFA-73C55197152B}" type="datetimeFigureOut">
              <a:rPr lang="en-US" smtClean="0"/>
              <a:t>6/13/2018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3E02D-4763-45A9-8621-637B4D3180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86537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31.xml"/><Relationship Id="rId4" Type="http://schemas.openxmlformats.org/officeDocument/2006/relationships/slideLayout" Target="../slideLayouts/slideLayout25.xml"/><Relationship Id="rId9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601470-0754-4E2D-ACFA-73C55197152B}" type="datetimeFigureOut">
              <a:rPr lang="en-US" smtClean="0"/>
              <a:t>6/13/2018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A3E02D-4763-45A9-8621-637B4D3180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55649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QuestionShape"/>
          <p:cNvSpPr/>
          <p:nvPr userDrawn="1"/>
        </p:nvSpPr>
        <p:spPr>
          <a:xfrm>
            <a:off x="127000" y="127000"/>
            <a:ext cx="8890000" cy="2857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  <a:buNone/>
            </a:pPr>
            <a:r>
              <a:rPr lang="en-US" sz="440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iRespond Question Master</a:t>
            </a:r>
            <a:endParaRPr lang="en-US" sz="440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8" name="AShape"/>
          <p:cNvSpPr/>
          <p:nvPr userDrawn="1"/>
        </p:nvSpPr>
        <p:spPr>
          <a:xfrm>
            <a:off x="127000" y="31115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z="3200" smtClean="0">
                <a:solidFill>
                  <a:schemeClr val="tx1"/>
                </a:solidFill>
              </a:rPr>
              <a:t>A.) Response A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9" name="BShape"/>
          <p:cNvSpPr/>
          <p:nvPr userDrawn="1"/>
        </p:nvSpPr>
        <p:spPr>
          <a:xfrm>
            <a:off x="127000" y="38354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z="3200" smtClean="0">
                <a:solidFill>
                  <a:schemeClr val="tx1"/>
                </a:solidFill>
              </a:rPr>
              <a:t>B.) Response B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10" name="CShape"/>
          <p:cNvSpPr/>
          <p:nvPr userDrawn="1"/>
        </p:nvSpPr>
        <p:spPr>
          <a:xfrm>
            <a:off x="127000" y="45593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z="3200" smtClean="0">
                <a:solidFill>
                  <a:schemeClr val="tx1"/>
                </a:solidFill>
              </a:rPr>
              <a:t>C.) Response C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11" name="DShape"/>
          <p:cNvSpPr/>
          <p:nvPr userDrawn="1"/>
        </p:nvSpPr>
        <p:spPr>
          <a:xfrm>
            <a:off x="127000" y="52832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z="3200" smtClean="0">
                <a:solidFill>
                  <a:schemeClr val="tx1"/>
                </a:solidFill>
              </a:rPr>
              <a:t>D.) Response D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12" name="EShape"/>
          <p:cNvSpPr/>
          <p:nvPr userDrawn="1"/>
        </p:nvSpPr>
        <p:spPr>
          <a:xfrm>
            <a:off x="127000" y="60071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z="3200" smtClean="0">
                <a:solidFill>
                  <a:schemeClr val="tx1"/>
                </a:solidFill>
              </a:rPr>
              <a:t>E.) Response E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13" name="Percent"/>
          <p:cNvSpPr/>
          <p:nvPr userDrawn="1"/>
        </p:nvSpPr>
        <p:spPr>
          <a:xfrm>
            <a:off x="6350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smtClean="0">
                <a:solidFill>
                  <a:srgbClr val="000000"/>
                </a:solidFill>
              </a:rPr>
              <a:t>Percent Complete 100%</a:t>
            </a:r>
            <a:endParaRPr lang="en-US" sz="1400">
              <a:solidFill>
                <a:srgbClr val="000000"/>
              </a:solidFill>
            </a:endParaRPr>
          </a:p>
        </p:txBody>
      </p:sp>
      <p:sp>
        <p:nvSpPr>
          <p:cNvPr id="14" name="Timer"/>
          <p:cNvSpPr/>
          <p:nvPr userDrawn="1"/>
        </p:nvSpPr>
        <p:spPr>
          <a:xfrm>
            <a:off x="254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smtClean="0">
                <a:solidFill>
                  <a:srgbClr val="000000"/>
                </a:solidFill>
              </a:rPr>
              <a:t>00:30</a:t>
            </a:r>
            <a:endParaRPr lang="en-US" sz="1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55649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Shape" hidden="1"/>
          <p:cNvSpPr/>
          <p:nvPr userDrawn="1"/>
        </p:nvSpPr>
        <p:spPr>
          <a:xfrm>
            <a:off x="127000" y="254000"/>
            <a:ext cx="1270000" cy="127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iRespond Graph</a:t>
            </a:r>
            <a:endParaRPr lang="en-US"/>
          </a:p>
        </p:txBody>
      </p:sp>
      <p:grpSp>
        <p:nvGrpSpPr>
          <p:cNvPr id="37" name="CorrectBarGroup"/>
          <p:cNvGrpSpPr/>
          <p:nvPr userDrawn="1"/>
        </p:nvGrpSpPr>
        <p:grpSpPr>
          <a:xfrm>
            <a:off x="1270000" y="3175000"/>
            <a:ext cx="2667000" cy="2540000"/>
            <a:chOff x="1270000" y="3175000"/>
            <a:chExt cx="2667000" cy="2540000"/>
          </a:xfrm>
        </p:grpSpPr>
        <p:sp>
          <p:nvSpPr>
            <p:cNvPr id="9" name="CorrectBar0"/>
            <p:cNvSpPr/>
            <p:nvPr userDrawn="1"/>
          </p:nvSpPr>
          <p:spPr>
            <a:xfrm>
              <a:off x="1270000" y="3175000"/>
              <a:ext cx="1079500" cy="254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CorrectBar1"/>
            <p:cNvSpPr/>
            <p:nvPr userDrawn="1"/>
          </p:nvSpPr>
          <p:spPr>
            <a:xfrm>
              <a:off x="2857500" y="4445000"/>
              <a:ext cx="1079500" cy="127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5" name="PercentLabelGroup"/>
          <p:cNvGrpSpPr/>
          <p:nvPr userDrawn="1"/>
        </p:nvGrpSpPr>
        <p:grpSpPr>
          <a:xfrm>
            <a:off x="1270000" y="1270000"/>
            <a:ext cx="7429500" cy="317500"/>
            <a:chOff x="1270000" y="1270000"/>
            <a:chExt cx="7429500" cy="317500"/>
          </a:xfrm>
        </p:grpSpPr>
        <p:sp>
          <p:nvSpPr>
            <p:cNvPr id="8" name="PercentLabel0"/>
            <p:cNvSpPr/>
            <p:nvPr userDrawn="1"/>
          </p:nvSpPr>
          <p:spPr>
            <a:xfrm>
              <a:off x="127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67%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1" name="PercentLabel1"/>
            <p:cNvSpPr/>
            <p:nvPr userDrawn="1"/>
          </p:nvSpPr>
          <p:spPr>
            <a:xfrm>
              <a:off x="2857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33%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4" name="PercentLabel2"/>
            <p:cNvSpPr/>
            <p:nvPr userDrawn="1"/>
          </p:nvSpPr>
          <p:spPr>
            <a:xfrm>
              <a:off x="4445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100%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7" name="PercentLabel3"/>
            <p:cNvSpPr/>
            <p:nvPr userDrawn="1"/>
          </p:nvSpPr>
          <p:spPr>
            <a:xfrm>
              <a:off x="6032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100%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0" name="PercentLabel4"/>
            <p:cNvSpPr/>
            <p:nvPr userDrawn="1"/>
          </p:nvSpPr>
          <p:spPr>
            <a:xfrm>
              <a:off x="762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67%</a:t>
              </a: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38" name="IncorrectBarGroup"/>
          <p:cNvGrpSpPr/>
          <p:nvPr userDrawn="1"/>
        </p:nvGrpSpPr>
        <p:grpSpPr>
          <a:xfrm>
            <a:off x="4445000" y="1905000"/>
            <a:ext cx="4254500" cy="3810000"/>
            <a:chOff x="4445000" y="1905000"/>
            <a:chExt cx="4254500" cy="3810000"/>
          </a:xfrm>
        </p:grpSpPr>
        <p:sp>
          <p:nvSpPr>
            <p:cNvPr id="15" name="IncorrectBar2"/>
            <p:cNvSpPr/>
            <p:nvPr userDrawn="1"/>
          </p:nvSpPr>
          <p:spPr>
            <a:xfrm>
              <a:off x="44450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IncorrectBar3"/>
            <p:cNvSpPr/>
            <p:nvPr userDrawn="1"/>
          </p:nvSpPr>
          <p:spPr>
            <a:xfrm>
              <a:off x="60325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IncorrectBar4"/>
            <p:cNvSpPr/>
            <p:nvPr userDrawn="1"/>
          </p:nvSpPr>
          <p:spPr>
            <a:xfrm>
              <a:off x="7620000" y="3175000"/>
              <a:ext cx="1079500" cy="254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" name="XLabelGroup"/>
          <p:cNvGrpSpPr/>
          <p:nvPr userDrawn="1"/>
        </p:nvGrpSpPr>
        <p:grpSpPr>
          <a:xfrm>
            <a:off x="1270000" y="5842000"/>
            <a:ext cx="7429500" cy="317500"/>
            <a:chOff x="1270000" y="5842000"/>
            <a:chExt cx="7429500" cy="317500"/>
          </a:xfrm>
        </p:grpSpPr>
        <p:sp>
          <p:nvSpPr>
            <p:cNvPr id="10" name="XValueLabel0"/>
            <p:cNvSpPr/>
            <p:nvPr userDrawn="1"/>
          </p:nvSpPr>
          <p:spPr>
            <a:xfrm>
              <a:off x="127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A*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3" name="XValueLabel1"/>
            <p:cNvSpPr/>
            <p:nvPr userDrawn="1"/>
          </p:nvSpPr>
          <p:spPr>
            <a:xfrm>
              <a:off x="2857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B*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6" name="XValueLabel2"/>
            <p:cNvSpPr/>
            <p:nvPr userDrawn="1"/>
          </p:nvSpPr>
          <p:spPr>
            <a:xfrm>
              <a:off x="4445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C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9" name="XValueLabel3"/>
            <p:cNvSpPr/>
            <p:nvPr userDrawn="1"/>
          </p:nvSpPr>
          <p:spPr>
            <a:xfrm>
              <a:off x="6032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D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2" name="XValueLabel4"/>
            <p:cNvSpPr/>
            <p:nvPr userDrawn="1"/>
          </p:nvSpPr>
          <p:spPr>
            <a:xfrm>
              <a:off x="762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E</a:t>
              </a: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36" name="AxisLineGroup"/>
          <p:cNvGrpSpPr/>
          <p:nvPr userDrawn="1"/>
        </p:nvGrpSpPr>
        <p:grpSpPr>
          <a:xfrm>
            <a:off x="889000" y="1587500"/>
            <a:ext cx="8001000" cy="4127500"/>
            <a:chOff x="889000" y="1587500"/>
            <a:chExt cx="8001000" cy="4127500"/>
          </a:xfrm>
        </p:grpSpPr>
        <p:cxnSp>
          <p:nvCxnSpPr>
            <p:cNvPr id="23" name="XAxisLine"/>
            <p:cNvCxnSpPr/>
            <p:nvPr userDrawn="1"/>
          </p:nvCxnSpPr>
          <p:spPr>
            <a:xfrm>
              <a:off x="889000" y="5715000"/>
              <a:ext cx="8001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YAxisLine"/>
            <p:cNvCxnSpPr/>
            <p:nvPr userDrawn="1"/>
          </p:nvCxnSpPr>
          <p:spPr>
            <a:xfrm>
              <a:off x="1016000" y="1587500"/>
              <a:ext cx="0" cy="412750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YAxisTick0"/>
            <p:cNvCxnSpPr/>
            <p:nvPr userDrawn="1"/>
          </p:nvCxnSpPr>
          <p:spPr>
            <a:xfrm>
              <a:off x="889000" y="571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YAxisTick1"/>
            <p:cNvCxnSpPr/>
            <p:nvPr userDrawn="1"/>
          </p:nvCxnSpPr>
          <p:spPr>
            <a:xfrm>
              <a:off x="889000" y="444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YAxisTick2"/>
            <p:cNvCxnSpPr/>
            <p:nvPr userDrawn="1"/>
          </p:nvCxnSpPr>
          <p:spPr>
            <a:xfrm>
              <a:off x="889000" y="317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YAxisTick3"/>
            <p:cNvCxnSpPr/>
            <p:nvPr userDrawn="1"/>
          </p:nvCxnSpPr>
          <p:spPr>
            <a:xfrm>
              <a:off x="889000" y="190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YLabelGroup"/>
          <p:cNvGrpSpPr/>
          <p:nvPr userDrawn="1"/>
        </p:nvGrpSpPr>
        <p:grpSpPr>
          <a:xfrm>
            <a:off x="254000" y="1841500"/>
            <a:ext cx="762000" cy="3937000"/>
            <a:chOff x="254000" y="1841500"/>
            <a:chExt cx="762000" cy="3937000"/>
          </a:xfrm>
        </p:grpSpPr>
        <p:sp>
          <p:nvSpPr>
            <p:cNvPr id="26" name="YValueLabel0"/>
            <p:cNvSpPr/>
            <p:nvPr userDrawn="1"/>
          </p:nvSpPr>
          <p:spPr>
            <a:xfrm>
              <a:off x="254000" y="565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0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28" name="YValueLabel1"/>
            <p:cNvSpPr/>
            <p:nvPr userDrawn="1"/>
          </p:nvSpPr>
          <p:spPr>
            <a:xfrm>
              <a:off x="254000" y="438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1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30" name="YValueLabel2"/>
            <p:cNvSpPr/>
            <p:nvPr userDrawn="1"/>
          </p:nvSpPr>
          <p:spPr>
            <a:xfrm>
              <a:off x="254000" y="311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2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32" name="YValueLabel3"/>
            <p:cNvSpPr/>
            <p:nvPr userDrawn="1"/>
          </p:nvSpPr>
          <p:spPr>
            <a:xfrm>
              <a:off x="254000" y="184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3</a:t>
              </a:r>
              <a:endParaRPr lang="en-US" sz="2000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055649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Open-Economy Macroeconomics: Basic Concepts 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An Open Economy</a:t>
            </a:r>
            <a:endParaRPr lang="en-US" dirty="0">
              <a:latin typeface="Tahoma" pitchFamily="34" charset="0"/>
            </a:endParaRPr>
          </a:p>
          <a:p>
            <a:pPr lvl="1"/>
            <a:r>
              <a:rPr lang="en-US" dirty="0"/>
              <a:t>An open economy interacts with other countries in two ways.</a:t>
            </a:r>
          </a:p>
          <a:p>
            <a:pPr lvl="2"/>
            <a:r>
              <a:rPr lang="en-US" dirty="0"/>
              <a:t>It buys and sells goods and services in world product markets.</a:t>
            </a:r>
          </a:p>
          <a:p>
            <a:pPr lvl="2"/>
            <a:r>
              <a:rPr lang="en-US" dirty="0"/>
              <a:t>It buys and sells capital assets in world financial markets. </a:t>
            </a:r>
            <a:endParaRPr lang="en-US" dirty="0" smtClean="0"/>
          </a:p>
          <a:p>
            <a:pPr lvl="1"/>
            <a:r>
              <a:rPr lang="en-US" dirty="0" smtClean="0"/>
              <a:t>“Leakage” in the circular flow.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8874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Financial Account: Flow of </a:t>
            </a:r>
            <a:r>
              <a:rPr lang="en-US" sz="3200" dirty="0" smtClean="0"/>
              <a:t>Assets (Savings)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Financial Account = Foreigners saving their money (purchasing assets) in the US – Americans saving their money (purchasing assets) in other countries</a:t>
            </a:r>
          </a:p>
          <a:p>
            <a:pPr lvl="1"/>
            <a:r>
              <a:rPr lang="en-US" dirty="0" smtClean="0"/>
              <a:t>Change in foreign owned assets in US (+)</a:t>
            </a:r>
          </a:p>
          <a:p>
            <a:pPr lvl="2"/>
            <a:r>
              <a:rPr lang="en-US" dirty="0" smtClean="0"/>
              <a:t>Direct Foreign Investment</a:t>
            </a:r>
          </a:p>
          <a:p>
            <a:pPr lvl="1"/>
            <a:r>
              <a:rPr lang="en-US" dirty="0" smtClean="0"/>
              <a:t>Change in foreign reserves by governments and central banks (+)</a:t>
            </a:r>
          </a:p>
          <a:p>
            <a:pPr lvl="2"/>
            <a:r>
              <a:rPr lang="en-US" dirty="0" smtClean="0"/>
              <a:t>Buying US government bonds</a:t>
            </a:r>
          </a:p>
          <a:p>
            <a:pPr lvl="1"/>
            <a:r>
              <a:rPr lang="en-US" dirty="0" smtClean="0"/>
              <a:t>Change in US owned assets abroad (-)</a:t>
            </a:r>
          </a:p>
          <a:p>
            <a:pPr lvl="2"/>
            <a:r>
              <a:rPr lang="en-US" dirty="0" smtClean="0"/>
              <a:t>Direct Foreign Investment</a:t>
            </a:r>
          </a:p>
          <a:p>
            <a:pPr lvl="1"/>
            <a:r>
              <a:rPr lang="en-US" dirty="0" smtClean="0"/>
              <a:t>Change in US reserves when the Fed buys foreign assets (-)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7075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The Market for Loanable Funds</a:t>
            </a:r>
            <a:endParaRPr lang="en-US" sz="3200" dirty="0">
              <a:latin typeface="Tahoma" pitchFamily="34" charset="0"/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The supply and demand for loanable funds depend on the real interest rate. </a:t>
            </a:r>
          </a:p>
          <a:p>
            <a:r>
              <a:rPr lang="en-US"/>
              <a:t>A higher real interest rate encourages people to save and raises the quantity of loanable funds supplied.</a:t>
            </a:r>
          </a:p>
          <a:p>
            <a:r>
              <a:rPr lang="en-US"/>
              <a:t>The interest rate adjusts to bring the supply and demand for loanable funds into balance.</a:t>
            </a:r>
          </a:p>
        </p:txBody>
      </p:sp>
    </p:spTree>
    <p:extLst>
      <p:ext uri="{BB962C8B-B14F-4D97-AF65-F5344CB8AC3E}">
        <p14:creationId xmlns:p14="http://schemas.microsoft.com/office/powerpoint/2010/main" val="1190842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The Market for Loanable Funds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have the option to save your money in the US or in foreign countries. Foreigners face the same choice. </a:t>
            </a:r>
          </a:p>
          <a:p>
            <a:pPr lvl="1"/>
            <a:r>
              <a:rPr lang="en-US" dirty="0" smtClean="0"/>
              <a:t>Decisions on where to save money affects the market for loanable funds.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6865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6018" name="Picture 2" descr="E:\Mankiw\Mankiw PPT\narrow aqua button bckgr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688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6019" name="Rectangle 3"/>
          <p:cNvSpPr>
            <a:spLocks noGrp="1" noChangeArrowheads="1"/>
          </p:cNvSpPr>
          <p:nvPr>
            <p:ph type="title"/>
          </p:nvPr>
        </p:nvSpPr>
        <p:spPr>
          <a:xfrm>
            <a:off x="609600" y="50800"/>
            <a:ext cx="8229600" cy="685800"/>
          </a:xfrm>
        </p:spPr>
        <p:txBody>
          <a:bodyPr/>
          <a:lstStyle/>
          <a:p>
            <a:pPr algn="l">
              <a:lnSpc>
                <a:spcPct val="80000"/>
              </a:lnSpc>
            </a:pPr>
            <a:r>
              <a:rPr lang="en-US" sz="2800"/>
              <a:t>Figure 1 The Market for Loanable Funds</a:t>
            </a:r>
          </a:p>
        </p:txBody>
      </p:sp>
      <p:sp>
        <p:nvSpPr>
          <p:cNvPr id="86020" name="Text Box 4"/>
          <p:cNvSpPr txBox="1">
            <a:spLocks noChangeArrowheads="1"/>
          </p:cNvSpPr>
          <p:nvPr/>
        </p:nvSpPr>
        <p:spPr bwMode="auto">
          <a:xfrm rot="-21600000">
            <a:off x="6564313" y="6680200"/>
            <a:ext cx="2641600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800" b="1">
                <a:solidFill>
                  <a:schemeClr val="bg1"/>
                </a:solidFill>
                <a:latin typeface="Arial" pitchFamily="34" charset="0"/>
              </a:rPr>
              <a:t>Copyright©2003  Southwestern/Thomson Learning</a:t>
            </a:r>
          </a:p>
        </p:txBody>
      </p:sp>
      <p:sp>
        <p:nvSpPr>
          <p:cNvPr id="86021" name="Rectangle 5"/>
          <p:cNvSpPr>
            <a:spLocks noChangeArrowheads="1"/>
          </p:cNvSpPr>
          <p:nvPr/>
        </p:nvSpPr>
        <p:spPr bwMode="auto">
          <a:xfrm>
            <a:off x="1743075" y="1350963"/>
            <a:ext cx="6591300" cy="4537075"/>
          </a:xfrm>
          <a:prstGeom prst="rect">
            <a:avLst/>
          </a:prstGeom>
          <a:solidFill>
            <a:srgbClr val="F3F6F9"/>
          </a:solidFill>
          <a:ln w="219075">
            <a:solidFill>
              <a:srgbClr val="F3F6F9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6022" name="Rectangle 6"/>
          <p:cNvSpPr>
            <a:spLocks noChangeArrowheads="1"/>
          </p:cNvSpPr>
          <p:nvPr/>
        </p:nvSpPr>
        <p:spPr bwMode="auto">
          <a:xfrm>
            <a:off x="1743075" y="1350963"/>
            <a:ext cx="6591300" cy="4537075"/>
          </a:xfrm>
          <a:prstGeom prst="rect">
            <a:avLst/>
          </a:prstGeom>
          <a:solidFill>
            <a:srgbClr val="F2F4F8"/>
          </a:solidFill>
          <a:ln w="198438">
            <a:solidFill>
              <a:srgbClr val="F2F4F8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6023" name="Rectangle 7"/>
          <p:cNvSpPr>
            <a:spLocks noChangeArrowheads="1"/>
          </p:cNvSpPr>
          <p:nvPr/>
        </p:nvSpPr>
        <p:spPr bwMode="auto">
          <a:xfrm>
            <a:off x="1743075" y="1350963"/>
            <a:ext cx="6591300" cy="4537075"/>
          </a:xfrm>
          <a:prstGeom prst="rect">
            <a:avLst/>
          </a:prstGeom>
          <a:solidFill>
            <a:srgbClr val="F1F4F7"/>
          </a:solidFill>
          <a:ln w="179388">
            <a:solidFill>
              <a:srgbClr val="F1F4F7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6024" name="Rectangle 8"/>
          <p:cNvSpPr>
            <a:spLocks noChangeArrowheads="1"/>
          </p:cNvSpPr>
          <p:nvPr/>
        </p:nvSpPr>
        <p:spPr bwMode="auto">
          <a:xfrm>
            <a:off x="1743075" y="1350963"/>
            <a:ext cx="6591300" cy="4537075"/>
          </a:xfrm>
          <a:prstGeom prst="rect">
            <a:avLst/>
          </a:prstGeom>
          <a:solidFill>
            <a:srgbClr val="F0F2F5"/>
          </a:solidFill>
          <a:ln w="158750">
            <a:solidFill>
              <a:srgbClr val="F0F2F5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6025" name="Rectangle 9"/>
          <p:cNvSpPr>
            <a:spLocks noChangeArrowheads="1"/>
          </p:cNvSpPr>
          <p:nvPr/>
        </p:nvSpPr>
        <p:spPr bwMode="auto">
          <a:xfrm>
            <a:off x="1743075" y="1350963"/>
            <a:ext cx="6591300" cy="4537075"/>
          </a:xfrm>
          <a:prstGeom prst="rect">
            <a:avLst/>
          </a:prstGeom>
          <a:solidFill>
            <a:srgbClr val="EEF1F4"/>
          </a:solidFill>
          <a:ln w="139700">
            <a:solidFill>
              <a:srgbClr val="EEF1F4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6026" name="Rectangle 10"/>
          <p:cNvSpPr>
            <a:spLocks noChangeArrowheads="1"/>
          </p:cNvSpPr>
          <p:nvPr/>
        </p:nvSpPr>
        <p:spPr bwMode="auto">
          <a:xfrm>
            <a:off x="1743075" y="1350963"/>
            <a:ext cx="6591300" cy="4537075"/>
          </a:xfrm>
          <a:prstGeom prst="rect">
            <a:avLst/>
          </a:prstGeom>
          <a:solidFill>
            <a:srgbClr val="EDEFF3"/>
          </a:solidFill>
          <a:ln w="119063">
            <a:solidFill>
              <a:srgbClr val="EDEFF3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6027" name="Rectangle 11"/>
          <p:cNvSpPr>
            <a:spLocks noChangeArrowheads="1"/>
          </p:cNvSpPr>
          <p:nvPr/>
        </p:nvSpPr>
        <p:spPr bwMode="auto">
          <a:xfrm>
            <a:off x="1743075" y="1350963"/>
            <a:ext cx="6591300" cy="4537075"/>
          </a:xfrm>
          <a:prstGeom prst="rect">
            <a:avLst/>
          </a:prstGeom>
          <a:solidFill>
            <a:srgbClr val="EBEEF2"/>
          </a:solidFill>
          <a:ln w="100013">
            <a:solidFill>
              <a:srgbClr val="EBEEF2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6028" name="Rectangle 12"/>
          <p:cNvSpPr>
            <a:spLocks noChangeArrowheads="1"/>
          </p:cNvSpPr>
          <p:nvPr/>
        </p:nvSpPr>
        <p:spPr bwMode="auto">
          <a:xfrm>
            <a:off x="1743075" y="1350963"/>
            <a:ext cx="6591300" cy="4537075"/>
          </a:xfrm>
          <a:prstGeom prst="rect">
            <a:avLst/>
          </a:prstGeom>
          <a:solidFill>
            <a:srgbClr val="EAECF1"/>
          </a:solidFill>
          <a:ln w="79375">
            <a:solidFill>
              <a:srgbClr val="EAECF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6029" name="Rectangle 13"/>
          <p:cNvSpPr>
            <a:spLocks noChangeArrowheads="1"/>
          </p:cNvSpPr>
          <p:nvPr/>
        </p:nvSpPr>
        <p:spPr bwMode="auto">
          <a:xfrm>
            <a:off x="1743075" y="1350963"/>
            <a:ext cx="6591300" cy="4537075"/>
          </a:xfrm>
          <a:prstGeom prst="rect">
            <a:avLst/>
          </a:prstGeom>
          <a:solidFill>
            <a:srgbClr val="E9EBF0"/>
          </a:solidFill>
          <a:ln w="60325">
            <a:solidFill>
              <a:srgbClr val="E9EBF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6030" name="Rectangle 14"/>
          <p:cNvSpPr>
            <a:spLocks noChangeArrowheads="1"/>
          </p:cNvSpPr>
          <p:nvPr/>
        </p:nvSpPr>
        <p:spPr bwMode="auto">
          <a:xfrm>
            <a:off x="1743075" y="1350963"/>
            <a:ext cx="6591300" cy="4537075"/>
          </a:xfrm>
          <a:prstGeom prst="rect">
            <a:avLst/>
          </a:prstGeom>
          <a:solidFill>
            <a:srgbClr val="E7EAEF"/>
          </a:solidFill>
          <a:ln w="39688">
            <a:solidFill>
              <a:srgbClr val="E7EAEF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6031" name="Rectangle 15"/>
          <p:cNvSpPr>
            <a:spLocks noChangeArrowheads="1"/>
          </p:cNvSpPr>
          <p:nvPr/>
        </p:nvSpPr>
        <p:spPr bwMode="auto">
          <a:xfrm>
            <a:off x="1743075" y="1350963"/>
            <a:ext cx="6591300" cy="4537075"/>
          </a:xfrm>
          <a:prstGeom prst="rect">
            <a:avLst/>
          </a:prstGeom>
          <a:solidFill>
            <a:srgbClr val="E6E9EF"/>
          </a:solidFill>
          <a:ln w="20638">
            <a:solidFill>
              <a:srgbClr val="E6E9EF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6032" name="Rectangle 16"/>
          <p:cNvSpPr>
            <a:spLocks noChangeArrowheads="1"/>
          </p:cNvSpPr>
          <p:nvPr/>
        </p:nvSpPr>
        <p:spPr bwMode="auto">
          <a:xfrm>
            <a:off x="1544638" y="1190625"/>
            <a:ext cx="6691312" cy="461645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6033" name="Freeform 17"/>
          <p:cNvSpPr>
            <a:spLocks/>
          </p:cNvSpPr>
          <p:nvPr/>
        </p:nvSpPr>
        <p:spPr bwMode="auto">
          <a:xfrm>
            <a:off x="1544638" y="1190625"/>
            <a:ext cx="6691312" cy="4616450"/>
          </a:xfrm>
          <a:custGeom>
            <a:avLst/>
            <a:gdLst>
              <a:gd name="T0" fmla="*/ 0 w 4215"/>
              <a:gd name="T1" fmla="*/ 0 h 2908"/>
              <a:gd name="T2" fmla="*/ 0 w 4215"/>
              <a:gd name="T3" fmla="*/ 2908 h 2908"/>
              <a:gd name="T4" fmla="*/ 4215 w 4215"/>
              <a:gd name="T5" fmla="*/ 2908 h 29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215" h="2908">
                <a:moveTo>
                  <a:pt x="0" y="0"/>
                </a:moveTo>
                <a:lnTo>
                  <a:pt x="0" y="2908"/>
                </a:lnTo>
                <a:lnTo>
                  <a:pt x="4215" y="2908"/>
                </a:lnTo>
              </a:path>
            </a:pathLst>
          </a:custGeom>
          <a:noFill/>
          <a:ln w="2063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6034" name="Rectangle 18"/>
          <p:cNvSpPr>
            <a:spLocks noChangeArrowheads="1"/>
          </p:cNvSpPr>
          <p:nvPr/>
        </p:nvSpPr>
        <p:spPr bwMode="auto">
          <a:xfrm>
            <a:off x="7064375" y="5892800"/>
            <a:ext cx="1139825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700" b="1">
                <a:solidFill>
                  <a:srgbClr val="000000"/>
                </a:solidFill>
                <a:latin typeface="Arial" pitchFamily="34" charset="0"/>
              </a:rPr>
              <a:t>Quantity of</a:t>
            </a:r>
            <a:endParaRPr lang="en-US"/>
          </a:p>
        </p:txBody>
      </p:sp>
      <p:sp>
        <p:nvSpPr>
          <p:cNvPr id="86035" name="Rectangle 19"/>
          <p:cNvSpPr>
            <a:spLocks noChangeArrowheads="1"/>
          </p:cNvSpPr>
          <p:nvPr/>
        </p:nvSpPr>
        <p:spPr bwMode="auto">
          <a:xfrm>
            <a:off x="6562725" y="6156325"/>
            <a:ext cx="1657350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700" b="1">
                <a:solidFill>
                  <a:srgbClr val="000000"/>
                </a:solidFill>
                <a:latin typeface="Arial" pitchFamily="34" charset="0"/>
              </a:rPr>
              <a:t>Loanable Funds</a:t>
            </a:r>
            <a:endParaRPr lang="en-US"/>
          </a:p>
        </p:txBody>
      </p:sp>
      <p:sp>
        <p:nvSpPr>
          <p:cNvPr id="86036" name="Rectangle 20"/>
          <p:cNvSpPr>
            <a:spLocks noChangeArrowheads="1"/>
          </p:cNvSpPr>
          <p:nvPr/>
        </p:nvSpPr>
        <p:spPr bwMode="auto">
          <a:xfrm>
            <a:off x="992188" y="1209675"/>
            <a:ext cx="457200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700" b="1">
                <a:solidFill>
                  <a:srgbClr val="000000"/>
                </a:solidFill>
                <a:latin typeface="Arial" pitchFamily="34" charset="0"/>
              </a:rPr>
              <a:t>Real</a:t>
            </a:r>
            <a:endParaRPr lang="en-US"/>
          </a:p>
        </p:txBody>
      </p:sp>
      <p:sp>
        <p:nvSpPr>
          <p:cNvPr id="86037" name="Rectangle 21"/>
          <p:cNvSpPr>
            <a:spLocks noChangeArrowheads="1"/>
          </p:cNvSpPr>
          <p:nvPr/>
        </p:nvSpPr>
        <p:spPr bwMode="auto">
          <a:xfrm>
            <a:off x="668338" y="1473200"/>
            <a:ext cx="781050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700" b="1">
                <a:solidFill>
                  <a:srgbClr val="000000"/>
                </a:solidFill>
                <a:latin typeface="Arial" pitchFamily="34" charset="0"/>
              </a:rPr>
              <a:t>Interest</a:t>
            </a:r>
            <a:endParaRPr lang="en-US"/>
          </a:p>
        </p:txBody>
      </p:sp>
      <p:sp>
        <p:nvSpPr>
          <p:cNvPr id="86038" name="Rectangle 22"/>
          <p:cNvSpPr>
            <a:spLocks noChangeArrowheads="1"/>
          </p:cNvSpPr>
          <p:nvPr/>
        </p:nvSpPr>
        <p:spPr bwMode="auto">
          <a:xfrm>
            <a:off x="981075" y="1736725"/>
            <a:ext cx="468313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700" b="1">
                <a:solidFill>
                  <a:srgbClr val="000000"/>
                </a:solidFill>
                <a:latin typeface="Arial" pitchFamily="34" charset="0"/>
              </a:rPr>
              <a:t>Rate</a:t>
            </a:r>
            <a:endParaRPr lang="en-US"/>
          </a:p>
        </p:txBody>
      </p:sp>
      <p:grpSp>
        <p:nvGrpSpPr>
          <p:cNvPr id="86039" name="Group 23"/>
          <p:cNvGrpSpPr>
            <a:grpSpLocks/>
          </p:cNvGrpSpPr>
          <p:nvPr/>
        </p:nvGrpSpPr>
        <p:grpSpPr bwMode="auto">
          <a:xfrm>
            <a:off x="2655888" y="2033588"/>
            <a:ext cx="5046662" cy="3376612"/>
            <a:chOff x="1673" y="1281"/>
            <a:chExt cx="3179" cy="2127"/>
          </a:xfrm>
        </p:grpSpPr>
        <p:sp>
          <p:nvSpPr>
            <p:cNvPr id="86040" name="Line 24"/>
            <p:cNvSpPr>
              <a:spLocks noChangeShapeType="1"/>
            </p:cNvSpPr>
            <p:nvPr/>
          </p:nvSpPr>
          <p:spPr bwMode="auto">
            <a:xfrm flipV="1">
              <a:off x="1673" y="1327"/>
              <a:ext cx="1601" cy="2081"/>
            </a:xfrm>
            <a:prstGeom prst="line">
              <a:avLst/>
            </a:prstGeom>
            <a:noFill/>
            <a:ln w="60325">
              <a:solidFill>
                <a:srgbClr val="003F9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6041" name="Rectangle 25"/>
            <p:cNvSpPr>
              <a:spLocks noChangeArrowheads="1"/>
            </p:cNvSpPr>
            <p:nvPr/>
          </p:nvSpPr>
          <p:spPr bwMode="auto">
            <a:xfrm>
              <a:off x="3332" y="1281"/>
              <a:ext cx="1520" cy="1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700">
                  <a:solidFill>
                    <a:srgbClr val="000000"/>
                  </a:solidFill>
                  <a:latin typeface="Arial" pitchFamily="34" charset="0"/>
                </a:rPr>
                <a:t>Supply of loanable funds</a:t>
              </a:r>
              <a:endParaRPr lang="en-US"/>
            </a:p>
          </p:txBody>
        </p:sp>
        <p:sp>
          <p:nvSpPr>
            <p:cNvPr id="86042" name="Rectangle 26"/>
            <p:cNvSpPr>
              <a:spLocks noChangeArrowheads="1"/>
            </p:cNvSpPr>
            <p:nvPr/>
          </p:nvSpPr>
          <p:spPr bwMode="auto">
            <a:xfrm>
              <a:off x="3419" y="1447"/>
              <a:ext cx="1337" cy="1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700">
                  <a:solidFill>
                    <a:srgbClr val="000000"/>
                  </a:solidFill>
                  <a:latin typeface="Arial" pitchFamily="34" charset="0"/>
                </a:rPr>
                <a:t>(from national saving)</a:t>
              </a:r>
              <a:endParaRPr lang="en-US"/>
            </a:p>
          </p:txBody>
        </p:sp>
      </p:grpSp>
      <p:grpSp>
        <p:nvGrpSpPr>
          <p:cNvPr id="86043" name="Group 27"/>
          <p:cNvGrpSpPr>
            <a:grpSpLocks/>
          </p:cNvGrpSpPr>
          <p:nvPr/>
        </p:nvGrpSpPr>
        <p:grpSpPr bwMode="auto">
          <a:xfrm>
            <a:off x="2200275" y="2584451"/>
            <a:ext cx="5540375" cy="2322513"/>
            <a:chOff x="1386" y="1628"/>
            <a:chExt cx="3490" cy="1463"/>
          </a:xfrm>
        </p:grpSpPr>
        <p:sp>
          <p:nvSpPr>
            <p:cNvPr id="86044" name="Line 28"/>
            <p:cNvSpPr>
              <a:spLocks noChangeShapeType="1"/>
            </p:cNvSpPr>
            <p:nvPr/>
          </p:nvSpPr>
          <p:spPr bwMode="auto">
            <a:xfrm flipH="1" flipV="1">
              <a:off x="1386" y="1628"/>
              <a:ext cx="2188" cy="1441"/>
            </a:xfrm>
            <a:prstGeom prst="line">
              <a:avLst/>
            </a:prstGeom>
            <a:noFill/>
            <a:ln w="60325">
              <a:solidFill>
                <a:srgbClr val="003F9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6045" name="Rectangle 29"/>
            <p:cNvSpPr>
              <a:spLocks noChangeArrowheads="1"/>
            </p:cNvSpPr>
            <p:nvPr/>
          </p:nvSpPr>
          <p:spPr bwMode="auto">
            <a:xfrm>
              <a:off x="3589" y="2760"/>
              <a:ext cx="1287" cy="1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700" dirty="0">
                  <a:solidFill>
                    <a:srgbClr val="000000"/>
                  </a:solidFill>
                  <a:latin typeface="Arial" pitchFamily="34" charset="0"/>
                </a:rPr>
                <a:t>Demand for loanable</a:t>
              </a:r>
              <a:endParaRPr lang="en-US" dirty="0"/>
            </a:p>
          </p:txBody>
        </p:sp>
        <p:sp>
          <p:nvSpPr>
            <p:cNvPr id="86046" name="Rectangle 30"/>
            <p:cNvSpPr>
              <a:spLocks noChangeArrowheads="1"/>
            </p:cNvSpPr>
            <p:nvPr/>
          </p:nvSpPr>
          <p:spPr bwMode="auto">
            <a:xfrm>
              <a:off x="3643" y="2926"/>
              <a:ext cx="376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700" dirty="0">
                  <a:solidFill>
                    <a:srgbClr val="000000"/>
                  </a:solidFill>
                  <a:latin typeface="Arial" pitchFamily="34" charset="0"/>
                </a:rPr>
                <a:t>funds </a:t>
              </a:r>
              <a:endParaRPr lang="en-US" dirty="0"/>
            </a:p>
          </p:txBody>
        </p:sp>
      </p:grpSp>
      <p:grpSp>
        <p:nvGrpSpPr>
          <p:cNvPr id="86049" name="Group 33"/>
          <p:cNvGrpSpPr>
            <a:grpSpLocks/>
          </p:cNvGrpSpPr>
          <p:nvPr/>
        </p:nvGrpSpPr>
        <p:grpSpPr bwMode="auto">
          <a:xfrm>
            <a:off x="350838" y="3649663"/>
            <a:ext cx="4154487" cy="2771775"/>
            <a:chOff x="221" y="2299"/>
            <a:chExt cx="2617" cy="1746"/>
          </a:xfrm>
        </p:grpSpPr>
        <p:grpSp>
          <p:nvGrpSpPr>
            <p:cNvPr id="86050" name="Group 34"/>
            <p:cNvGrpSpPr>
              <a:grpSpLocks/>
            </p:cNvGrpSpPr>
            <p:nvPr/>
          </p:nvGrpSpPr>
          <p:grpSpPr bwMode="auto">
            <a:xfrm>
              <a:off x="973" y="2313"/>
              <a:ext cx="1551" cy="1345"/>
              <a:chOff x="973" y="2313"/>
              <a:chExt cx="1551" cy="1345"/>
            </a:xfrm>
          </p:grpSpPr>
          <p:sp>
            <p:nvSpPr>
              <p:cNvPr id="86051" name="Freeform 35"/>
              <p:cNvSpPr>
                <a:spLocks/>
              </p:cNvSpPr>
              <p:nvPr/>
            </p:nvSpPr>
            <p:spPr bwMode="auto">
              <a:xfrm>
                <a:off x="973" y="2355"/>
                <a:ext cx="1513" cy="1303"/>
              </a:xfrm>
              <a:custGeom>
                <a:avLst/>
                <a:gdLst>
                  <a:gd name="T0" fmla="*/ 0 w 1513"/>
                  <a:gd name="T1" fmla="*/ 0 h 1303"/>
                  <a:gd name="T2" fmla="*/ 1513 w 1513"/>
                  <a:gd name="T3" fmla="*/ 0 h 1303"/>
                  <a:gd name="T4" fmla="*/ 1513 w 1513"/>
                  <a:gd name="T5" fmla="*/ 1303 h 13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513" h="1303">
                    <a:moveTo>
                      <a:pt x="0" y="0"/>
                    </a:moveTo>
                    <a:lnTo>
                      <a:pt x="1513" y="0"/>
                    </a:lnTo>
                    <a:lnTo>
                      <a:pt x="1513" y="1303"/>
                    </a:lnTo>
                  </a:path>
                </a:pathLst>
              </a:custGeom>
              <a:noFill/>
              <a:ln w="20638" cap="flat">
                <a:solidFill>
                  <a:schemeClr val="tx1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052" name="Oval 36"/>
              <p:cNvSpPr>
                <a:spLocks noChangeArrowheads="1"/>
              </p:cNvSpPr>
              <p:nvPr/>
            </p:nvSpPr>
            <p:spPr bwMode="auto">
              <a:xfrm>
                <a:off x="2449" y="2313"/>
                <a:ext cx="75" cy="75"/>
              </a:xfrm>
              <a:prstGeom prst="ellipse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86053" name="Rectangle 37"/>
            <p:cNvSpPr>
              <a:spLocks noChangeArrowheads="1"/>
            </p:cNvSpPr>
            <p:nvPr/>
          </p:nvSpPr>
          <p:spPr bwMode="auto">
            <a:xfrm>
              <a:off x="2165" y="3716"/>
              <a:ext cx="673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700">
                  <a:solidFill>
                    <a:srgbClr val="000000"/>
                  </a:solidFill>
                  <a:latin typeface="Arial" pitchFamily="34" charset="0"/>
                </a:rPr>
                <a:t>Equilibrium</a:t>
              </a:r>
              <a:endParaRPr lang="en-US"/>
            </a:p>
          </p:txBody>
        </p:sp>
        <p:sp>
          <p:nvSpPr>
            <p:cNvPr id="86054" name="Rectangle 38"/>
            <p:cNvSpPr>
              <a:spLocks noChangeArrowheads="1"/>
            </p:cNvSpPr>
            <p:nvPr/>
          </p:nvSpPr>
          <p:spPr bwMode="auto">
            <a:xfrm>
              <a:off x="2260" y="3882"/>
              <a:ext cx="478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700">
                  <a:solidFill>
                    <a:srgbClr val="000000"/>
                  </a:solidFill>
                  <a:latin typeface="Arial" pitchFamily="34" charset="0"/>
                </a:rPr>
                <a:t>quantity</a:t>
              </a:r>
              <a:endParaRPr lang="en-US"/>
            </a:p>
          </p:txBody>
        </p:sp>
        <p:sp>
          <p:nvSpPr>
            <p:cNvPr id="86055" name="Rectangle 39"/>
            <p:cNvSpPr>
              <a:spLocks noChangeArrowheads="1"/>
            </p:cNvSpPr>
            <p:nvPr/>
          </p:nvSpPr>
          <p:spPr bwMode="auto">
            <a:xfrm>
              <a:off x="258" y="2299"/>
              <a:ext cx="673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700">
                  <a:solidFill>
                    <a:srgbClr val="000000"/>
                  </a:solidFill>
                  <a:latin typeface="Arial" pitchFamily="34" charset="0"/>
                </a:rPr>
                <a:t>Equilibrium</a:t>
              </a:r>
              <a:endParaRPr lang="en-US"/>
            </a:p>
          </p:txBody>
        </p:sp>
        <p:sp>
          <p:nvSpPr>
            <p:cNvPr id="86056" name="Rectangle 40"/>
            <p:cNvSpPr>
              <a:spLocks noChangeArrowheads="1"/>
            </p:cNvSpPr>
            <p:nvPr/>
          </p:nvSpPr>
          <p:spPr bwMode="auto">
            <a:xfrm>
              <a:off x="221" y="2465"/>
              <a:ext cx="712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700">
                  <a:solidFill>
                    <a:srgbClr val="000000"/>
                  </a:solidFill>
                  <a:latin typeface="Arial" pitchFamily="34" charset="0"/>
                </a:rPr>
                <a:t>real interest</a:t>
              </a:r>
              <a:endParaRPr lang="en-US"/>
            </a:p>
          </p:txBody>
        </p:sp>
        <p:sp>
          <p:nvSpPr>
            <p:cNvPr id="86057" name="Rectangle 41"/>
            <p:cNvSpPr>
              <a:spLocks noChangeArrowheads="1"/>
            </p:cNvSpPr>
            <p:nvPr/>
          </p:nvSpPr>
          <p:spPr bwMode="auto">
            <a:xfrm>
              <a:off x="686" y="2631"/>
              <a:ext cx="235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700">
                  <a:solidFill>
                    <a:srgbClr val="000000"/>
                  </a:solidFill>
                  <a:latin typeface="Arial" pitchFamily="34" charset="0"/>
                </a:rPr>
                <a:t>rate</a:t>
              </a:r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9698220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60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60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7" dur="500"/>
                                        <p:tgtEl>
                                          <p:spTgt spid="860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HOW POLICIES AND EVENTS AFFECT AN OPEN ECONOMY</a:t>
            </a:r>
            <a:endParaRPr lang="en-US" dirty="0">
              <a:latin typeface="Tahoma" pitchFamily="34" charset="0"/>
            </a:endParaRP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The magnitude and variation in important macroeconomic variables depend on the following:</a:t>
            </a:r>
          </a:p>
          <a:p>
            <a:pPr lvl="1"/>
            <a:r>
              <a:rPr lang="en-US"/>
              <a:t>Government budget deficits</a:t>
            </a:r>
          </a:p>
          <a:p>
            <a:pPr lvl="1"/>
            <a:r>
              <a:rPr lang="en-US"/>
              <a:t>Trade policies</a:t>
            </a:r>
          </a:p>
          <a:p>
            <a:pPr lvl="1"/>
            <a:r>
              <a:rPr lang="en-US"/>
              <a:t>Political and economic stability</a:t>
            </a:r>
          </a:p>
        </p:txBody>
      </p:sp>
    </p:spTree>
    <p:extLst>
      <p:ext uri="{BB962C8B-B14F-4D97-AF65-F5344CB8AC3E}">
        <p14:creationId xmlns:p14="http://schemas.microsoft.com/office/powerpoint/2010/main" val="602562741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>HOW </a:t>
            </a:r>
            <a:r>
              <a:rPr lang="en-US" sz="4000" dirty="0"/>
              <a:t>POLICIES AND EVENTS AFFECT AN OPEN </a:t>
            </a:r>
            <a:r>
              <a:rPr lang="en-US" sz="4000" dirty="0" smtClean="0"/>
              <a:t>ECONOMY</a:t>
            </a:r>
            <a:endParaRPr lang="en-US" sz="4000" dirty="0">
              <a:solidFill>
                <a:srgbClr val="FFFFFF"/>
              </a:solidFill>
              <a:latin typeface="Tahoma" pitchFamily="34" charset="0"/>
            </a:endParaRP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Effect of Budget Deficits on the Loanable Funds Market</a:t>
            </a:r>
            <a:endParaRPr lang="en-US" dirty="0">
              <a:latin typeface="Tahoma" pitchFamily="34" charset="0"/>
            </a:endParaRPr>
          </a:p>
          <a:p>
            <a:pPr lvl="1"/>
            <a:r>
              <a:rPr lang="en-US" dirty="0"/>
              <a:t>A government budget deficit </a:t>
            </a:r>
            <a:r>
              <a:rPr lang="en-US" dirty="0" smtClean="0"/>
              <a:t>increases the demand for loans, </a:t>
            </a:r>
            <a:r>
              <a:rPr lang="en-US" dirty="0"/>
              <a:t>which . . .</a:t>
            </a:r>
          </a:p>
          <a:p>
            <a:pPr lvl="2"/>
            <a:r>
              <a:rPr lang="en-US" dirty="0"/>
              <a:t>shifts the </a:t>
            </a:r>
            <a:r>
              <a:rPr lang="en-US" dirty="0" smtClean="0"/>
              <a:t>demand </a:t>
            </a:r>
            <a:r>
              <a:rPr lang="en-US" dirty="0"/>
              <a:t>curve for loanable funds to the </a:t>
            </a:r>
            <a:r>
              <a:rPr lang="en-US" dirty="0" smtClean="0"/>
              <a:t>right, </a:t>
            </a:r>
            <a:r>
              <a:rPr lang="en-US" dirty="0"/>
              <a:t>which . . .</a:t>
            </a:r>
          </a:p>
          <a:p>
            <a:pPr lvl="2"/>
            <a:r>
              <a:rPr lang="en-US" u="sng" dirty="0"/>
              <a:t>raises</a:t>
            </a:r>
            <a:r>
              <a:rPr lang="en-US" dirty="0"/>
              <a:t> interest rates.</a:t>
            </a:r>
          </a:p>
        </p:txBody>
      </p:sp>
    </p:spTree>
    <p:extLst>
      <p:ext uri="{BB962C8B-B14F-4D97-AF65-F5344CB8AC3E}">
        <p14:creationId xmlns:p14="http://schemas.microsoft.com/office/powerpoint/2010/main" val="1998284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Balance of Payments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Current Account + Financial Account = 0</a:t>
            </a:r>
          </a:p>
          <a:p>
            <a:pPr lvl="1"/>
            <a:r>
              <a:rPr lang="en-US" dirty="0" smtClean="0"/>
              <a:t>Why?</a:t>
            </a:r>
          </a:p>
          <a:p>
            <a:pPr lvl="2"/>
            <a:r>
              <a:rPr lang="en-US" dirty="0" smtClean="0"/>
              <a:t>If we are importing more than we export, that means foreigners have $$$ to spend/save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9276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Foreign Exchange Rates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Value of one currency relative to another currency</a:t>
            </a:r>
          </a:p>
          <a:p>
            <a:r>
              <a:rPr lang="en-US" dirty="0" smtClean="0"/>
              <a:t>Floating exchange rate</a:t>
            </a:r>
          </a:p>
          <a:p>
            <a:pPr lvl="1"/>
            <a:r>
              <a:rPr lang="en-US" dirty="0" smtClean="0"/>
              <a:t>Value is determined by supply and demand of currency on the foreign exchange market</a:t>
            </a:r>
          </a:p>
          <a:p>
            <a:pPr lvl="1"/>
            <a:r>
              <a:rPr lang="en-US" dirty="0" smtClean="0"/>
              <a:t>Appreciate = Value is up relative to other currencies</a:t>
            </a:r>
          </a:p>
          <a:p>
            <a:pPr lvl="1"/>
            <a:r>
              <a:rPr lang="en-US" dirty="0" smtClean="0"/>
              <a:t>Depreciate = Value is down relative to other currencies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246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Foreign Exchange Rates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Appreciating currency makes</a:t>
            </a:r>
          </a:p>
          <a:p>
            <a:pPr lvl="1"/>
            <a:r>
              <a:rPr lang="en-US" dirty="0" smtClean="0"/>
              <a:t>Exports more expensive for foreigners </a:t>
            </a:r>
          </a:p>
          <a:p>
            <a:pPr lvl="1"/>
            <a:r>
              <a:rPr lang="en-US" dirty="0" smtClean="0"/>
              <a:t>Imports cheaper for Americans</a:t>
            </a:r>
          </a:p>
          <a:p>
            <a:r>
              <a:rPr lang="en-US" dirty="0" smtClean="0"/>
              <a:t>Depreciating currency makes</a:t>
            </a:r>
          </a:p>
          <a:p>
            <a:pPr lvl="1"/>
            <a:r>
              <a:rPr lang="en-US" dirty="0" smtClean="0"/>
              <a:t>Exports cheaper for foreigners </a:t>
            </a:r>
          </a:p>
          <a:p>
            <a:pPr lvl="1"/>
            <a:r>
              <a:rPr lang="en-US" dirty="0" smtClean="0"/>
              <a:t>Imports more expensive for Americans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2262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Foreign Exchange Rates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Rising Exports and/or Falling Imports</a:t>
            </a:r>
          </a:p>
          <a:p>
            <a:pPr lvl="1"/>
            <a:r>
              <a:rPr lang="en-US" dirty="0" smtClean="0"/>
              <a:t>Make currency appreciate</a:t>
            </a:r>
          </a:p>
          <a:p>
            <a:r>
              <a:rPr lang="en-US" dirty="0" smtClean="0"/>
              <a:t>Falling Exports and/or Rising Imports</a:t>
            </a:r>
          </a:p>
          <a:p>
            <a:pPr lvl="1"/>
            <a:r>
              <a:rPr lang="en-US" dirty="0" smtClean="0"/>
              <a:t>Make currency depreciate</a:t>
            </a:r>
          </a:p>
          <a:p>
            <a:r>
              <a:rPr lang="en-US" dirty="0" smtClean="0"/>
              <a:t>Foreigners buying American assets</a:t>
            </a:r>
          </a:p>
          <a:p>
            <a:pPr lvl="1"/>
            <a:r>
              <a:rPr lang="en-US" dirty="0" smtClean="0"/>
              <a:t>Makes currency appreciate</a:t>
            </a:r>
          </a:p>
          <a:p>
            <a:r>
              <a:rPr lang="en-US" dirty="0" smtClean="0"/>
              <a:t>Americans buying foreign assets</a:t>
            </a:r>
          </a:p>
          <a:p>
            <a:pPr lvl="1"/>
            <a:r>
              <a:rPr lang="en-US" dirty="0" smtClean="0"/>
              <a:t>Makes currency depreciate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385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THE INTERNATIONAL FLOW OF GOODS AND CAPITAL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An Open Economy</a:t>
            </a:r>
            <a:endParaRPr lang="en-US">
              <a:latin typeface="Tahoma" pitchFamily="34" charset="0"/>
            </a:endParaRPr>
          </a:p>
          <a:p>
            <a:pPr lvl="1"/>
            <a:r>
              <a:rPr lang="en-US"/>
              <a:t>The United States is a very large and open economy—it imports and exports huge quantities of goods and services.</a:t>
            </a:r>
          </a:p>
          <a:p>
            <a:pPr lvl="1"/>
            <a:r>
              <a:rPr lang="en-US"/>
              <a:t>Over the past four decades, international trade and finance have become increasingly important.  </a:t>
            </a:r>
          </a:p>
        </p:txBody>
      </p:sp>
    </p:spTree>
    <p:extLst>
      <p:ext uri="{BB962C8B-B14F-4D97-AF65-F5344CB8AC3E}">
        <p14:creationId xmlns:p14="http://schemas.microsoft.com/office/powerpoint/2010/main" val="3166840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Foreign Exchange Rates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4 Determinants</a:t>
            </a:r>
          </a:p>
          <a:p>
            <a:pPr lvl="1"/>
            <a:r>
              <a:rPr lang="en-US" dirty="0" smtClean="0"/>
              <a:t>Changes in tastes for goods</a:t>
            </a:r>
          </a:p>
          <a:p>
            <a:pPr lvl="1"/>
            <a:r>
              <a:rPr lang="en-US" dirty="0" smtClean="0"/>
              <a:t>Relative income changes</a:t>
            </a:r>
          </a:p>
          <a:p>
            <a:pPr lvl="1"/>
            <a:r>
              <a:rPr lang="en-US" dirty="0" smtClean="0"/>
              <a:t>Relative price changes</a:t>
            </a:r>
          </a:p>
          <a:p>
            <a:pPr lvl="1"/>
            <a:r>
              <a:rPr lang="en-US" dirty="0" smtClean="0"/>
              <a:t>Relative interest rates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77327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THE INTERNATIONAL FLOW OF GOODS AND CAPITAL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Balance of Payments</a:t>
            </a:r>
          </a:p>
          <a:p>
            <a:pPr lvl="1"/>
            <a:r>
              <a:rPr lang="en-US" dirty="0" smtClean="0"/>
              <a:t>Summary of all of the country’s transactions with other countries</a:t>
            </a:r>
          </a:p>
          <a:p>
            <a:pPr lvl="1"/>
            <a:r>
              <a:rPr lang="en-US" dirty="0" smtClean="0"/>
              <a:t>Current Account</a:t>
            </a:r>
          </a:p>
          <a:p>
            <a:pPr lvl="2"/>
            <a:r>
              <a:rPr lang="en-US" dirty="0" smtClean="0"/>
              <a:t>Goods and services</a:t>
            </a:r>
          </a:p>
          <a:p>
            <a:pPr lvl="1"/>
            <a:r>
              <a:rPr lang="en-US" dirty="0" smtClean="0"/>
              <a:t>Financial or Capital Account</a:t>
            </a:r>
          </a:p>
          <a:p>
            <a:pPr lvl="2"/>
            <a:r>
              <a:rPr lang="en-US" dirty="0" smtClean="0"/>
              <a:t>Financial Assets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3233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Current Account: The Flow of Goods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Current Account = Balance of Trade + Net Investment Income + Net Transfers</a:t>
            </a:r>
          </a:p>
          <a:p>
            <a:pPr lvl="1"/>
            <a:r>
              <a:rPr lang="en-US" dirty="0" smtClean="0"/>
              <a:t>Net Investment Income = Income Receipts (money we receive from savings in other countries) – Income Payments (money we pay to foreigners who save their money in the US)</a:t>
            </a:r>
          </a:p>
          <a:p>
            <a:pPr lvl="1"/>
            <a:r>
              <a:rPr lang="en-US" dirty="0" smtClean="0"/>
              <a:t>Net Transfers = (aid or remittances that other countries give the US) – (foreign aid or remittances we pay)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5071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Current Account: The </a:t>
            </a:r>
            <a:r>
              <a:rPr lang="en-US" sz="3200" dirty="0"/>
              <a:t>Flow of </a:t>
            </a:r>
            <a:r>
              <a:rPr lang="en-US" sz="3200" dirty="0" smtClean="0"/>
              <a:t>Goods</a:t>
            </a:r>
            <a:endParaRPr lang="en-US" sz="3200" dirty="0">
              <a:latin typeface="Tahoma" pitchFamily="34" charset="0"/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Clr>
                <a:srgbClr val="000000"/>
              </a:buClr>
            </a:pPr>
            <a:r>
              <a:rPr lang="en-US" i="1">
                <a:solidFill>
                  <a:srgbClr val="25A9A6"/>
                </a:solidFill>
              </a:rPr>
              <a:t>Exports </a:t>
            </a:r>
            <a:r>
              <a:rPr lang="en-US"/>
              <a:t>are goods and services that are produced domestically and sold abroad.</a:t>
            </a:r>
          </a:p>
          <a:p>
            <a:pPr>
              <a:buClr>
                <a:srgbClr val="000000"/>
              </a:buClr>
            </a:pPr>
            <a:r>
              <a:rPr lang="en-US" i="1">
                <a:solidFill>
                  <a:srgbClr val="25A9A6"/>
                </a:solidFill>
              </a:rPr>
              <a:t>Imports </a:t>
            </a:r>
            <a:r>
              <a:rPr lang="en-US"/>
              <a:t>are goods and services that are produced abroad and sold domestically.</a:t>
            </a:r>
          </a:p>
        </p:txBody>
      </p:sp>
    </p:spTree>
    <p:extLst>
      <p:ext uri="{BB962C8B-B14F-4D97-AF65-F5344CB8AC3E}">
        <p14:creationId xmlns:p14="http://schemas.microsoft.com/office/powerpoint/2010/main" val="3388813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Current Account: The Flow of Goods</a:t>
            </a:r>
            <a:endParaRPr lang="en-US" sz="3200" dirty="0">
              <a:latin typeface="Tahoma" pitchFamily="34" charset="0"/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Clr>
                <a:srgbClr val="000000"/>
              </a:buClr>
            </a:pPr>
            <a:r>
              <a:rPr lang="en-US" i="1" dirty="0">
                <a:solidFill>
                  <a:srgbClr val="25A9A6"/>
                </a:solidFill>
              </a:rPr>
              <a:t>Net </a:t>
            </a:r>
            <a:r>
              <a:rPr lang="en-US" i="1" dirty="0" smtClean="0">
                <a:solidFill>
                  <a:srgbClr val="25A9A6"/>
                </a:solidFill>
              </a:rPr>
              <a:t>exports</a:t>
            </a:r>
            <a:r>
              <a:rPr lang="en-US" dirty="0" smtClean="0"/>
              <a:t> </a:t>
            </a:r>
            <a:r>
              <a:rPr lang="en-US" dirty="0"/>
              <a:t>are the value of a nation’s exports minus the value of its imports.</a:t>
            </a:r>
          </a:p>
          <a:p>
            <a:pPr>
              <a:buClr>
                <a:srgbClr val="000000"/>
              </a:buClr>
            </a:pPr>
            <a:r>
              <a:rPr lang="en-US" dirty="0"/>
              <a:t>Net exports are also called the </a:t>
            </a:r>
            <a:r>
              <a:rPr lang="en-US" i="1" dirty="0" smtClean="0">
                <a:solidFill>
                  <a:srgbClr val="25A9A6"/>
                </a:solidFill>
              </a:rPr>
              <a:t>balance of trade</a:t>
            </a:r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446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Current Account: The Flow of Goods</a:t>
            </a:r>
            <a:endParaRPr lang="en-US" sz="3200" dirty="0">
              <a:latin typeface="Tahoma" pitchFamily="34" charset="0"/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Clr>
                <a:srgbClr val="000000"/>
              </a:buClr>
            </a:pPr>
            <a:r>
              <a:rPr lang="en-US" dirty="0"/>
              <a:t>A </a:t>
            </a:r>
            <a:r>
              <a:rPr lang="en-US" i="1" dirty="0">
                <a:solidFill>
                  <a:srgbClr val="25A9A6"/>
                </a:solidFill>
              </a:rPr>
              <a:t>trade deficit </a:t>
            </a:r>
            <a:r>
              <a:rPr lang="en-US" dirty="0"/>
              <a:t>is a situation in which net exports (</a:t>
            </a:r>
            <a:r>
              <a:rPr lang="en-US" i="1" dirty="0"/>
              <a:t>NX</a:t>
            </a:r>
            <a:r>
              <a:rPr lang="en-US" dirty="0"/>
              <a:t>) are negative. </a:t>
            </a:r>
          </a:p>
          <a:p>
            <a:pPr lvl="1"/>
            <a:r>
              <a:rPr lang="en-US" dirty="0"/>
              <a:t>Imports &gt; Exports</a:t>
            </a:r>
            <a:r>
              <a:rPr lang="en-US" i="1" dirty="0"/>
              <a:t> </a:t>
            </a:r>
          </a:p>
          <a:p>
            <a:pPr>
              <a:buClr>
                <a:srgbClr val="000000"/>
              </a:buClr>
            </a:pPr>
            <a:r>
              <a:rPr lang="en-US" dirty="0"/>
              <a:t>A </a:t>
            </a:r>
            <a:r>
              <a:rPr lang="en-US" i="1" dirty="0">
                <a:solidFill>
                  <a:srgbClr val="25A9A6"/>
                </a:solidFill>
              </a:rPr>
              <a:t>trade surplus </a:t>
            </a:r>
            <a:r>
              <a:rPr lang="en-US" dirty="0"/>
              <a:t>is a situation in which net exports (</a:t>
            </a:r>
            <a:r>
              <a:rPr lang="en-US" i="1" dirty="0"/>
              <a:t>NX</a:t>
            </a:r>
            <a:r>
              <a:rPr lang="en-US" dirty="0"/>
              <a:t>) are positive. </a:t>
            </a:r>
          </a:p>
          <a:p>
            <a:pPr lvl="1"/>
            <a:r>
              <a:rPr lang="en-US" dirty="0"/>
              <a:t>Exports &gt; Imports</a:t>
            </a:r>
            <a:endParaRPr lang="en-US" i="1" dirty="0"/>
          </a:p>
          <a:p>
            <a:pPr>
              <a:buClr>
                <a:srgbClr val="000000"/>
              </a:buClr>
            </a:pPr>
            <a:r>
              <a:rPr lang="en-US" i="1" dirty="0" smtClean="0">
                <a:solidFill>
                  <a:srgbClr val="25A9A6"/>
                </a:solidFill>
              </a:rPr>
              <a:t>Balanced </a:t>
            </a:r>
            <a:r>
              <a:rPr lang="en-US" i="1" dirty="0">
                <a:solidFill>
                  <a:srgbClr val="25A9A6"/>
                </a:solidFill>
              </a:rPr>
              <a:t>trade </a:t>
            </a:r>
            <a:r>
              <a:rPr lang="en-US" dirty="0"/>
              <a:t>refers to when net exports are zero—exports and imports are exactly equal.</a:t>
            </a:r>
          </a:p>
        </p:txBody>
      </p:sp>
    </p:spTree>
    <p:extLst>
      <p:ext uri="{BB962C8B-B14F-4D97-AF65-F5344CB8AC3E}">
        <p14:creationId xmlns:p14="http://schemas.microsoft.com/office/powerpoint/2010/main" val="1568017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Current Account: The Flow of Goods</a:t>
            </a:r>
            <a:endParaRPr lang="en-US" sz="3200" dirty="0">
              <a:latin typeface="Tahoma" pitchFamily="34" charset="0"/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Factors That Affect Net Exports</a:t>
            </a:r>
            <a:endParaRPr lang="en-US">
              <a:latin typeface="Tahoma" pitchFamily="34" charset="0"/>
            </a:endParaRPr>
          </a:p>
          <a:p>
            <a:pPr lvl="1"/>
            <a:r>
              <a:rPr lang="en-US"/>
              <a:t>The tastes of consumers for domestic and foreign goods.</a:t>
            </a:r>
          </a:p>
          <a:p>
            <a:pPr lvl="1"/>
            <a:r>
              <a:rPr lang="en-US"/>
              <a:t>The prices of goods at home and abroad.</a:t>
            </a:r>
          </a:p>
          <a:p>
            <a:pPr lvl="1"/>
            <a:r>
              <a:rPr lang="en-US"/>
              <a:t>The exchange rates at which people can use domestic currency to buy foreign currencies.</a:t>
            </a:r>
          </a:p>
        </p:txBody>
      </p:sp>
    </p:spTree>
    <p:extLst>
      <p:ext uri="{BB962C8B-B14F-4D97-AF65-F5344CB8AC3E}">
        <p14:creationId xmlns:p14="http://schemas.microsoft.com/office/powerpoint/2010/main" val="2957145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Current Account: The Flow of Goods</a:t>
            </a:r>
            <a:endParaRPr lang="en-US" sz="3200" dirty="0">
              <a:latin typeface="Tahoma" pitchFamily="34" charset="0"/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Factors That Affect Net Exports</a:t>
            </a:r>
            <a:endParaRPr lang="en-US">
              <a:latin typeface="Tahoma" pitchFamily="34" charset="0"/>
            </a:endParaRPr>
          </a:p>
          <a:p>
            <a:pPr lvl="1"/>
            <a:r>
              <a:rPr lang="en-US"/>
              <a:t>The incomes of consumers at home and abroad.</a:t>
            </a:r>
          </a:p>
          <a:p>
            <a:pPr lvl="1"/>
            <a:r>
              <a:rPr lang="en-US"/>
              <a:t>The costs of transporting goods from country to country.</a:t>
            </a:r>
          </a:p>
          <a:p>
            <a:pPr lvl="1"/>
            <a:r>
              <a:rPr lang="en-US"/>
              <a:t>The policies of the government toward international trade.</a:t>
            </a:r>
          </a:p>
        </p:txBody>
      </p:sp>
    </p:spTree>
    <p:extLst>
      <p:ext uri="{BB962C8B-B14F-4D97-AF65-F5344CB8AC3E}">
        <p14:creationId xmlns:p14="http://schemas.microsoft.com/office/powerpoint/2010/main" val="2955123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iRespondQuestion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iRespondGraph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8577</TotalTime>
  <Words>857</Words>
  <Application>Microsoft Office PowerPoint</Application>
  <PresentationFormat>On-screen Show (4:3)</PresentationFormat>
  <Paragraphs>117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Arial</vt:lpstr>
      <vt:lpstr>Calibri</vt:lpstr>
      <vt:lpstr>Tahoma</vt:lpstr>
      <vt:lpstr>Office Theme</vt:lpstr>
      <vt:lpstr>iRespondQuestionMaster</vt:lpstr>
      <vt:lpstr>iRespondGraphMaster</vt:lpstr>
      <vt:lpstr>Open-Economy Macroeconomics: Basic Concepts </vt:lpstr>
      <vt:lpstr>THE INTERNATIONAL FLOW OF GOODS AND CAPITAL</vt:lpstr>
      <vt:lpstr>THE INTERNATIONAL FLOW OF GOODS AND CAPITAL</vt:lpstr>
      <vt:lpstr>Current Account: The Flow of Goods</vt:lpstr>
      <vt:lpstr>Current Account: The Flow of Goods</vt:lpstr>
      <vt:lpstr>Current Account: The Flow of Goods</vt:lpstr>
      <vt:lpstr>Current Account: The Flow of Goods</vt:lpstr>
      <vt:lpstr>Current Account: The Flow of Goods</vt:lpstr>
      <vt:lpstr>Current Account: The Flow of Goods</vt:lpstr>
      <vt:lpstr>Financial Account: Flow of Assets (Savings)</vt:lpstr>
      <vt:lpstr>The Market for Loanable Funds</vt:lpstr>
      <vt:lpstr>The Market for Loanable Funds</vt:lpstr>
      <vt:lpstr>Figure 1 The Market for Loanable Funds</vt:lpstr>
      <vt:lpstr>HOW POLICIES AND EVENTS AFFECT AN OPEN ECONOMY</vt:lpstr>
      <vt:lpstr>HOW POLICIES AND EVENTS AFFECT AN OPEN ECONOMY</vt:lpstr>
      <vt:lpstr>Balance of Payments</vt:lpstr>
      <vt:lpstr>Foreign Exchange Rates</vt:lpstr>
      <vt:lpstr>Foreign Exchange Rates</vt:lpstr>
      <vt:lpstr>Foreign Exchange Rates</vt:lpstr>
      <vt:lpstr>Foreign Exchange Rates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Charles Green</dc:creator>
  <cp:lastModifiedBy>Charles Green</cp:lastModifiedBy>
  <cp:revision>34</cp:revision>
  <dcterms:created xsi:type="dcterms:W3CDTF">2013-12-05T13:05:12Z</dcterms:created>
  <dcterms:modified xsi:type="dcterms:W3CDTF">2018-06-13T19:01:00Z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utoReflect">
    <vt:bool>false</vt:bool>
  </property>
  <property fmtid="{D5CDD505-2E9C-101B-9397-08002B2CF9AE}" pid="3" name="KeepGraph">
    <vt:bool>false</vt:bool>
  </property>
</Properties>
</file>